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3"/>
  </p:notesMasterIdLst>
  <p:sldIdLst>
    <p:sldId id="384" r:id="rId2"/>
    <p:sldId id="392" r:id="rId3"/>
    <p:sldId id="383" r:id="rId4"/>
    <p:sldId id="371" r:id="rId5"/>
    <p:sldId id="259" r:id="rId6"/>
    <p:sldId id="260" r:id="rId7"/>
    <p:sldId id="261" r:id="rId8"/>
    <p:sldId id="262" r:id="rId9"/>
    <p:sldId id="263" r:id="rId10"/>
    <p:sldId id="385" r:id="rId11"/>
    <p:sldId id="394" r:id="rId12"/>
    <p:sldId id="396" r:id="rId13"/>
    <p:sldId id="395" r:id="rId14"/>
    <p:sldId id="266" r:id="rId15"/>
    <p:sldId id="267" r:id="rId16"/>
    <p:sldId id="268" r:id="rId17"/>
    <p:sldId id="269" r:id="rId18"/>
    <p:sldId id="374" r:id="rId19"/>
    <p:sldId id="375" r:id="rId20"/>
    <p:sldId id="270" r:id="rId21"/>
    <p:sldId id="271" r:id="rId22"/>
    <p:sldId id="272" r:id="rId23"/>
    <p:sldId id="273" r:id="rId24"/>
    <p:sldId id="274" r:id="rId25"/>
    <p:sldId id="275" r:id="rId26"/>
    <p:sldId id="276" r:id="rId27"/>
    <p:sldId id="277" r:id="rId28"/>
    <p:sldId id="436" r:id="rId29"/>
    <p:sldId id="437" r:id="rId30"/>
    <p:sldId id="438" r:id="rId31"/>
    <p:sldId id="440" r:id="rId32"/>
    <p:sldId id="439" r:id="rId33"/>
    <p:sldId id="441" r:id="rId34"/>
    <p:sldId id="442" r:id="rId35"/>
    <p:sldId id="443" r:id="rId36"/>
    <p:sldId id="444" r:id="rId37"/>
    <p:sldId id="445" r:id="rId38"/>
    <p:sldId id="446" r:id="rId39"/>
    <p:sldId id="447" r:id="rId40"/>
    <p:sldId id="448" r:id="rId41"/>
    <p:sldId id="449" r:id="rId42"/>
    <p:sldId id="386" r:id="rId43"/>
    <p:sldId id="414" r:id="rId44"/>
    <p:sldId id="415" r:id="rId45"/>
    <p:sldId id="413" r:id="rId46"/>
    <p:sldId id="399" r:id="rId47"/>
    <p:sldId id="402" r:id="rId48"/>
    <p:sldId id="401" r:id="rId49"/>
    <p:sldId id="400" r:id="rId50"/>
    <p:sldId id="398" r:id="rId51"/>
    <p:sldId id="403" r:id="rId52"/>
    <p:sldId id="417" r:id="rId53"/>
    <p:sldId id="418" r:id="rId54"/>
    <p:sldId id="404" r:id="rId55"/>
    <p:sldId id="405" r:id="rId56"/>
    <p:sldId id="406" r:id="rId57"/>
    <p:sldId id="407" r:id="rId58"/>
    <p:sldId id="409" r:id="rId59"/>
    <p:sldId id="410" r:id="rId60"/>
    <p:sldId id="411" r:id="rId61"/>
    <p:sldId id="397" r:id="rId62"/>
    <p:sldId id="408" r:id="rId63"/>
    <p:sldId id="376" r:id="rId64"/>
    <p:sldId id="377" r:id="rId65"/>
    <p:sldId id="378" r:id="rId66"/>
    <p:sldId id="379" r:id="rId67"/>
    <p:sldId id="380" r:id="rId68"/>
    <p:sldId id="281" r:id="rId69"/>
    <p:sldId id="416" r:id="rId70"/>
    <p:sldId id="283" r:id="rId71"/>
    <p:sldId id="284" r:id="rId72"/>
    <p:sldId id="285" r:id="rId73"/>
    <p:sldId id="412" r:id="rId74"/>
    <p:sldId id="387" r:id="rId75"/>
    <p:sldId id="288" r:id="rId76"/>
    <p:sldId id="289" r:id="rId77"/>
    <p:sldId id="290" r:id="rId78"/>
    <p:sldId id="291" r:id="rId79"/>
    <p:sldId id="292" r:id="rId80"/>
    <p:sldId id="293" r:id="rId81"/>
    <p:sldId id="294" r:id="rId82"/>
    <p:sldId id="295" r:id="rId83"/>
    <p:sldId id="388" r:id="rId84"/>
    <p:sldId id="297" r:id="rId85"/>
    <p:sldId id="298" r:id="rId86"/>
    <p:sldId id="299" r:id="rId87"/>
    <p:sldId id="300" r:id="rId88"/>
    <p:sldId id="301" r:id="rId89"/>
    <p:sldId id="302" r:id="rId90"/>
    <p:sldId id="303" r:id="rId91"/>
    <p:sldId id="419" r:id="rId92"/>
    <p:sldId id="389" r:id="rId93"/>
    <p:sldId id="420" r:id="rId94"/>
    <p:sldId id="307" r:id="rId95"/>
    <p:sldId id="308" r:id="rId96"/>
    <p:sldId id="309" r:id="rId97"/>
    <p:sldId id="310" r:id="rId98"/>
    <p:sldId id="311" r:id="rId99"/>
    <p:sldId id="312" r:id="rId100"/>
    <p:sldId id="313" r:id="rId101"/>
    <p:sldId id="314" r:id="rId102"/>
    <p:sldId id="315" r:id="rId103"/>
    <p:sldId id="316" r:id="rId104"/>
    <p:sldId id="317" r:id="rId105"/>
    <p:sldId id="421" r:id="rId106"/>
    <p:sldId id="422" r:id="rId107"/>
    <p:sldId id="390" r:id="rId108"/>
    <p:sldId id="320" r:id="rId109"/>
    <p:sldId id="321" r:id="rId110"/>
    <p:sldId id="381" r:id="rId111"/>
    <p:sldId id="382" r:id="rId112"/>
    <p:sldId id="322" r:id="rId113"/>
    <p:sldId id="323" r:id="rId114"/>
    <p:sldId id="324" r:id="rId115"/>
    <p:sldId id="325" r:id="rId116"/>
    <p:sldId id="326" r:id="rId117"/>
    <p:sldId id="327" r:id="rId118"/>
    <p:sldId id="328" r:id="rId119"/>
    <p:sldId id="329" r:id="rId120"/>
    <p:sldId id="330" r:id="rId121"/>
    <p:sldId id="331" r:id="rId122"/>
    <p:sldId id="332" r:id="rId123"/>
    <p:sldId id="333" r:id="rId124"/>
    <p:sldId id="391" r:id="rId125"/>
    <p:sldId id="429" r:id="rId126"/>
    <p:sldId id="430" r:id="rId127"/>
    <p:sldId id="337" r:id="rId128"/>
    <p:sldId id="431" r:id="rId129"/>
    <p:sldId id="339" r:id="rId130"/>
    <p:sldId id="340" r:id="rId131"/>
    <p:sldId id="341" r:id="rId132"/>
    <p:sldId id="342" r:id="rId133"/>
    <p:sldId id="432" r:id="rId134"/>
    <p:sldId id="368" r:id="rId135"/>
    <p:sldId id="428" r:id="rId136"/>
    <p:sldId id="345" r:id="rId137"/>
    <p:sldId id="346" r:id="rId138"/>
    <p:sldId id="347" r:id="rId139"/>
    <p:sldId id="348" r:id="rId140"/>
    <p:sldId id="349" r:id="rId141"/>
    <p:sldId id="426" r:id="rId142"/>
    <p:sldId id="424" r:id="rId143"/>
    <p:sldId id="350" r:id="rId144"/>
    <p:sldId id="351" r:id="rId145"/>
    <p:sldId id="352" r:id="rId146"/>
    <p:sldId id="353" r:id="rId147"/>
    <p:sldId id="354" r:id="rId148"/>
    <p:sldId id="355" r:id="rId149"/>
    <p:sldId id="370" r:id="rId150"/>
    <p:sldId id="356" r:id="rId151"/>
    <p:sldId id="425" r:id="rId152"/>
    <p:sldId id="393" r:id="rId153"/>
    <p:sldId id="359" r:id="rId154"/>
    <p:sldId id="435" r:id="rId155"/>
    <p:sldId id="361" r:id="rId156"/>
    <p:sldId id="362" r:id="rId157"/>
    <p:sldId id="363" r:id="rId158"/>
    <p:sldId id="364" r:id="rId159"/>
    <p:sldId id="365" r:id="rId160"/>
    <p:sldId id="433" r:id="rId161"/>
    <p:sldId id="434" r:id="rId16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57D2F"/>
    <a:srgbClr val="FFE699"/>
    <a:srgbClr val="FFF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92"/>
    <p:restoredTop sz="92817"/>
  </p:normalViewPr>
  <p:slideViewPr>
    <p:cSldViewPr snapToGrid="0">
      <p:cViewPr varScale="1">
        <p:scale>
          <a:sx n="114" d="100"/>
          <a:sy n="114" d="100"/>
        </p:scale>
        <p:origin x="760" y="17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icrosoft YaHei Light" panose="020B0502040204020203" pitchFamily="34" charset="-122"/>
                <a:ea typeface="Microsoft YaHei Light" panose="020B0502040204020203" pitchFamily="34" charset="-122"/>
              </a:defRPr>
            </a:lvl1pPr>
          </a:lstStyle>
          <a:p>
            <a:endParaRPr kumimoji="1" lang="zh-TW" altLang="en-US"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icrosoft YaHei Light" panose="020B0502040204020203" pitchFamily="34" charset="-122"/>
                <a:ea typeface="Microsoft YaHei Light" panose="020B0502040204020203" pitchFamily="34" charset="-122"/>
              </a:defRPr>
            </a:lvl1pPr>
          </a:lstStyle>
          <a:p>
            <a:fld id="{A4EC3685-9B28-6A4A-924D-C1BC998BFBE9}" type="datetimeFigureOut">
              <a:rPr kumimoji="1" lang="zh-TW" altLang="en-US" smtClean="0"/>
              <a:pPr/>
              <a:t>2022/3/29</a:t>
            </a:fld>
            <a:endParaRPr kumimoji="1" lang="zh-TW" altLang="en-US" dirty="0"/>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dirty="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icrosoft YaHei Light" panose="020B0502040204020203" pitchFamily="34" charset="-122"/>
                <a:ea typeface="Microsoft YaHei Light" panose="020B0502040204020203" pitchFamily="34" charset="-122"/>
              </a:defRPr>
            </a:lvl1pPr>
          </a:lstStyle>
          <a:p>
            <a:endParaRPr kumimoji="1" lang="zh-TW" altLang="en-US" dirty="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icrosoft YaHei Light" panose="020B0502040204020203" pitchFamily="34" charset="-122"/>
                <a:ea typeface="Microsoft YaHei Light" panose="020B0502040204020203" pitchFamily="34" charset="-122"/>
              </a:defRPr>
            </a:lvl1pPr>
          </a:lstStyle>
          <a:p>
            <a:fld id="{8D77919A-BBCB-BC4C-BA96-997795B5D5BE}" type="slidenum">
              <a:rPr kumimoji="1" lang="zh-TW" altLang="en-US" smtClean="0"/>
              <a:pPr/>
              <a:t>‹#›</a:t>
            </a:fld>
            <a:endParaRPr kumimoji="1" lang="zh-TW" altLang="en-US" dirty="0"/>
          </a:p>
        </p:txBody>
      </p:sp>
    </p:spTree>
    <p:extLst>
      <p:ext uri="{BB962C8B-B14F-4D97-AF65-F5344CB8AC3E}">
        <p14:creationId xmlns:p14="http://schemas.microsoft.com/office/powerpoint/2010/main" val="1664163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icrosoft YaHei Light" panose="020B0502040204020203" pitchFamily="34" charset="-122"/>
        <a:ea typeface="Microsoft YaHei Light" panose="020B0502040204020203" pitchFamily="34" charset="-122"/>
        <a:cs typeface="+mn-cs"/>
      </a:defRPr>
    </a:lvl1pPr>
    <a:lvl2pPr marL="457200" algn="l" defTabSz="914400" rtl="0" eaLnBrk="1" latinLnBrk="0" hangingPunct="1">
      <a:defRPr sz="1200" b="0" i="0" kern="1200">
        <a:solidFill>
          <a:schemeClr val="tx1"/>
        </a:solidFill>
        <a:latin typeface="Microsoft YaHei Light" panose="020B0502040204020203" pitchFamily="34" charset="-122"/>
        <a:ea typeface="Microsoft YaHei Light" panose="020B0502040204020203" pitchFamily="34" charset="-122"/>
        <a:cs typeface="+mn-cs"/>
      </a:defRPr>
    </a:lvl2pPr>
    <a:lvl3pPr marL="914400" algn="l" defTabSz="914400" rtl="0" eaLnBrk="1" latinLnBrk="0" hangingPunct="1">
      <a:defRPr sz="1200" b="0" i="0" kern="1200">
        <a:solidFill>
          <a:schemeClr val="tx1"/>
        </a:solidFill>
        <a:latin typeface="Microsoft YaHei Light" panose="020B0502040204020203" pitchFamily="34" charset="-122"/>
        <a:ea typeface="Microsoft YaHei Light" panose="020B0502040204020203" pitchFamily="34" charset="-122"/>
        <a:cs typeface="+mn-cs"/>
      </a:defRPr>
    </a:lvl3pPr>
    <a:lvl4pPr marL="1371600" algn="l" defTabSz="914400" rtl="0" eaLnBrk="1" latinLnBrk="0" hangingPunct="1">
      <a:defRPr sz="1200" b="0" i="0" kern="1200">
        <a:solidFill>
          <a:schemeClr val="tx1"/>
        </a:solidFill>
        <a:latin typeface="Microsoft YaHei Light" panose="020B0502040204020203" pitchFamily="34" charset="-122"/>
        <a:ea typeface="Microsoft YaHei Light" panose="020B0502040204020203" pitchFamily="34" charset="-122"/>
        <a:cs typeface="+mn-cs"/>
      </a:defRPr>
    </a:lvl4pPr>
    <a:lvl5pPr marL="1828800" algn="l" defTabSz="914400" rtl="0" eaLnBrk="1" latinLnBrk="0" hangingPunct="1">
      <a:defRPr sz="1200" b="0" i="0" kern="1200">
        <a:solidFill>
          <a:schemeClr val="tx1"/>
        </a:solidFill>
        <a:latin typeface="Microsoft YaHei Light" panose="020B0502040204020203" pitchFamily="34" charset="-122"/>
        <a:ea typeface="Microsoft YaHei Light" panose="020B0502040204020203"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a:t>
            </a:fld>
            <a:endParaRPr kumimoji="1" lang="zh-TW" altLang="en-US" dirty="0"/>
          </a:p>
        </p:txBody>
      </p:sp>
    </p:spTree>
    <p:extLst>
      <p:ext uri="{BB962C8B-B14F-4D97-AF65-F5344CB8AC3E}">
        <p14:creationId xmlns:p14="http://schemas.microsoft.com/office/powerpoint/2010/main" val="2867213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10</a:t>
            </a:fld>
            <a:endParaRPr kumimoji="1" lang="zh-TW" altLang="en-US" dirty="0"/>
          </a:p>
        </p:txBody>
      </p:sp>
    </p:spTree>
    <p:extLst>
      <p:ext uri="{BB962C8B-B14F-4D97-AF65-F5344CB8AC3E}">
        <p14:creationId xmlns:p14="http://schemas.microsoft.com/office/powerpoint/2010/main" val="3945103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11</a:t>
            </a:fld>
            <a:endParaRPr kumimoji="1" lang="zh-TW" altLang="en-US" dirty="0"/>
          </a:p>
        </p:txBody>
      </p:sp>
    </p:spTree>
    <p:extLst>
      <p:ext uri="{BB962C8B-B14F-4D97-AF65-F5344CB8AC3E}">
        <p14:creationId xmlns:p14="http://schemas.microsoft.com/office/powerpoint/2010/main" val="491399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12</a:t>
            </a:fld>
            <a:endParaRPr kumimoji="1" lang="zh-TW" altLang="en-US" dirty="0"/>
          </a:p>
        </p:txBody>
      </p:sp>
    </p:spTree>
    <p:extLst>
      <p:ext uri="{BB962C8B-B14F-4D97-AF65-F5344CB8AC3E}">
        <p14:creationId xmlns:p14="http://schemas.microsoft.com/office/powerpoint/2010/main" val="3926024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13</a:t>
            </a:fld>
            <a:endParaRPr kumimoji="1" lang="zh-TW" altLang="en-US" dirty="0"/>
          </a:p>
        </p:txBody>
      </p:sp>
    </p:spTree>
    <p:extLst>
      <p:ext uri="{BB962C8B-B14F-4D97-AF65-F5344CB8AC3E}">
        <p14:creationId xmlns:p14="http://schemas.microsoft.com/office/powerpoint/2010/main" val="1886822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14</a:t>
            </a:fld>
            <a:endParaRPr kumimoji="1" lang="zh-TW" altLang="en-US" dirty="0"/>
          </a:p>
        </p:txBody>
      </p:sp>
    </p:spTree>
    <p:extLst>
      <p:ext uri="{BB962C8B-B14F-4D97-AF65-F5344CB8AC3E}">
        <p14:creationId xmlns:p14="http://schemas.microsoft.com/office/powerpoint/2010/main" val="2139900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15</a:t>
            </a:fld>
            <a:endParaRPr kumimoji="1" lang="zh-TW" altLang="en-US" dirty="0"/>
          </a:p>
        </p:txBody>
      </p:sp>
    </p:spTree>
    <p:extLst>
      <p:ext uri="{BB962C8B-B14F-4D97-AF65-F5344CB8AC3E}">
        <p14:creationId xmlns:p14="http://schemas.microsoft.com/office/powerpoint/2010/main" val="2617093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16</a:t>
            </a:fld>
            <a:endParaRPr kumimoji="1" lang="zh-TW" altLang="en-US" dirty="0"/>
          </a:p>
        </p:txBody>
      </p:sp>
    </p:spTree>
    <p:extLst>
      <p:ext uri="{BB962C8B-B14F-4D97-AF65-F5344CB8AC3E}">
        <p14:creationId xmlns:p14="http://schemas.microsoft.com/office/powerpoint/2010/main" val="2058272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7A2CE9BA-D458-FB46-9764-232ACAA355B0}"/>
              </a:ext>
            </a:extLst>
          </p:cNvPr>
          <p:cNvSpPr>
            <a:spLocks noGrp="1" noRot="1" noChangeAspect="1"/>
          </p:cNvSpPr>
          <p:nvPr>
            <p:ph type="sldImg"/>
          </p:nvPr>
        </p:nvSpPr>
        <p:spPr>
          <a:xfrm>
            <a:off x="685800" y="1143000"/>
            <a:ext cx="5486400" cy="3086100"/>
          </a:xfrm>
        </p:spPr>
      </p:sp>
      <p:sp>
        <p:nvSpPr>
          <p:cNvPr id="3" name="PlaceHolder 2">
            <a:extLst>
              <a:ext uri="{FF2B5EF4-FFF2-40B4-BE49-F238E27FC236}">
                <a16:creationId xmlns:a16="http://schemas.microsoft.com/office/drawing/2014/main" id="{D8474BF5-CC74-CD4D-86A4-1C7AD9406C5F}"/>
              </a:ext>
            </a:extLst>
          </p:cNvPr>
          <p:cNvSpPr txBox="1">
            <a:spLocks noGrp="1"/>
          </p:cNvSpPr>
          <p:nvPr>
            <p:ph type="body" sz="quarter" idx="1"/>
          </p:nvPr>
        </p:nvSpPr>
        <p:spPr>
          <a:xfrm>
            <a:off x="685800" y="4400641"/>
            <a:ext cx="5486043" cy="3600001"/>
          </a:xfrm>
        </p:spPr>
        <p:txBody>
          <a:bodyPr/>
          <a:lstStyle/>
          <a:p>
            <a:endParaRPr lang="zh-TW" altLang="en-US"/>
          </a:p>
        </p:txBody>
      </p:sp>
      <p:sp>
        <p:nvSpPr>
          <p:cNvPr id="4" name="TextShape 3">
            <a:extLst>
              <a:ext uri="{FF2B5EF4-FFF2-40B4-BE49-F238E27FC236}">
                <a16:creationId xmlns:a16="http://schemas.microsoft.com/office/drawing/2014/main" id="{99CBF620-1066-CB4A-9E67-8EAE6297E246}"/>
              </a:ext>
            </a:extLst>
          </p:cNvPr>
          <p:cNvSpPr txBox="1"/>
          <p:nvPr/>
        </p:nvSpPr>
        <p:spPr>
          <a:xfrm>
            <a:off x="3884764" y="0"/>
            <a:ext cx="2971443" cy="458278"/>
          </a:xfrm>
          <a:prstGeom prst="rect">
            <a:avLst/>
          </a:prstGeom>
          <a:noFill/>
          <a:ln cap="flat">
            <a:noFill/>
          </a:ln>
        </p:spPr>
        <p:txBody>
          <a:bodyPr vert="horz" wrap="square" lIns="91440" tIns="45720" rIns="91440" bIns="45720" anchor="t" anchorCtr="0" compatLnSpc="1">
            <a:norm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12623C6-504D-2140-ABCD-46C4305CDD9F}" type="datetime1">
              <a:rPr lang="en-US" sz="1300" u="none" strike="noStrike" kern="1200" cap="none" spc="-1" baseline="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3/29/22</a:t>
            </a:fld>
            <a:endParaRPr lang="en-US" sz="13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endParaRPr>
          </a:p>
        </p:txBody>
      </p:sp>
      <p:sp>
        <p:nvSpPr>
          <p:cNvPr id="5" name="TextShape 4">
            <a:extLst>
              <a:ext uri="{FF2B5EF4-FFF2-40B4-BE49-F238E27FC236}">
                <a16:creationId xmlns:a16="http://schemas.microsoft.com/office/drawing/2014/main" id="{33EBB83F-7DF5-7740-BEA9-5F3206D6F91A}"/>
              </a:ext>
            </a:extLst>
          </p:cNvPr>
          <p:cNvSpPr txBox="1"/>
          <p:nvPr/>
        </p:nvSpPr>
        <p:spPr>
          <a:xfrm>
            <a:off x="3884764" y="8685364"/>
            <a:ext cx="2971443" cy="458278"/>
          </a:xfrm>
          <a:prstGeom prst="rect">
            <a:avLst/>
          </a:prstGeom>
          <a:noFill/>
          <a:ln cap="flat">
            <a:noFill/>
          </a:ln>
        </p:spPr>
        <p:txBody>
          <a:bodyPr vert="horz" wrap="square" lIns="91440" tIns="45720" rIns="91440" bIns="45720" anchor="b" anchorCtr="0" compatLnSpc="1">
            <a:norm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09328EF-88F4-294E-9926-303758C92524}" type="slidenum">
              <a:t>17</a:t>
            </a:fld>
            <a:endParaRPr lang="en-US" sz="13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376083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18</a:t>
            </a:fld>
            <a:endParaRPr kumimoji="1" lang="zh-TW" altLang="en-US" dirty="0"/>
          </a:p>
        </p:txBody>
      </p:sp>
    </p:spTree>
    <p:extLst>
      <p:ext uri="{BB962C8B-B14F-4D97-AF65-F5344CB8AC3E}">
        <p14:creationId xmlns:p14="http://schemas.microsoft.com/office/powerpoint/2010/main" val="2952840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19</a:t>
            </a:fld>
            <a:endParaRPr kumimoji="1" lang="zh-TW" altLang="en-US" dirty="0"/>
          </a:p>
        </p:txBody>
      </p:sp>
    </p:spTree>
    <p:extLst>
      <p:ext uri="{BB962C8B-B14F-4D97-AF65-F5344CB8AC3E}">
        <p14:creationId xmlns:p14="http://schemas.microsoft.com/office/powerpoint/2010/main" val="3157080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2</a:t>
            </a:fld>
            <a:endParaRPr kumimoji="1" lang="zh-TW" altLang="en-US" dirty="0"/>
          </a:p>
        </p:txBody>
      </p:sp>
    </p:spTree>
    <p:extLst>
      <p:ext uri="{BB962C8B-B14F-4D97-AF65-F5344CB8AC3E}">
        <p14:creationId xmlns:p14="http://schemas.microsoft.com/office/powerpoint/2010/main" val="71077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20</a:t>
            </a:fld>
            <a:endParaRPr kumimoji="1" lang="zh-TW" altLang="en-US" dirty="0"/>
          </a:p>
        </p:txBody>
      </p:sp>
    </p:spTree>
    <p:extLst>
      <p:ext uri="{BB962C8B-B14F-4D97-AF65-F5344CB8AC3E}">
        <p14:creationId xmlns:p14="http://schemas.microsoft.com/office/powerpoint/2010/main" val="4219830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21</a:t>
            </a:fld>
            <a:endParaRPr kumimoji="1" lang="zh-TW" altLang="en-US" dirty="0"/>
          </a:p>
        </p:txBody>
      </p:sp>
    </p:spTree>
    <p:extLst>
      <p:ext uri="{BB962C8B-B14F-4D97-AF65-F5344CB8AC3E}">
        <p14:creationId xmlns:p14="http://schemas.microsoft.com/office/powerpoint/2010/main" val="3702766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4282F1E3-313E-D149-97F8-567B763AFE26}"/>
              </a:ext>
            </a:extLst>
          </p:cNvPr>
          <p:cNvSpPr>
            <a:spLocks noGrp="1" noRot="1" noChangeAspect="1"/>
          </p:cNvSpPr>
          <p:nvPr>
            <p:ph type="sldImg"/>
          </p:nvPr>
        </p:nvSpPr>
        <p:spPr>
          <a:xfrm>
            <a:off x="685800" y="1143000"/>
            <a:ext cx="5486400" cy="3086100"/>
          </a:xfrm>
        </p:spPr>
      </p:sp>
      <p:sp>
        <p:nvSpPr>
          <p:cNvPr id="3" name="PlaceHolder 2">
            <a:extLst>
              <a:ext uri="{FF2B5EF4-FFF2-40B4-BE49-F238E27FC236}">
                <a16:creationId xmlns:a16="http://schemas.microsoft.com/office/drawing/2014/main" id="{8A548E7C-5621-3D42-AC54-5BB396DE2F06}"/>
              </a:ext>
            </a:extLst>
          </p:cNvPr>
          <p:cNvSpPr txBox="1">
            <a:spLocks noGrp="1"/>
          </p:cNvSpPr>
          <p:nvPr>
            <p:ph type="body" sz="quarter" idx="1"/>
          </p:nvPr>
        </p:nvSpPr>
        <p:spPr>
          <a:xfrm>
            <a:off x="685800" y="4400641"/>
            <a:ext cx="5486043" cy="3600001"/>
          </a:xfrm>
        </p:spPr>
        <p:txBody>
          <a:bodyPr/>
          <a:lstStyle/>
          <a:p>
            <a:endParaRPr lang="zh-TW" altLang="en-US"/>
          </a:p>
        </p:txBody>
      </p:sp>
      <p:sp>
        <p:nvSpPr>
          <p:cNvPr id="4" name="TextShape 3">
            <a:extLst>
              <a:ext uri="{FF2B5EF4-FFF2-40B4-BE49-F238E27FC236}">
                <a16:creationId xmlns:a16="http://schemas.microsoft.com/office/drawing/2014/main" id="{5857D0D5-ECC9-784D-8A79-1A5516A6519A}"/>
              </a:ext>
            </a:extLst>
          </p:cNvPr>
          <p:cNvSpPr txBox="1"/>
          <p:nvPr/>
        </p:nvSpPr>
        <p:spPr>
          <a:xfrm>
            <a:off x="3884764" y="0"/>
            <a:ext cx="2971443" cy="458278"/>
          </a:xfrm>
          <a:prstGeom prst="rect">
            <a:avLst/>
          </a:prstGeom>
          <a:noFill/>
          <a:ln cap="flat">
            <a:noFill/>
          </a:ln>
        </p:spPr>
        <p:txBody>
          <a:bodyPr vert="horz" wrap="square" lIns="91440" tIns="45720" rIns="91440" bIns="45720" anchor="t" anchorCtr="0" compatLnSpc="1">
            <a:norm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865393A-0086-E445-AF0F-ED6BFC60370D}" type="datetime1">
              <a:rPr lang="en-US" sz="1200" u="none" strike="noStrike" kern="1200" cap="none" spc="-1" baseline="0">
                <a:solidFill>
                  <a:srgbClr val="000000"/>
                </a:solidFill>
                <a:uFillTx/>
                <a:latin typeface="Arial"/>
                <a:ea typeface="Microsoft YaHei Light" panose="020B0502040204020203" pitchFamily="34" charset="-122"/>
                <a:cs typeface="Noto Sans Mono Light" panose="020B0409040504020204" pitchFamily="50"/>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3/29/22</a:t>
            </a:fld>
            <a:endParaRPr lang="en-US" sz="12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endParaRPr>
          </a:p>
        </p:txBody>
      </p:sp>
      <p:sp>
        <p:nvSpPr>
          <p:cNvPr id="5" name="TextShape 4">
            <a:extLst>
              <a:ext uri="{FF2B5EF4-FFF2-40B4-BE49-F238E27FC236}">
                <a16:creationId xmlns:a16="http://schemas.microsoft.com/office/drawing/2014/main" id="{D60942A1-77DD-1B46-BB5C-C8735D17DE6E}"/>
              </a:ext>
            </a:extLst>
          </p:cNvPr>
          <p:cNvSpPr txBox="1"/>
          <p:nvPr/>
        </p:nvSpPr>
        <p:spPr>
          <a:xfrm>
            <a:off x="3884764" y="8685364"/>
            <a:ext cx="2971443" cy="458278"/>
          </a:xfrm>
          <a:prstGeom prst="rect">
            <a:avLst/>
          </a:prstGeom>
          <a:noFill/>
          <a:ln cap="flat">
            <a:noFill/>
          </a:ln>
        </p:spPr>
        <p:txBody>
          <a:bodyPr vert="horz" wrap="square" lIns="91440" tIns="45720" rIns="91440" bIns="45720" anchor="b" anchorCtr="0" compatLnSpc="1">
            <a:norm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E1B4823-3306-2847-930E-16E97C8EF649}" type="slidenum">
              <a:t>22</a:t>
            </a:fld>
            <a:endParaRPr lang="en-US" sz="12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853930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3F5849E3-B301-8644-B2A4-B2F0D0C3C011}"/>
              </a:ext>
            </a:extLst>
          </p:cNvPr>
          <p:cNvSpPr>
            <a:spLocks noGrp="1" noRot="1" noChangeAspect="1"/>
          </p:cNvSpPr>
          <p:nvPr>
            <p:ph type="sldImg"/>
          </p:nvPr>
        </p:nvSpPr>
        <p:spPr>
          <a:xfrm>
            <a:off x="685800" y="1143000"/>
            <a:ext cx="5486400" cy="3086100"/>
          </a:xfrm>
        </p:spPr>
      </p:sp>
      <p:sp>
        <p:nvSpPr>
          <p:cNvPr id="3" name="PlaceHolder 2">
            <a:extLst>
              <a:ext uri="{FF2B5EF4-FFF2-40B4-BE49-F238E27FC236}">
                <a16:creationId xmlns:a16="http://schemas.microsoft.com/office/drawing/2014/main" id="{3CD1765B-0B3B-2748-93B1-C38427BA48FE}"/>
              </a:ext>
            </a:extLst>
          </p:cNvPr>
          <p:cNvSpPr txBox="1">
            <a:spLocks noGrp="1"/>
          </p:cNvSpPr>
          <p:nvPr>
            <p:ph type="body" sz="quarter" idx="1"/>
          </p:nvPr>
        </p:nvSpPr>
        <p:spPr>
          <a:xfrm>
            <a:off x="685800" y="4400641"/>
            <a:ext cx="5486043" cy="3600001"/>
          </a:xfrm>
        </p:spPr>
        <p:txBody>
          <a:bodyPr/>
          <a:lstStyle/>
          <a:p>
            <a:endParaRPr lang="zh-TW" altLang="en-US"/>
          </a:p>
        </p:txBody>
      </p:sp>
      <p:sp>
        <p:nvSpPr>
          <p:cNvPr id="4" name="TextShape 3">
            <a:extLst>
              <a:ext uri="{FF2B5EF4-FFF2-40B4-BE49-F238E27FC236}">
                <a16:creationId xmlns:a16="http://schemas.microsoft.com/office/drawing/2014/main" id="{980ED432-55B5-2445-953D-F76BFAD88120}"/>
              </a:ext>
            </a:extLst>
          </p:cNvPr>
          <p:cNvSpPr txBox="1"/>
          <p:nvPr/>
        </p:nvSpPr>
        <p:spPr>
          <a:xfrm>
            <a:off x="3884764" y="0"/>
            <a:ext cx="2971443" cy="458278"/>
          </a:xfrm>
          <a:prstGeom prst="rect">
            <a:avLst/>
          </a:prstGeom>
          <a:noFill/>
          <a:ln cap="flat">
            <a:noFill/>
          </a:ln>
        </p:spPr>
        <p:txBody>
          <a:bodyPr vert="horz" wrap="square" lIns="91440" tIns="45720" rIns="91440" bIns="45720" anchor="t" anchorCtr="0" compatLnSpc="1">
            <a:norm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759B4E2-A985-9742-AF4A-9B8B27184E14}" type="datetime1">
              <a:rPr lang="en-US" sz="1300" u="none" strike="noStrike" kern="1200" cap="none" spc="-1" baseline="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3/29/22</a:t>
            </a:fld>
            <a:endParaRPr lang="en-US" sz="13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endParaRPr>
          </a:p>
        </p:txBody>
      </p:sp>
      <p:sp>
        <p:nvSpPr>
          <p:cNvPr id="5" name="TextShape 4">
            <a:extLst>
              <a:ext uri="{FF2B5EF4-FFF2-40B4-BE49-F238E27FC236}">
                <a16:creationId xmlns:a16="http://schemas.microsoft.com/office/drawing/2014/main" id="{827CB84C-EE97-DD47-AAFC-48D059A820AA}"/>
              </a:ext>
            </a:extLst>
          </p:cNvPr>
          <p:cNvSpPr txBox="1"/>
          <p:nvPr/>
        </p:nvSpPr>
        <p:spPr>
          <a:xfrm>
            <a:off x="3884764" y="8685364"/>
            <a:ext cx="2971443" cy="458278"/>
          </a:xfrm>
          <a:prstGeom prst="rect">
            <a:avLst/>
          </a:prstGeom>
          <a:noFill/>
          <a:ln cap="flat">
            <a:noFill/>
          </a:ln>
        </p:spPr>
        <p:txBody>
          <a:bodyPr vert="horz" wrap="square" lIns="91440" tIns="45720" rIns="91440" bIns="45720" anchor="b" anchorCtr="0" compatLnSpc="1">
            <a:norm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0617841-5647-F543-839D-7FAEEEB142BA}" type="slidenum">
              <a:t>23</a:t>
            </a:fld>
            <a:endParaRPr lang="en-US" sz="13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72050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24</a:t>
            </a:fld>
            <a:endParaRPr kumimoji="1" lang="zh-TW" altLang="en-US" dirty="0"/>
          </a:p>
        </p:txBody>
      </p:sp>
    </p:spTree>
    <p:extLst>
      <p:ext uri="{BB962C8B-B14F-4D97-AF65-F5344CB8AC3E}">
        <p14:creationId xmlns:p14="http://schemas.microsoft.com/office/powerpoint/2010/main" val="3344000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25</a:t>
            </a:fld>
            <a:endParaRPr kumimoji="1" lang="zh-TW" altLang="en-US" dirty="0"/>
          </a:p>
        </p:txBody>
      </p:sp>
    </p:spTree>
    <p:extLst>
      <p:ext uri="{BB962C8B-B14F-4D97-AF65-F5344CB8AC3E}">
        <p14:creationId xmlns:p14="http://schemas.microsoft.com/office/powerpoint/2010/main" val="2908618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26</a:t>
            </a:fld>
            <a:endParaRPr kumimoji="1" lang="zh-TW" altLang="en-US" dirty="0"/>
          </a:p>
        </p:txBody>
      </p:sp>
    </p:spTree>
    <p:extLst>
      <p:ext uri="{BB962C8B-B14F-4D97-AF65-F5344CB8AC3E}">
        <p14:creationId xmlns:p14="http://schemas.microsoft.com/office/powerpoint/2010/main" val="2060667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27</a:t>
            </a:fld>
            <a:endParaRPr kumimoji="1" lang="zh-TW" altLang="en-US" dirty="0"/>
          </a:p>
        </p:txBody>
      </p:sp>
    </p:spTree>
    <p:extLst>
      <p:ext uri="{BB962C8B-B14F-4D97-AF65-F5344CB8AC3E}">
        <p14:creationId xmlns:p14="http://schemas.microsoft.com/office/powerpoint/2010/main" val="2376287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31</a:t>
            </a:fld>
            <a:endParaRPr kumimoji="1" lang="zh-TW" altLang="en-US" dirty="0"/>
          </a:p>
        </p:txBody>
      </p:sp>
    </p:spTree>
    <p:extLst>
      <p:ext uri="{BB962C8B-B14F-4D97-AF65-F5344CB8AC3E}">
        <p14:creationId xmlns:p14="http://schemas.microsoft.com/office/powerpoint/2010/main" val="2316715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43</a:t>
            </a:fld>
            <a:endParaRPr kumimoji="1" lang="zh-TW" altLang="en-US" dirty="0"/>
          </a:p>
        </p:txBody>
      </p:sp>
    </p:spTree>
    <p:extLst>
      <p:ext uri="{BB962C8B-B14F-4D97-AF65-F5344CB8AC3E}">
        <p14:creationId xmlns:p14="http://schemas.microsoft.com/office/powerpoint/2010/main" val="531410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3</a:t>
            </a:fld>
            <a:endParaRPr kumimoji="1" lang="zh-TW" altLang="en-US" dirty="0"/>
          </a:p>
        </p:txBody>
      </p:sp>
    </p:spTree>
    <p:extLst>
      <p:ext uri="{BB962C8B-B14F-4D97-AF65-F5344CB8AC3E}">
        <p14:creationId xmlns:p14="http://schemas.microsoft.com/office/powerpoint/2010/main" val="2370209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46</a:t>
            </a:fld>
            <a:endParaRPr kumimoji="1" lang="zh-TW" altLang="en-US" dirty="0"/>
          </a:p>
        </p:txBody>
      </p:sp>
    </p:spTree>
    <p:extLst>
      <p:ext uri="{BB962C8B-B14F-4D97-AF65-F5344CB8AC3E}">
        <p14:creationId xmlns:p14="http://schemas.microsoft.com/office/powerpoint/2010/main" val="2857263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52</a:t>
            </a:fld>
            <a:endParaRPr kumimoji="1" lang="zh-TW" altLang="en-US" dirty="0"/>
          </a:p>
        </p:txBody>
      </p:sp>
    </p:spTree>
    <p:extLst>
      <p:ext uri="{BB962C8B-B14F-4D97-AF65-F5344CB8AC3E}">
        <p14:creationId xmlns:p14="http://schemas.microsoft.com/office/powerpoint/2010/main" val="3992921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53</a:t>
            </a:fld>
            <a:endParaRPr kumimoji="1" lang="zh-TW" altLang="en-US" dirty="0"/>
          </a:p>
        </p:txBody>
      </p:sp>
    </p:spTree>
    <p:extLst>
      <p:ext uri="{BB962C8B-B14F-4D97-AF65-F5344CB8AC3E}">
        <p14:creationId xmlns:p14="http://schemas.microsoft.com/office/powerpoint/2010/main" val="31233683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59</a:t>
            </a:fld>
            <a:endParaRPr kumimoji="1" lang="zh-TW" altLang="en-US" dirty="0"/>
          </a:p>
        </p:txBody>
      </p:sp>
    </p:spTree>
    <p:extLst>
      <p:ext uri="{BB962C8B-B14F-4D97-AF65-F5344CB8AC3E}">
        <p14:creationId xmlns:p14="http://schemas.microsoft.com/office/powerpoint/2010/main" val="2213970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60</a:t>
            </a:fld>
            <a:endParaRPr kumimoji="1" lang="zh-TW" altLang="en-US" dirty="0"/>
          </a:p>
        </p:txBody>
      </p:sp>
    </p:spTree>
    <p:extLst>
      <p:ext uri="{BB962C8B-B14F-4D97-AF65-F5344CB8AC3E}">
        <p14:creationId xmlns:p14="http://schemas.microsoft.com/office/powerpoint/2010/main" val="837204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74</a:t>
            </a:fld>
            <a:endParaRPr kumimoji="1" lang="zh-TW" altLang="en-US" dirty="0"/>
          </a:p>
        </p:txBody>
      </p:sp>
    </p:spTree>
    <p:extLst>
      <p:ext uri="{BB962C8B-B14F-4D97-AF65-F5344CB8AC3E}">
        <p14:creationId xmlns:p14="http://schemas.microsoft.com/office/powerpoint/2010/main" val="1760289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75</a:t>
            </a:fld>
            <a:endParaRPr kumimoji="1" lang="zh-TW" altLang="en-US" dirty="0"/>
          </a:p>
        </p:txBody>
      </p:sp>
    </p:spTree>
    <p:extLst>
      <p:ext uri="{BB962C8B-B14F-4D97-AF65-F5344CB8AC3E}">
        <p14:creationId xmlns:p14="http://schemas.microsoft.com/office/powerpoint/2010/main" val="2592519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76</a:t>
            </a:fld>
            <a:endParaRPr kumimoji="1" lang="zh-TW" altLang="en-US" dirty="0"/>
          </a:p>
        </p:txBody>
      </p:sp>
    </p:spTree>
    <p:extLst>
      <p:ext uri="{BB962C8B-B14F-4D97-AF65-F5344CB8AC3E}">
        <p14:creationId xmlns:p14="http://schemas.microsoft.com/office/powerpoint/2010/main" val="2931623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77</a:t>
            </a:fld>
            <a:endParaRPr kumimoji="1" lang="zh-TW" altLang="en-US" dirty="0"/>
          </a:p>
        </p:txBody>
      </p:sp>
    </p:spTree>
    <p:extLst>
      <p:ext uri="{BB962C8B-B14F-4D97-AF65-F5344CB8AC3E}">
        <p14:creationId xmlns:p14="http://schemas.microsoft.com/office/powerpoint/2010/main" val="1474618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78</a:t>
            </a:fld>
            <a:endParaRPr kumimoji="1" lang="zh-TW" altLang="en-US" dirty="0"/>
          </a:p>
        </p:txBody>
      </p:sp>
    </p:spTree>
    <p:extLst>
      <p:ext uri="{BB962C8B-B14F-4D97-AF65-F5344CB8AC3E}">
        <p14:creationId xmlns:p14="http://schemas.microsoft.com/office/powerpoint/2010/main" val="3514286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4</a:t>
            </a:fld>
            <a:endParaRPr kumimoji="1" lang="zh-TW" altLang="en-US" dirty="0"/>
          </a:p>
        </p:txBody>
      </p:sp>
    </p:spTree>
    <p:extLst>
      <p:ext uri="{BB962C8B-B14F-4D97-AF65-F5344CB8AC3E}">
        <p14:creationId xmlns:p14="http://schemas.microsoft.com/office/powerpoint/2010/main" val="4519868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79</a:t>
            </a:fld>
            <a:endParaRPr kumimoji="1" lang="zh-TW" altLang="en-US" dirty="0"/>
          </a:p>
        </p:txBody>
      </p:sp>
    </p:spTree>
    <p:extLst>
      <p:ext uri="{BB962C8B-B14F-4D97-AF65-F5344CB8AC3E}">
        <p14:creationId xmlns:p14="http://schemas.microsoft.com/office/powerpoint/2010/main" val="3973952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80</a:t>
            </a:fld>
            <a:endParaRPr kumimoji="1" lang="zh-TW" altLang="en-US" dirty="0"/>
          </a:p>
        </p:txBody>
      </p:sp>
    </p:spTree>
    <p:extLst>
      <p:ext uri="{BB962C8B-B14F-4D97-AF65-F5344CB8AC3E}">
        <p14:creationId xmlns:p14="http://schemas.microsoft.com/office/powerpoint/2010/main" val="5967969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81</a:t>
            </a:fld>
            <a:endParaRPr kumimoji="1" lang="zh-TW" altLang="en-US" dirty="0"/>
          </a:p>
        </p:txBody>
      </p:sp>
    </p:spTree>
    <p:extLst>
      <p:ext uri="{BB962C8B-B14F-4D97-AF65-F5344CB8AC3E}">
        <p14:creationId xmlns:p14="http://schemas.microsoft.com/office/powerpoint/2010/main" val="533252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82</a:t>
            </a:fld>
            <a:endParaRPr kumimoji="1" lang="zh-TW" altLang="en-US" dirty="0"/>
          </a:p>
        </p:txBody>
      </p:sp>
    </p:spTree>
    <p:extLst>
      <p:ext uri="{BB962C8B-B14F-4D97-AF65-F5344CB8AC3E}">
        <p14:creationId xmlns:p14="http://schemas.microsoft.com/office/powerpoint/2010/main" val="7431102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83</a:t>
            </a:fld>
            <a:endParaRPr kumimoji="1" lang="zh-TW" altLang="en-US" dirty="0"/>
          </a:p>
        </p:txBody>
      </p:sp>
    </p:spTree>
    <p:extLst>
      <p:ext uri="{BB962C8B-B14F-4D97-AF65-F5344CB8AC3E}">
        <p14:creationId xmlns:p14="http://schemas.microsoft.com/office/powerpoint/2010/main" val="32242924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84</a:t>
            </a:fld>
            <a:endParaRPr kumimoji="1" lang="zh-TW" altLang="en-US" dirty="0"/>
          </a:p>
        </p:txBody>
      </p:sp>
    </p:spTree>
    <p:extLst>
      <p:ext uri="{BB962C8B-B14F-4D97-AF65-F5344CB8AC3E}">
        <p14:creationId xmlns:p14="http://schemas.microsoft.com/office/powerpoint/2010/main" val="19664465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85</a:t>
            </a:fld>
            <a:endParaRPr kumimoji="1" lang="zh-TW" altLang="en-US" dirty="0"/>
          </a:p>
        </p:txBody>
      </p:sp>
    </p:spTree>
    <p:extLst>
      <p:ext uri="{BB962C8B-B14F-4D97-AF65-F5344CB8AC3E}">
        <p14:creationId xmlns:p14="http://schemas.microsoft.com/office/powerpoint/2010/main" val="932243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86</a:t>
            </a:fld>
            <a:endParaRPr kumimoji="1" lang="zh-TW" altLang="en-US" dirty="0"/>
          </a:p>
        </p:txBody>
      </p:sp>
    </p:spTree>
    <p:extLst>
      <p:ext uri="{BB962C8B-B14F-4D97-AF65-F5344CB8AC3E}">
        <p14:creationId xmlns:p14="http://schemas.microsoft.com/office/powerpoint/2010/main" val="1414310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87</a:t>
            </a:fld>
            <a:endParaRPr kumimoji="1" lang="zh-TW" altLang="en-US" dirty="0"/>
          </a:p>
        </p:txBody>
      </p:sp>
    </p:spTree>
    <p:extLst>
      <p:ext uri="{BB962C8B-B14F-4D97-AF65-F5344CB8AC3E}">
        <p14:creationId xmlns:p14="http://schemas.microsoft.com/office/powerpoint/2010/main" val="36499715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88</a:t>
            </a:fld>
            <a:endParaRPr kumimoji="1" lang="zh-TW" altLang="en-US" dirty="0"/>
          </a:p>
        </p:txBody>
      </p:sp>
    </p:spTree>
    <p:extLst>
      <p:ext uri="{BB962C8B-B14F-4D97-AF65-F5344CB8AC3E}">
        <p14:creationId xmlns:p14="http://schemas.microsoft.com/office/powerpoint/2010/main" val="3053267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5</a:t>
            </a:fld>
            <a:endParaRPr kumimoji="1" lang="zh-TW" altLang="en-US" dirty="0"/>
          </a:p>
        </p:txBody>
      </p:sp>
    </p:spTree>
    <p:extLst>
      <p:ext uri="{BB962C8B-B14F-4D97-AF65-F5344CB8AC3E}">
        <p14:creationId xmlns:p14="http://schemas.microsoft.com/office/powerpoint/2010/main" val="34159461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89</a:t>
            </a:fld>
            <a:endParaRPr kumimoji="1" lang="zh-TW" altLang="en-US" dirty="0"/>
          </a:p>
        </p:txBody>
      </p:sp>
    </p:spTree>
    <p:extLst>
      <p:ext uri="{BB962C8B-B14F-4D97-AF65-F5344CB8AC3E}">
        <p14:creationId xmlns:p14="http://schemas.microsoft.com/office/powerpoint/2010/main" val="2272052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90</a:t>
            </a:fld>
            <a:endParaRPr kumimoji="1" lang="zh-TW" altLang="en-US" dirty="0"/>
          </a:p>
        </p:txBody>
      </p:sp>
    </p:spTree>
    <p:extLst>
      <p:ext uri="{BB962C8B-B14F-4D97-AF65-F5344CB8AC3E}">
        <p14:creationId xmlns:p14="http://schemas.microsoft.com/office/powerpoint/2010/main" val="10434908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91</a:t>
            </a:fld>
            <a:endParaRPr kumimoji="1" lang="zh-TW" altLang="en-US" dirty="0"/>
          </a:p>
        </p:txBody>
      </p:sp>
    </p:spTree>
    <p:extLst>
      <p:ext uri="{BB962C8B-B14F-4D97-AF65-F5344CB8AC3E}">
        <p14:creationId xmlns:p14="http://schemas.microsoft.com/office/powerpoint/2010/main" val="7660034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92</a:t>
            </a:fld>
            <a:endParaRPr kumimoji="1" lang="zh-TW" altLang="en-US" dirty="0"/>
          </a:p>
        </p:txBody>
      </p:sp>
    </p:spTree>
    <p:extLst>
      <p:ext uri="{BB962C8B-B14F-4D97-AF65-F5344CB8AC3E}">
        <p14:creationId xmlns:p14="http://schemas.microsoft.com/office/powerpoint/2010/main" val="21999833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93</a:t>
            </a:fld>
            <a:endParaRPr kumimoji="1" lang="zh-TW" altLang="en-US" dirty="0"/>
          </a:p>
        </p:txBody>
      </p:sp>
    </p:spTree>
    <p:extLst>
      <p:ext uri="{BB962C8B-B14F-4D97-AF65-F5344CB8AC3E}">
        <p14:creationId xmlns:p14="http://schemas.microsoft.com/office/powerpoint/2010/main" val="8972799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94</a:t>
            </a:fld>
            <a:endParaRPr kumimoji="1" lang="zh-TW" altLang="en-US" dirty="0"/>
          </a:p>
        </p:txBody>
      </p:sp>
    </p:spTree>
    <p:extLst>
      <p:ext uri="{BB962C8B-B14F-4D97-AF65-F5344CB8AC3E}">
        <p14:creationId xmlns:p14="http://schemas.microsoft.com/office/powerpoint/2010/main" val="3468896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95</a:t>
            </a:fld>
            <a:endParaRPr kumimoji="1" lang="zh-TW" altLang="en-US" dirty="0"/>
          </a:p>
        </p:txBody>
      </p:sp>
    </p:spTree>
    <p:extLst>
      <p:ext uri="{BB962C8B-B14F-4D97-AF65-F5344CB8AC3E}">
        <p14:creationId xmlns:p14="http://schemas.microsoft.com/office/powerpoint/2010/main" val="34718113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96</a:t>
            </a:fld>
            <a:endParaRPr kumimoji="1" lang="zh-TW" altLang="en-US" dirty="0"/>
          </a:p>
        </p:txBody>
      </p:sp>
    </p:spTree>
    <p:extLst>
      <p:ext uri="{BB962C8B-B14F-4D97-AF65-F5344CB8AC3E}">
        <p14:creationId xmlns:p14="http://schemas.microsoft.com/office/powerpoint/2010/main" val="24840696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97</a:t>
            </a:fld>
            <a:endParaRPr kumimoji="1" lang="zh-TW" altLang="en-US" dirty="0"/>
          </a:p>
        </p:txBody>
      </p:sp>
    </p:spTree>
    <p:extLst>
      <p:ext uri="{BB962C8B-B14F-4D97-AF65-F5344CB8AC3E}">
        <p14:creationId xmlns:p14="http://schemas.microsoft.com/office/powerpoint/2010/main" val="22501834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98</a:t>
            </a:fld>
            <a:endParaRPr kumimoji="1" lang="zh-TW" altLang="en-US" dirty="0"/>
          </a:p>
        </p:txBody>
      </p:sp>
    </p:spTree>
    <p:extLst>
      <p:ext uri="{BB962C8B-B14F-4D97-AF65-F5344CB8AC3E}">
        <p14:creationId xmlns:p14="http://schemas.microsoft.com/office/powerpoint/2010/main" val="1933894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6</a:t>
            </a:fld>
            <a:endParaRPr kumimoji="1" lang="zh-TW" altLang="en-US" dirty="0"/>
          </a:p>
        </p:txBody>
      </p:sp>
    </p:spTree>
    <p:extLst>
      <p:ext uri="{BB962C8B-B14F-4D97-AF65-F5344CB8AC3E}">
        <p14:creationId xmlns:p14="http://schemas.microsoft.com/office/powerpoint/2010/main" val="37502950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99</a:t>
            </a:fld>
            <a:endParaRPr kumimoji="1" lang="zh-TW" altLang="en-US" dirty="0"/>
          </a:p>
        </p:txBody>
      </p:sp>
    </p:spTree>
    <p:extLst>
      <p:ext uri="{BB962C8B-B14F-4D97-AF65-F5344CB8AC3E}">
        <p14:creationId xmlns:p14="http://schemas.microsoft.com/office/powerpoint/2010/main" val="8347576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100</a:t>
            </a:fld>
            <a:endParaRPr kumimoji="1" lang="zh-TW" altLang="en-US" dirty="0"/>
          </a:p>
        </p:txBody>
      </p:sp>
    </p:spTree>
    <p:extLst>
      <p:ext uri="{BB962C8B-B14F-4D97-AF65-F5344CB8AC3E}">
        <p14:creationId xmlns:p14="http://schemas.microsoft.com/office/powerpoint/2010/main" val="41092486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101</a:t>
            </a:fld>
            <a:endParaRPr kumimoji="1" lang="zh-TW" altLang="en-US" dirty="0"/>
          </a:p>
        </p:txBody>
      </p:sp>
    </p:spTree>
    <p:extLst>
      <p:ext uri="{BB962C8B-B14F-4D97-AF65-F5344CB8AC3E}">
        <p14:creationId xmlns:p14="http://schemas.microsoft.com/office/powerpoint/2010/main" val="26246951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102</a:t>
            </a:fld>
            <a:endParaRPr kumimoji="1" lang="zh-TW" altLang="en-US" dirty="0"/>
          </a:p>
        </p:txBody>
      </p:sp>
    </p:spTree>
    <p:extLst>
      <p:ext uri="{BB962C8B-B14F-4D97-AF65-F5344CB8AC3E}">
        <p14:creationId xmlns:p14="http://schemas.microsoft.com/office/powerpoint/2010/main" val="5389505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103</a:t>
            </a:fld>
            <a:endParaRPr kumimoji="1" lang="zh-TW" altLang="en-US" dirty="0"/>
          </a:p>
        </p:txBody>
      </p:sp>
    </p:spTree>
    <p:extLst>
      <p:ext uri="{BB962C8B-B14F-4D97-AF65-F5344CB8AC3E}">
        <p14:creationId xmlns:p14="http://schemas.microsoft.com/office/powerpoint/2010/main" val="2546977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104</a:t>
            </a:fld>
            <a:endParaRPr kumimoji="1" lang="zh-TW" altLang="en-US" dirty="0"/>
          </a:p>
        </p:txBody>
      </p:sp>
    </p:spTree>
    <p:extLst>
      <p:ext uri="{BB962C8B-B14F-4D97-AF65-F5344CB8AC3E}">
        <p14:creationId xmlns:p14="http://schemas.microsoft.com/office/powerpoint/2010/main" val="32744305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105</a:t>
            </a:fld>
            <a:endParaRPr kumimoji="1" lang="zh-TW" altLang="en-US" dirty="0"/>
          </a:p>
        </p:txBody>
      </p:sp>
    </p:spTree>
    <p:extLst>
      <p:ext uri="{BB962C8B-B14F-4D97-AF65-F5344CB8AC3E}">
        <p14:creationId xmlns:p14="http://schemas.microsoft.com/office/powerpoint/2010/main" val="14745826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106</a:t>
            </a:fld>
            <a:endParaRPr kumimoji="1" lang="zh-TW" altLang="en-US" dirty="0"/>
          </a:p>
        </p:txBody>
      </p:sp>
    </p:spTree>
    <p:extLst>
      <p:ext uri="{BB962C8B-B14F-4D97-AF65-F5344CB8AC3E}">
        <p14:creationId xmlns:p14="http://schemas.microsoft.com/office/powerpoint/2010/main" val="12148669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107</a:t>
            </a:fld>
            <a:endParaRPr kumimoji="1" lang="zh-TW" altLang="en-US" dirty="0"/>
          </a:p>
        </p:txBody>
      </p:sp>
    </p:spTree>
    <p:extLst>
      <p:ext uri="{BB962C8B-B14F-4D97-AF65-F5344CB8AC3E}">
        <p14:creationId xmlns:p14="http://schemas.microsoft.com/office/powerpoint/2010/main" val="17459721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108</a:t>
            </a:fld>
            <a:endParaRPr kumimoji="1" lang="zh-TW" altLang="en-US" dirty="0"/>
          </a:p>
        </p:txBody>
      </p:sp>
    </p:spTree>
    <p:extLst>
      <p:ext uri="{BB962C8B-B14F-4D97-AF65-F5344CB8AC3E}">
        <p14:creationId xmlns:p14="http://schemas.microsoft.com/office/powerpoint/2010/main" val="3228713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7</a:t>
            </a:fld>
            <a:endParaRPr kumimoji="1" lang="zh-TW" altLang="en-US" dirty="0"/>
          </a:p>
        </p:txBody>
      </p:sp>
    </p:spTree>
    <p:extLst>
      <p:ext uri="{BB962C8B-B14F-4D97-AF65-F5344CB8AC3E}">
        <p14:creationId xmlns:p14="http://schemas.microsoft.com/office/powerpoint/2010/main" val="11221375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109</a:t>
            </a:fld>
            <a:endParaRPr kumimoji="1" lang="zh-TW" altLang="en-US" dirty="0"/>
          </a:p>
        </p:txBody>
      </p:sp>
    </p:spTree>
    <p:extLst>
      <p:ext uri="{BB962C8B-B14F-4D97-AF65-F5344CB8AC3E}">
        <p14:creationId xmlns:p14="http://schemas.microsoft.com/office/powerpoint/2010/main" val="36668782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110</a:t>
            </a:fld>
            <a:endParaRPr kumimoji="1" lang="zh-TW" altLang="en-US" dirty="0"/>
          </a:p>
        </p:txBody>
      </p:sp>
    </p:spTree>
    <p:extLst>
      <p:ext uri="{BB962C8B-B14F-4D97-AF65-F5344CB8AC3E}">
        <p14:creationId xmlns:p14="http://schemas.microsoft.com/office/powerpoint/2010/main" val="51358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111</a:t>
            </a:fld>
            <a:endParaRPr kumimoji="1" lang="zh-TW" altLang="en-US" dirty="0"/>
          </a:p>
        </p:txBody>
      </p:sp>
    </p:spTree>
    <p:extLst>
      <p:ext uri="{BB962C8B-B14F-4D97-AF65-F5344CB8AC3E}">
        <p14:creationId xmlns:p14="http://schemas.microsoft.com/office/powerpoint/2010/main" val="2154184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112</a:t>
            </a:fld>
            <a:endParaRPr kumimoji="1" lang="zh-TW" altLang="en-US" dirty="0"/>
          </a:p>
        </p:txBody>
      </p:sp>
    </p:spTree>
    <p:extLst>
      <p:ext uri="{BB962C8B-B14F-4D97-AF65-F5344CB8AC3E}">
        <p14:creationId xmlns:p14="http://schemas.microsoft.com/office/powerpoint/2010/main" val="3195849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113</a:t>
            </a:fld>
            <a:endParaRPr kumimoji="1" lang="zh-TW" altLang="en-US" dirty="0"/>
          </a:p>
        </p:txBody>
      </p:sp>
    </p:spTree>
    <p:extLst>
      <p:ext uri="{BB962C8B-B14F-4D97-AF65-F5344CB8AC3E}">
        <p14:creationId xmlns:p14="http://schemas.microsoft.com/office/powerpoint/2010/main" val="9799480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114</a:t>
            </a:fld>
            <a:endParaRPr kumimoji="1" lang="zh-TW" altLang="en-US" dirty="0"/>
          </a:p>
        </p:txBody>
      </p:sp>
    </p:spTree>
    <p:extLst>
      <p:ext uri="{BB962C8B-B14F-4D97-AF65-F5344CB8AC3E}">
        <p14:creationId xmlns:p14="http://schemas.microsoft.com/office/powerpoint/2010/main" val="11990466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115</a:t>
            </a:fld>
            <a:endParaRPr kumimoji="1" lang="zh-TW" altLang="en-US" dirty="0"/>
          </a:p>
        </p:txBody>
      </p:sp>
    </p:spTree>
    <p:extLst>
      <p:ext uri="{BB962C8B-B14F-4D97-AF65-F5344CB8AC3E}">
        <p14:creationId xmlns:p14="http://schemas.microsoft.com/office/powerpoint/2010/main" val="17257343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116</a:t>
            </a:fld>
            <a:endParaRPr kumimoji="1" lang="zh-TW" altLang="en-US" dirty="0"/>
          </a:p>
        </p:txBody>
      </p:sp>
    </p:spTree>
    <p:extLst>
      <p:ext uri="{BB962C8B-B14F-4D97-AF65-F5344CB8AC3E}">
        <p14:creationId xmlns:p14="http://schemas.microsoft.com/office/powerpoint/2010/main" val="32996921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117</a:t>
            </a:fld>
            <a:endParaRPr kumimoji="1" lang="zh-TW" altLang="en-US" dirty="0"/>
          </a:p>
        </p:txBody>
      </p:sp>
    </p:spTree>
    <p:extLst>
      <p:ext uri="{BB962C8B-B14F-4D97-AF65-F5344CB8AC3E}">
        <p14:creationId xmlns:p14="http://schemas.microsoft.com/office/powerpoint/2010/main" val="15184601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118</a:t>
            </a:fld>
            <a:endParaRPr kumimoji="1" lang="zh-TW" altLang="en-US" dirty="0"/>
          </a:p>
        </p:txBody>
      </p:sp>
    </p:spTree>
    <p:extLst>
      <p:ext uri="{BB962C8B-B14F-4D97-AF65-F5344CB8AC3E}">
        <p14:creationId xmlns:p14="http://schemas.microsoft.com/office/powerpoint/2010/main" val="3263097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8</a:t>
            </a:fld>
            <a:endParaRPr kumimoji="1" lang="zh-TW" altLang="en-US" dirty="0"/>
          </a:p>
        </p:txBody>
      </p:sp>
    </p:spTree>
    <p:extLst>
      <p:ext uri="{BB962C8B-B14F-4D97-AF65-F5344CB8AC3E}">
        <p14:creationId xmlns:p14="http://schemas.microsoft.com/office/powerpoint/2010/main" val="16733264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C4A8A4FC-7118-9244-AAF9-B37318FD1EEC}"/>
              </a:ext>
            </a:extLst>
          </p:cNvPr>
          <p:cNvSpPr>
            <a:spLocks noGrp="1" noRot="1" noChangeAspect="1"/>
          </p:cNvSpPr>
          <p:nvPr>
            <p:ph type="sldImg"/>
          </p:nvPr>
        </p:nvSpPr>
        <p:spPr>
          <a:xfrm>
            <a:off x="685800" y="1143000"/>
            <a:ext cx="5486400" cy="3086100"/>
          </a:xfrm>
        </p:spPr>
      </p:sp>
      <p:sp>
        <p:nvSpPr>
          <p:cNvPr id="3" name="PlaceHolder 2">
            <a:extLst>
              <a:ext uri="{FF2B5EF4-FFF2-40B4-BE49-F238E27FC236}">
                <a16:creationId xmlns:a16="http://schemas.microsoft.com/office/drawing/2014/main" id="{2D679B88-B152-C74A-AE6D-F060D6ABF0A8}"/>
              </a:ext>
            </a:extLst>
          </p:cNvPr>
          <p:cNvSpPr txBox="1">
            <a:spLocks noGrp="1"/>
          </p:cNvSpPr>
          <p:nvPr>
            <p:ph type="body" sz="quarter" idx="1"/>
          </p:nvPr>
        </p:nvSpPr>
        <p:spPr>
          <a:xfrm>
            <a:off x="685800" y="4400641"/>
            <a:ext cx="5486043" cy="3600001"/>
          </a:xfrm>
        </p:spPr>
        <p:txBody>
          <a:bodyPr/>
          <a:lstStyle/>
          <a:p>
            <a:endParaRPr lang="zh-TW" altLang="en-US"/>
          </a:p>
        </p:txBody>
      </p:sp>
      <p:sp>
        <p:nvSpPr>
          <p:cNvPr id="4" name="TextShape 3">
            <a:extLst>
              <a:ext uri="{FF2B5EF4-FFF2-40B4-BE49-F238E27FC236}">
                <a16:creationId xmlns:a16="http://schemas.microsoft.com/office/drawing/2014/main" id="{766B34EC-1FDC-6549-AAEB-DCE1475566C0}"/>
              </a:ext>
            </a:extLst>
          </p:cNvPr>
          <p:cNvSpPr txBox="1"/>
          <p:nvPr/>
        </p:nvSpPr>
        <p:spPr>
          <a:xfrm>
            <a:off x="3884764" y="8685364"/>
            <a:ext cx="2971443" cy="458278"/>
          </a:xfrm>
          <a:prstGeom prst="rect">
            <a:avLst/>
          </a:prstGeom>
          <a:noFill/>
          <a:ln cap="flat">
            <a:noFill/>
          </a:ln>
        </p:spPr>
        <p:txBody>
          <a:bodyPr vert="horz" wrap="square" lIns="91440" tIns="45720" rIns="91440" bIns="45720" anchor="b" anchorCtr="0" compatLnSpc="1">
            <a:norm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551414D-BB74-5B43-B461-EAD04B861CBA}" type="slidenum">
              <a:t>119</a:t>
            </a:fld>
            <a:endParaRPr lang="en-US" sz="12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9558870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120</a:t>
            </a:fld>
            <a:endParaRPr kumimoji="1" lang="zh-TW" altLang="en-US" dirty="0"/>
          </a:p>
        </p:txBody>
      </p:sp>
    </p:spTree>
    <p:extLst>
      <p:ext uri="{BB962C8B-B14F-4D97-AF65-F5344CB8AC3E}">
        <p14:creationId xmlns:p14="http://schemas.microsoft.com/office/powerpoint/2010/main" val="35886218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121</a:t>
            </a:fld>
            <a:endParaRPr kumimoji="1" lang="zh-TW" altLang="en-US" dirty="0"/>
          </a:p>
        </p:txBody>
      </p:sp>
    </p:spTree>
    <p:extLst>
      <p:ext uri="{BB962C8B-B14F-4D97-AF65-F5344CB8AC3E}">
        <p14:creationId xmlns:p14="http://schemas.microsoft.com/office/powerpoint/2010/main" val="36457770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122</a:t>
            </a:fld>
            <a:endParaRPr kumimoji="1" lang="zh-TW" altLang="en-US" dirty="0"/>
          </a:p>
        </p:txBody>
      </p:sp>
    </p:spTree>
    <p:extLst>
      <p:ext uri="{BB962C8B-B14F-4D97-AF65-F5344CB8AC3E}">
        <p14:creationId xmlns:p14="http://schemas.microsoft.com/office/powerpoint/2010/main" val="31117676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123</a:t>
            </a:fld>
            <a:endParaRPr kumimoji="1" lang="zh-TW" altLang="en-US" dirty="0"/>
          </a:p>
        </p:txBody>
      </p:sp>
    </p:spTree>
    <p:extLst>
      <p:ext uri="{BB962C8B-B14F-4D97-AF65-F5344CB8AC3E}">
        <p14:creationId xmlns:p14="http://schemas.microsoft.com/office/powerpoint/2010/main" val="9900576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124</a:t>
            </a:fld>
            <a:endParaRPr kumimoji="1" lang="zh-TW" altLang="en-US" dirty="0"/>
          </a:p>
        </p:txBody>
      </p:sp>
    </p:spTree>
    <p:extLst>
      <p:ext uri="{BB962C8B-B14F-4D97-AF65-F5344CB8AC3E}">
        <p14:creationId xmlns:p14="http://schemas.microsoft.com/office/powerpoint/2010/main" val="31440330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152</a:t>
            </a:fld>
            <a:endParaRPr kumimoji="1" lang="zh-TW" altLang="en-US" dirty="0"/>
          </a:p>
        </p:txBody>
      </p:sp>
    </p:spTree>
    <p:extLst>
      <p:ext uri="{BB962C8B-B14F-4D97-AF65-F5344CB8AC3E}">
        <p14:creationId xmlns:p14="http://schemas.microsoft.com/office/powerpoint/2010/main" val="820742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153</a:t>
            </a:fld>
            <a:endParaRPr kumimoji="1" lang="zh-TW" altLang="en-US" dirty="0"/>
          </a:p>
        </p:txBody>
      </p:sp>
    </p:spTree>
    <p:extLst>
      <p:ext uri="{BB962C8B-B14F-4D97-AF65-F5344CB8AC3E}">
        <p14:creationId xmlns:p14="http://schemas.microsoft.com/office/powerpoint/2010/main" val="14582251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154</a:t>
            </a:fld>
            <a:endParaRPr kumimoji="1" lang="zh-TW" altLang="en-US" dirty="0"/>
          </a:p>
        </p:txBody>
      </p:sp>
    </p:spTree>
    <p:extLst>
      <p:ext uri="{BB962C8B-B14F-4D97-AF65-F5344CB8AC3E}">
        <p14:creationId xmlns:p14="http://schemas.microsoft.com/office/powerpoint/2010/main" val="12495170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155</a:t>
            </a:fld>
            <a:endParaRPr kumimoji="1" lang="zh-TW" altLang="en-US" dirty="0"/>
          </a:p>
        </p:txBody>
      </p:sp>
    </p:spTree>
    <p:extLst>
      <p:ext uri="{BB962C8B-B14F-4D97-AF65-F5344CB8AC3E}">
        <p14:creationId xmlns:p14="http://schemas.microsoft.com/office/powerpoint/2010/main" val="2904930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9</a:t>
            </a:fld>
            <a:endParaRPr kumimoji="1" lang="zh-TW" altLang="en-US" dirty="0"/>
          </a:p>
        </p:txBody>
      </p:sp>
    </p:spTree>
    <p:extLst>
      <p:ext uri="{BB962C8B-B14F-4D97-AF65-F5344CB8AC3E}">
        <p14:creationId xmlns:p14="http://schemas.microsoft.com/office/powerpoint/2010/main" val="2272469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156</a:t>
            </a:fld>
            <a:endParaRPr kumimoji="1" lang="zh-TW" altLang="en-US" dirty="0"/>
          </a:p>
        </p:txBody>
      </p:sp>
    </p:spTree>
    <p:extLst>
      <p:ext uri="{BB962C8B-B14F-4D97-AF65-F5344CB8AC3E}">
        <p14:creationId xmlns:p14="http://schemas.microsoft.com/office/powerpoint/2010/main" val="12414200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157</a:t>
            </a:fld>
            <a:endParaRPr kumimoji="1" lang="zh-TW" altLang="en-US" dirty="0"/>
          </a:p>
        </p:txBody>
      </p:sp>
    </p:spTree>
    <p:extLst>
      <p:ext uri="{BB962C8B-B14F-4D97-AF65-F5344CB8AC3E}">
        <p14:creationId xmlns:p14="http://schemas.microsoft.com/office/powerpoint/2010/main" val="34260156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158</a:t>
            </a:fld>
            <a:endParaRPr kumimoji="1" lang="zh-TW" altLang="en-US" dirty="0"/>
          </a:p>
        </p:txBody>
      </p:sp>
    </p:spTree>
    <p:extLst>
      <p:ext uri="{BB962C8B-B14F-4D97-AF65-F5344CB8AC3E}">
        <p14:creationId xmlns:p14="http://schemas.microsoft.com/office/powerpoint/2010/main" val="23133128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159</a:t>
            </a:fld>
            <a:endParaRPr kumimoji="1" lang="zh-TW" altLang="en-US" dirty="0"/>
          </a:p>
        </p:txBody>
      </p:sp>
    </p:spTree>
    <p:extLst>
      <p:ext uri="{BB962C8B-B14F-4D97-AF65-F5344CB8AC3E}">
        <p14:creationId xmlns:p14="http://schemas.microsoft.com/office/powerpoint/2010/main" val="41922812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160</a:t>
            </a:fld>
            <a:endParaRPr kumimoji="1" lang="zh-TW" altLang="en-US" dirty="0"/>
          </a:p>
        </p:txBody>
      </p:sp>
    </p:spTree>
    <p:extLst>
      <p:ext uri="{BB962C8B-B14F-4D97-AF65-F5344CB8AC3E}">
        <p14:creationId xmlns:p14="http://schemas.microsoft.com/office/powerpoint/2010/main" val="2135363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D77919A-BBCB-BC4C-BA96-997795B5D5BE}" type="slidenum">
              <a:rPr kumimoji="1" lang="zh-TW" altLang="en-US" smtClean="0"/>
              <a:pPr/>
              <a:t>161</a:t>
            </a:fld>
            <a:endParaRPr kumimoji="1" lang="zh-TW" altLang="en-US" dirty="0"/>
          </a:p>
        </p:txBody>
      </p:sp>
    </p:spTree>
    <p:extLst>
      <p:ext uri="{BB962C8B-B14F-4D97-AF65-F5344CB8AC3E}">
        <p14:creationId xmlns:p14="http://schemas.microsoft.com/office/powerpoint/2010/main" val="28881901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5" name="圖片 4" descr="一張含有 室內, 蛋糕, 尋找, 植物 的圖片&#10;&#10;&#10;&#10;自動產生的描述">
            <a:extLst>
              <a:ext uri="{FF2B5EF4-FFF2-40B4-BE49-F238E27FC236}">
                <a16:creationId xmlns:a16="http://schemas.microsoft.com/office/drawing/2014/main" id="{B7A87EF4-5EF7-F643-9A42-84A546F6DE7F}"/>
              </a:ext>
            </a:extLst>
          </p:cNvPr>
          <p:cNvPicPr>
            <a:picLocks noChangeAspect="1"/>
          </p:cNvPicPr>
          <p:nvPr userDrawn="1"/>
        </p:nvPicPr>
        <p:blipFill>
          <a:blip r:embed="rId2"/>
          <a:stretch>
            <a:fillRect/>
          </a:stretch>
        </p:blipFill>
        <p:spPr>
          <a:xfrm>
            <a:off x="6350" y="0"/>
            <a:ext cx="12179300" cy="6858000"/>
          </a:xfrm>
          <a:prstGeom prst="rect">
            <a:avLst/>
          </a:prstGeom>
          <a:solidFill>
            <a:srgbClr val="000000">
              <a:alpha val="50196"/>
            </a:srgbClr>
          </a:solidFill>
        </p:spPr>
      </p:pic>
      <p:sp>
        <p:nvSpPr>
          <p:cNvPr id="2" name="標題 1"/>
          <p:cNvSpPr>
            <a:spLocks noGrp="1"/>
          </p:cNvSpPr>
          <p:nvPr>
            <p:ph type="ctrTitle"/>
          </p:nvPr>
        </p:nvSpPr>
        <p:spPr>
          <a:xfrm>
            <a:off x="1524000" y="1122363"/>
            <a:ext cx="9144000" cy="2387600"/>
          </a:xfrm>
          <a:solidFill>
            <a:srgbClr val="000000">
              <a:alpha val="67059"/>
            </a:srgbClr>
          </a:solidFill>
        </p:spPr>
        <p:txBody>
          <a:bodyPr anchor="b"/>
          <a:lstStyle>
            <a:lvl1pPr algn="ctr">
              <a:defRPr sz="6000" b="1" i="0">
                <a:solidFill>
                  <a:schemeClr val="accent4">
                    <a:lumMod val="60000"/>
                    <a:lumOff val="40000"/>
                  </a:schemeClr>
                </a:solidFill>
                <a:effectLst>
                  <a:glow rad="101600">
                    <a:schemeClr val="tx1">
                      <a:alpha val="60000"/>
                    </a:schemeClr>
                  </a:glow>
                </a:effectLst>
                <a:latin typeface="Microsoft YaHei" panose="020B0503020204020204" pitchFamily="34" charset="-122"/>
                <a:ea typeface="Microsoft YaHei" panose="020B0503020204020204" pitchFamily="34" charset="-122"/>
              </a:defRPr>
            </a:lvl1pPr>
          </a:lstStyle>
          <a:p>
            <a:r>
              <a:rPr kumimoji="1" lang="zh-TW" altLang="en-US" dirty="0"/>
              <a:t>按一下以編輯母片標題樣式</a:t>
            </a:r>
          </a:p>
        </p:txBody>
      </p:sp>
      <p:sp>
        <p:nvSpPr>
          <p:cNvPr id="3" name="副標題 2"/>
          <p:cNvSpPr>
            <a:spLocks noGrp="1"/>
          </p:cNvSpPr>
          <p:nvPr>
            <p:ph type="subTitle" idx="1"/>
          </p:nvPr>
        </p:nvSpPr>
        <p:spPr>
          <a:xfrm>
            <a:off x="1524000" y="3602038"/>
            <a:ext cx="9144000" cy="1655762"/>
          </a:xfrm>
          <a:solidFill>
            <a:srgbClr val="000000">
              <a:alpha val="47843"/>
            </a:srgbClr>
          </a:solidFill>
        </p:spPr>
        <p:txBody>
          <a:bodyPr/>
          <a:lstStyle>
            <a:lvl1pPr marL="0" indent="0" algn="ctr">
              <a:buNone/>
              <a:defRPr sz="2400" b="0" i="0">
                <a:solidFill>
                  <a:schemeClr val="accent4">
                    <a:lumMod val="60000"/>
                    <a:lumOff val="40000"/>
                  </a:schemeClr>
                </a:solidFill>
                <a:effectLst>
                  <a:glow rad="101600">
                    <a:schemeClr val="tx1">
                      <a:alpha val="60000"/>
                    </a:schemeClr>
                  </a:glow>
                </a:effectLst>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dirty="0"/>
              <a:t>按一下以編輯母片副標題樣式</a:t>
            </a:r>
          </a:p>
        </p:txBody>
      </p:sp>
      <p:pic>
        <p:nvPicPr>
          <p:cNvPr id="1026" name="Picture 2" descr="https://mirrors.creativecommons.org/presskit/buttons/88x31/png/by-nc-sa.png">
            <a:extLst>
              <a:ext uri="{FF2B5EF4-FFF2-40B4-BE49-F238E27FC236}">
                <a16:creationId xmlns:a16="http://schemas.microsoft.com/office/drawing/2014/main" id="{8961A33C-907E-6A49-99CC-DD648606B8E2}"/>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9269941" y="5743181"/>
            <a:ext cx="2796117" cy="978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597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Tree>
    <p:extLst>
      <p:ext uri="{BB962C8B-B14F-4D97-AF65-F5344CB8AC3E}">
        <p14:creationId xmlns:p14="http://schemas.microsoft.com/office/powerpoint/2010/main" val="1357722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垂直標題 1"/>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Tree>
    <p:extLst>
      <p:ext uri="{BB962C8B-B14F-4D97-AF65-F5344CB8AC3E}">
        <p14:creationId xmlns:p14="http://schemas.microsoft.com/office/powerpoint/2010/main" val="75530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標題投影片">
    <p:spTree>
      <p:nvGrpSpPr>
        <p:cNvPr id="1" name=""/>
        <p:cNvGrpSpPr/>
        <p:nvPr/>
      </p:nvGrpSpPr>
      <p:grpSpPr>
        <a:xfrm>
          <a:off x="0" y="0"/>
          <a:ext cx="0" cy="0"/>
          <a:chOff x="0" y="0"/>
          <a:chExt cx="0" cy="0"/>
        </a:xfrm>
      </p:grpSpPr>
      <p:pic>
        <p:nvPicPr>
          <p:cNvPr id="5" name="圖片 4" descr="一張含有 文字, 室外, 地面, 水 的圖片&#10;&#10;自動產生的描述">
            <a:extLst>
              <a:ext uri="{FF2B5EF4-FFF2-40B4-BE49-F238E27FC236}">
                <a16:creationId xmlns:a16="http://schemas.microsoft.com/office/drawing/2014/main" id="{5AD13EA5-D89C-0749-BE9D-8C818381A0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326543" cy="7868443"/>
          </a:xfrm>
          <a:prstGeom prst="rect">
            <a:avLst/>
          </a:prstGeom>
          <a:solidFill>
            <a:srgbClr val="0096FF"/>
          </a:solidFill>
        </p:spPr>
      </p:pic>
      <p:sp>
        <p:nvSpPr>
          <p:cNvPr id="2" name="標題 1"/>
          <p:cNvSpPr>
            <a:spLocks noGrp="1"/>
          </p:cNvSpPr>
          <p:nvPr>
            <p:ph type="ctrTitle" hasCustomPrompt="1"/>
          </p:nvPr>
        </p:nvSpPr>
        <p:spPr>
          <a:xfrm>
            <a:off x="1073426" y="1703672"/>
            <a:ext cx="11118574" cy="3385163"/>
          </a:xfrm>
          <a:solidFill>
            <a:srgbClr val="FFFFFF">
              <a:alpha val="50000"/>
            </a:srgbClr>
          </a:solidFill>
        </p:spPr>
        <p:txBody>
          <a:bodyPr anchor="b">
            <a:noAutofit/>
          </a:bodyPr>
          <a:lstStyle>
            <a:lvl1pPr algn="r">
              <a:defRPr sz="11500" b="0" i="0" baseline="0">
                <a:ln>
                  <a:solidFill>
                    <a:schemeClr val="accent1"/>
                  </a:solidFill>
                </a:ln>
                <a:solidFill>
                  <a:schemeClr val="tx1"/>
                </a:solidFill>
                <a:effectLst>
                  <a:glow rad="25400">
                    <a:schemeClr val="bg1"/>
                  </a:glow>
                </a:effectLst>
                <a:latin typeface="Source Han Sans TW Medium" panose="020B0500000000000000" pitchFamily="34" charset="-128"/>
                <a:ea typeface="Source Han Sans TW Medium" panose="020B0500000000000000" pitchFamily="34" charset="-128"/>
                <a:cs typeface="Consolas" panose="020B0609020204030204" pitchFamily="49" charset="0"/>
              </a:defRPr>
            </a:lvl1pPr>
          </a:lstStyle>
          <a:p>
            <a:r>
              <a:rPr kumimoji="1" lang="zh-TW" altLang="en-US" dirty="0"/>
              <a:t>標題</a:t>
            </a:r>
          </a:p>
        </p:txBody>
      </p:sp>
      <p:pic>
        <p:nvPicPr>
          <p:cNvPr id="1026" name="Picture 2" descr="https://mirrors.creativecommons.org/presskit/buttons/88x31/png/by-nc-sa.png">
            <a:extLst>
              <a:ext uri="{FF2B5EF4-FFF2-40B4-BE49-F238E27FC236}">
                <a16:creationId xmlns:a16="http://schemas.microsoft.com/office/drawing/2014/main" id="{8961A33C-907E-6A49-99CC-DD648606B8E2}"/>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9269941" y="5743181"/>
            <a:ext cx="2796117" cy="978294"/>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64D516F-ACD2-E348-AB39-2C31C57E2438}"/>
              </a:ext>
            </a:extLst>
          </p:cNvPr>
          <p:cNvSpPr/>
          <p:nvPr userDrawn="1"/>
        </p:nvSpPr>
        <p:spPr>
          <a:xfrm>
            <a:off x="324465" y="5743181"/>
            <a:ext cx="2723535" cy="978294"/>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1200" b="0" i="0">
                <a:solidFill>
                  <a:schemeClr val="tx1"/>
                </a:solidFill>
                <a:latin typeface="Source Han Sans TW Light" panose="020B0300000000000000" pitchFamily="34" charset="-128"/>
                <a:ea typeface="Source Han Sans TW Light" panose="020B0300000000000000" pitchFamily="34" charset="-128"/>
              </a:rPr>
              <a:t>背景圖來源：</a:t>
            </a:r>
            <a:r>
              <a:rPr kumimoji="1" lang="en" altLang="zh-TW" sz="1200" b="0" i="0">
                <a:solidFill>
                  <a:schemeClr val="tx1"/>
                </a:solidFill>
                <a:latin typeface="Source Han Sans TW Light" panose="020B0300000000000000" pitchFamily="34" charset="-128"/>
                <a:ea typeface="Source Han Sans TW Light" panose="020B0300000000000000" pitchFamily="34" charset="-128"/>
              </a:rPr>
              <a:t> https://</a:t>
            </a:r>
            <a:r>
              <a:rPr kumimoji="1" lang="en" altLang="zh-TW" sz="1200" b="0" i="0" err="1">
                <a:solidFill>
                  <a:schemeClr val="tx1"/>
                </a:solidFill>
                <a:latin typeface="Source Han Sans TW Light" panose="020B0300000000000000" pitchFamily="34" charset="-128"/>
                <a:ea typeface="Source Han Sans TW Light" panose="020B0300000000000000" pitchFamily="34" charset="-128"/>
              </a:rPr>
              <a:t>www.wallsauce.com</a:t>
            </a:r>
            <a:r>
              <a:rPr kumimoji="1" lang="en" altLang="zh-TW" sz="1200" b="0" i="0">
                <a:solidFill>
                  <a:schemeClr val="tx1"/>
                </a:solidFill>
                <a:latin typeface="Source Han Sans TW Light" panose="020B0300000000000000" pitchFamily="34" charset="-128"/>
                <a:ea typeface="Source Han Sans TW Light" panose="020B0300000000000000" pitchFamily="34" charset="-128"/>
              </a:rPr>
              <a:t>/</a:t>
            </a:r>
            <a:r>
              <a:rPr kumimoji="1" lang="en" altLang="zh-TW" sz="1200" b="0" i="0" err="1">
                <a:solidFill>
                  <a:schemeClr val="tx1"/>
                </a:solidFill>
                <a:latin typeface="Source Han Sans TW Light" panose="020B0300000000000000" pitchFamily="34" charset="-128"/>
                <a:ea typeface="Source Han Sans TW Light" panose="020B0300000000000000" pitchFamily="34" charset="-128"/>
              </a:rPr>
              <a:t>eu</a:t>
            </a:r>
            <a:r>
              <a:rPr kumimoji="1" lang="en" altLang="zh-TW" sz="1200" b="0" i="0">
                <a:solidFill>
                  <a:schemeClr val="tx1"/>
                </a:solidFill>
                <a:latin typeface="Source Han Sans TW Light" panose="020B0300000000000000" pitchFamily="34" charset="-128"/>
                <a:ea typeface="Source Han Sans TW Light" panose="020B0300000000000000" pitchFamily="34" charset="-128"/>
              </a:rPr>
              <a:t>/designer-wallpaper-murals/natural-history-museum-dinosaurs-pattern-wall-mural</a:t>
            </a:r>
            <a:endParaRPr kumimoji="1" lang="zh-TW" altLang="en-US" sz="1200" b="0" i="0">
              <a:solidFill>
                <a:schemeClr val="tx1"/>
              </a:solidFill>
              <a:latin typeface="Source Han Sans TW Light" panose="020B0300000000000000" pitchFamily="34" charset="-128"/>
              <a:ea typeface="Source Han Sans TW Light" panose="020B0300000000000000" pitchFamily="34" charset="-128"/>
            </a:endParaRPr>
          </a:p>
        </p:txBody>
      </p:sp>
      <p:sp>
        <p:nvSpPr>
          <p:cNvPr id="17" name="矩形 16">
            <a:extLst>
              <a:ext uri="{FF2B5EF4-FFF2-40B4-BE49-F238E27FC236}">
                <a16:creationId xmlns:a16="http://schemas.microsoft.com/office/drawing/2014/main" id="{BFAE9A56-1AD3-A741-AE74-3352E51A7A65}"/>
              </a:ext>
            </a:extLst>
          </p:cNvPr>
          <p:cNvSpPr/>
          <p:nvPr userDrawn="1"/>
        </p:nvSpPr>
        <p:spPr>
          <a:xfrm>
            <a:off x="3431458" y="5743181"/>
            <a:ext cx="5476568" cy="978294"/>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a:solidFill>
                  <a:schemeClr val="tx1"/>
                </a:solidFill>
                <a:latin typeface="Source Han Sans TW Light" panose="020B0300000000000000" pitchFamily="34" charset="-128"/>
                <a:ea typeface="Source Han Sans TW Light" panose="020B0300000000000000" pitchFamily="34" charset="-128"/>
              </a:rPr>
              <a:t>創作共用</a:t>
            </a:r>
            <a:r>
              <a:rPr lang="en-US" altLang="zh-TW" sz="1800" b="0" i="0">
                <a:solidFill>
                  <a:schemeClr val="tx1"/>
                </a:solidFill>
                <a:latin typeface="Source Han Sans TW Light" panose="020B0300000000000000" pitchFamily="34" charset="-128"/>
                <a:ea typeface="Source Han Sans TW Light" panose="020B0300000000000000" pitchFamily="34" charset="-128"/>
              </a:rPr>
              <a:t>-</a:t>
            </a:r>
            <a:r>
              <a:rPr lang="zh-TW" altLang="en-US" sz="1800" b="0" i="0">
                <a:solidFill>
                  <a:schemeClr val="tx1"/>
                </a:solidFill>
                <a:latin typeface="Source Han Sans TW Light" panose="020B0300000000000000" pitchFamily="34" charset="-128"/>
                <a:ea typeface="Source Han Sans TW Light" panose="020B0300000000000000" pitchFamily="34" charset="-128"/>
              </a:rPr>
              <a:t>姓名   標示</a:t>
            </a:r>
            <a:r>
              <a:rPr lang="en-US" altLang="zh-TW" sz="1800" b="0" i="0">
                <a:solidFill>
                  <a:schemeClr val="tx1"/>
                </a:solidFill>
                <a:latin typeface="Source Han Sans TW Light" panose="020B0300000000000000" pitchFamily="34" charset="-128"/>
                <a:ea typeface="Source Han Sans TW Light" panose="020B0300000000000000" pitchFamily="34" charset="-128"/>
              </a:rPr>
              <a:t>-</a:t>
            </a:r>
            <a:r>
              <a:rPr lang="zh-TW" altLang="en-US" sz="1800" b="0" i="0">
                <a:solidFill>
                  <a:schemeClr val="tx1"/>
                </a:solidFill>
                <a:latin typeface="Source Han Sans TW Light" panose="020B0300000000000000" pitchFamily="34" charset="-128"/>
                <a:ea typeface="Source Han Sans TW Light" panose="020B0300000000000000" pitchFamily="34" charset="-128"/>
              </a:rPr>
              <a:t>非商業性</a:t>
            </a:r>
            <a:r>
              <a:rPr lang="en-US" altLang="zh-TW" sz="1800" b="0" i="0">
                <a:solidFill>
                  <a:schemeClr val="tx1"/>
                </a:solidFill>
                <a:latin typeface="Source Han Sans TW Light" panose="020B0300000000000000" pitchFamily="34" charset="-128"/>
                <a:ea typeface="Source Han Sans TW Light" panose="020B0300000000000000" pitchFamily="34" charset="-128"/>
              </a:rPr>
              <a:t>-</a:t>
            </a:r>
            <a:r>
              <a:rPr lang="zh-TW" altLang="en-US" sz="1800" b="0" i="0">
                <a:solidFill>
                  <a:schemeClr val="tx1"/>
                </a:solidFill>
                <a:latin typeface="Source Han Sans TW Light" panose="020B0300000000000000" pitchFamily="34" charset="-128"/>
                <a:ea typeface="Source Han Sans TW Light" panose="020B0300000000000000" pitchFamily="34" charset="-128"/>
              </a:rPr>
              <a:t>相同方式分享</a:t>
            </a:r>
            <a:endParaRPr kumimoji="1" lang="zh-TW" altLang="en-US" sz="1800" b="0" i="0">
              <a:solidFill>
                <a:schemeClr val="tx1"/>
              </a:solidFill>
              <a:latin typeface="Source Han Sans TW Light" panose="020B0300000000000000" pitchFamily="34" charset="-128"/>
              <a:ea typeface="Source Han Sans TW Light" panose="020B0300000000000000" pitchFamily="34" charset="-128"/>
            </a:endParaRPr>
          </a:p>
          <a:p>
            <a:pPr algn="ctr"/>
            <a:r>
              <a:rPr kumimoji="1" lang="en-US" altLang="zh-TW" sz="1800" b="0" i="0">
                <a:solidFill>
                  <a:schemeClr val="tx1"/>
                </a:solidFill>
                <a:latin typeface="Source Han Sans TW Light" panose="020B0300000000000000" pitchFamily="34" charset="-128"/>
                <a:ea typeface="Source Han Sans TW Light" panose="020B0300000000000000" pitchFamily="34" charset="-128"/>
              </a:rPr>
              <a:t>CC-BY-NC-SA</a:t>
            </a:r>
            <a:endParaRPr kumimoji="1" lang="zh-TW" altLang="en-US" sz="1800" b="0" i="0">
              <a:solidFill>
                <a:schemeClr val="tx1"/>
              </a:solidFill>
              <a:latin typeface="Source Han Sans TW Light" panose="020B0300000000000000" pitchFamily="34" charset="-128"/>
              <a:ea typeface="Source Han Sans TW Light" panose="020B0300000000000000" pitchFamily="34" charset="-128"/>
            </a:endParaRPr>
          </a:p>
        </p:txBody>
      </p:sp>
      <p:sp>
        <p:nvSpPr>
          <p:cNvPr id="8" name="標題 1">
            <a:extLst>
              <a:ext uri="{FF2B5EF4-FFF2-40B4-BE49-F238E27FC236}">
                <a16:creationId xmlns:a16="http://schemas.microsoft.com/office/drawing/2014/main" id="{0917A91C-AC1A-1E47-AB97-0E55BDBDE6DA}"/>
              </a:ext>
            </a:extLst>
          </p:cNvPr>
          <p:cNvSpPr txBox="1">
            <a:spLocks/>
          </p:cNvSpPr>
          <p:nvPr userDrawn="1"/>
        </p:nvSpPr>
        <p:spPr>
          <a:xfrm>
            <a:off x="1073426" y="86626"/>
            <a:ext cx="11118574" cy="1026635"/>
          </a:xfrm>
          <a:prstGeom prst="rect">
            <a:avLst/>
          </a:prstGeom>
          <a:solidFill>
            <a:srgbClr val="FFFFFF">
              <a:alpha val="50196"/>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Microsoft YaHei Light" panose="020B0502040204020203" pitchFamily="34" charset="-122"/>
                <a:ea typeface="Microsoft YaHei Light" panose="020B0502040204020203" pitchFamily="34" charset="-122"/>
                <a:cs typeface="+mj-cs"/>
              </a:defRPr>
            </a:lvl1pPr>
          </a:lstStyle>
          <a:p>
            <a:pPr algn="r"/>
            <a:r>
              <a:rPr lang="zh-TW" altLang="en-US" sz="4000" b="0" i="0">
                <a:effectLst>
                  <a:glow rad="101600">
                    <a:schemeClr val="bg1">
                      <a:alpha val="60000"/>
                    </a:schemeClr>
                  </a:glow>
                </a:effectLst>
                <a:latin typeface="Source Han Sans TW Light" panose="020B0300000000000000" pitchFamily="34" charset="-128"/>
                <a:ea typeface="Source Han Sans TW Light" panose="020B0300000000000000" pitchFamily="34" charset="-128"/>
              </a:rPr>
              <a:t>作業系統概論</a:t>
            </a:r>
            <a:r>
              <a:rPr lang="zh-TW" altLang="en-US" sz="4000" b="0" i="0" baseline="30000">
                <a:effectLst>
                  <a:glow rad="101600">
                    <a:schemeClr val="bg1">
                      <a:alpha val="60000"/>
                    </a:schemeClr>
                  </a:glow>
                </a:effectLst>
                <a:latin typeface="Source Han Sans TW Light" panose="020B0300000000000000" pitchFamily="34" charset="-128"/>
                <a:ea typeface="Source Han Sans TW Light" panose="020B0300000000000000" pitchFamily="34" charset="-128"/>
              </a:rPr>
              <a:t>基於</a:t>
            </a:r>
            <a:r>
              <a:rPr lang="en-US" altLang="zh-TW" sz="4000" b="0" i="0" baseline="30000">
                <a:effectLst>
                  <a:glow rad="101600">
                    <a:schemeClr val="bg1">
                      <a:alpha val="60000"/>
                    </a:schemeClr>
                  </a:glow>
                </a:effectLst>
                <a:latin typeface="Source Han Sans TW Light" panose="020B0300000000000000" pitchFamily="34" charset="-128"/>
                <a:ea typeface="Source Han Sans TW Light" panose="020B0300000000000000" pitchFamily="34" charset="-128"/>
              </a:rPr>
              <a:t>GNU/Linux</a:t>
            </a:r>
            <a:endParaRPr lang="zh-TW" altLang="en-US" sz="4000" b="0" i="0" baseline="30000" dirty="0">
              <a:effectLst>
                <a:glow rad="101600">
                  <a:schemeClr val="bg1">
                    <a:alpha val="60000"/>
                  </a:schemeClr>
                </a:glow>
              </a:effectLst>
              <a:latin typeface="Source Han Sans TW Light" panose="020B0300000000000000" pitchFamily="34" charset="-128"/>
              <a:ea typeface="Source Han Sans TW Light" panose="020B0300000000000000" pitchFamily="34" charset="-128"/>
            </a:endParaRPr>
          </a:p>
        </p:txBody>
      </p:sp>
      <p:sp>
        <p:nvSpPr>
          <p:cNvPr id="4" name="文字方塊 3">
            <a:extLst>
              <a:ext uri="{FF2B5EF4-FFF2-40B4-BE49-F238E27FC236}">
                <a16:creationId xmlns:a16="http://schemas.microsoft.com/office/drawing/2014/main" id="{80CD2E62-7DD4-EE4B-9786-6BD72A3BBAD9}"/>
              </a:ext>
            </a:extLst>
          </p:cNvPr>
          <p:cNvSpPr txBox="1"/>
          <p:nvPr userDrawn="1"/>
        </p:nvSpPr>
        <p:spPr>
          <a:xfrm>
            <a:off x="1073426" y="1113261"/>
            <a:ext cx="11118574" cy="369332"/>
          </a:xfrm>
          <a:prstGeom prst="rect">
            <a:avLst/>
          </a:prstGeom>
          <a:solidFill>
            <a:srgbClr val="FFFFFF">
              <a:alpha val="50196"/>
            </a:srgb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TW" altLang="en-US" sz="1800" b="0" i="0">
                <a:solidFill>
                  <a:schemeClr val="tx1"/>
                </a:solidFill>
                <a:effectLst>
                  <a:glow rad="101600">
                    <a:schemeClr val="bg1">
                      <a:alpha val="60000"/>
                    </a:schemeClr>
                  </a:glow>
                </a:effectLst>
                <a:latin typeface="Source Han Sans TW Light" panose="020B0300000000000000" pitchFamily="34" charset="-128"/>
                <a:ea typeface="Source Han Sans TW Light" panose="020B0300000000000000" pitchFamily="34" charset="-128"/>
              </a:rPr>
              <a:t>中正大學，資工系，作業系統實驗室，副教授 羅習五，</a:t>
            </a:r>
            <a:r>
              <a:rPr lang="en-US" altLang="zh-TW" sz="1800" b="0" i="0" err="1">
                <a:solidFill>
                  <a:schemeClr val="tx1"/>
                </a:solidFill>
                <a:effectLst>
                  <a:glow rad="101600">
                    <a:schemeClr val="bg1">
                      <a:alpha val="60000"/>
                    </a:schemeClr>
                  </a:glow>
                </a:effectLst>
                <a:latin typeface="Source Han Sans TW Light" panose="020B0300000000000000" pitchFamily="34" charset="-128"/>
                <a:ea typeface="Source Han Sans TW Light" panose="020B0300000000000000" pitchFamily="34" charset="-128"/>
              </a:rPr>
              <a:t>shiwulo@gmail.com</a:t>
            </a:r>
            <a:endParaRPr lang="zh-TW" altLang="en-US" sz="1800" b="0" i="0">
              <a:solidFill>
                <a:schemeClr val="tx1"/>
              </a:solidFill>
              <a:effectLst>
                <a:glow rad="101600">
                  <a:schemeClr val="bg1">
                    <a:alpha val="60000"/>
                  </a:schemeClr>
                </a:glow>
              </a:effectLst>
              <a:latin typeface="Source Han Sans TW Light" panose="020B0300000000000000" pitchFamily="34" charset="-128"/>
              <a:ea typeface="Source Han Sans TW Light" panose="020B0300000000000000" pitchFamily="34" charset="-128"/>
            </a:endParaRPr>
          </a:p>
        </p:txBody>
      </p:sp>
    </p:spTree>
    <p:extLst>
      <p:ext uri="{BB962C8B-B14F-4D97-AF65-F5344CB8AC3E}">
        <p14:creationId xmlns:p14="http://schemas.microsoft.com/office/powerpoint/2010/main" val="1460692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標題投影片">
    <p:spTree>
      <p:nvGrpSpPr>
        <p:cNvPr id="1" name=""/>
        <p:cNvGrpSpPr/>
        <p:nvPr/>
      </p:nvGrpSpPr>
      <p:grpSpPr>
        <a:xfrm>
          <a:off x="0" y="0"/>
          <a:ext cx="0" cy="0"/>
          <a:chOff x="0" y="0"/>
          <a:chExt cx="0" cy="0"/>
        </a:xfrm>
      </p:grpSpPr>
      <p:pic>
        <p:nvPicPr>
          <p:cNvPr id="1026" name="Picture 2" descr="https://mirrors.creativecommons.org/presskit/buttons/88x31/png/by-nc-sa.png">
            <a:extLst>
              <a:ext uri="{FF2B5EF4-FFF2-40B4-BE49-F238E27FC236}">
                <a16:creationId xmlns:a16="http://schemas.microsoft.com/office/drawing/2014/main" id="{8961A33C-907E-6A49-99CC-DD648606B8E2}"/>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269941" y="5743181"/>
            <a:ext cx="2796117" cy="978294"/>
          </a:xfrm>
          <a:prstGeom prst="rect">
            <a:avLst/>
          </a:prstGeom>
          <a:noFill/>
          <a:extLst>
            <a:ext uri="{909E8E84-426E-40DD-AFC4-6F175D3DCCD1}">
              <a14:hiddenFill xmlns:a14="http://schemas.microsoft.com/office/drawing/2010/main">
                <a:solidFill>
                  <a:srgbClr val="FFFFFF"/>
                </a:solidFill>
              </a14:hiddenFill>
            </a:ext>
          </a:extLst>
        </p:spPr>
      </p:pic>
      <p:sp>
        <p:nvSpPr>
          <p:cNvPr id="8" name="標題 1">
            <a:extLst>
              <a:ext uri="{FF2B5EF4-FFF2-40B4-BE49-F238E27FC236}">
                <a16:creationId xmlns:a16="http://schemas.microsoft.com/office/drawing/2014/main" id="{0917A91C-AC1A-1E47-AB97-0E55BDBDE6DA}"/>
              </a:ext>
            </a:extLst>
          </p:cNvPr>
          <p:cNvSpPr txBox="1">
            <a:spLocks/>
          </p:cNvSpPr>
          <p:nvPr userDrawn="1"/>
        </p:nvSpPr>
        <p:spPr>
          <a:xfrm>
            <a:off x="1073426" y="86626"/>
            <a:ext cx="11118574" cy="1026635"/>
          </a:xfrm>
          <a:prstGeom prst="rect">
            <a:avLst/>
          </a:prstGeom>
          <a:solidFill>
            <a:srgbClr val="FFFFFF">
              <a:alpha val="50196"/>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Microsoft YaHei Light" panose="020B0502040204020203" pitchFamily="34" charset="-122"/>
                <a:ea typeface="Microsoft YaHei Light" panose="020B0502040204020203" pitchFamily="34" charset="-122"/>
                <a:cs typeface="+mj-cs"/>
              </a:defRPr>
            </a:lvl1pPr>
          </a:lstStyle>
          <a:p>
            <a:pPr algn="r"/>
            <a:r>
              <a:rPr lang="zh-TW" altLang="en-US" sz="4000" b="0" i="0" baseline="0" dirty="0">
                <a:effectLst>
                  <a:glow rad="101600">
                    <a:schemeClr val="bg1">
                      <a:alpha val="60000"/>
                    </a:schemeClr>
                  </a:glow>
                </a:effectLst>
                <a:latin typeface="Source Han Sans TW Light" panose="020B0300000000000000" pitchFamily="34" charset="-128"/>
                <a:ea typeface="Source Han Sans TW Light" panose="020B0300000000000000" pitchFamily="34" charset="-128"/>
              </a:rPr>
              <a:t>系統程式設計</a:t>
            </a:r>
            <a:r>
              <a:rPr lang="zh-TW" altLang="en-US" sz="4000" b="0" i="0" baseline="30000" dirty="0">
                <a:effectLst>
                  <a:glow rad="101600">
                    <a:schemeClr val="bg1">
                      <a:alpha val="60000"/>
                    </a:schemeClr>
                  </a:glow>
                </a:effectLst>
                <a:latin typeface="Source Han Sans TW Light" panose="020B0300000000000000" pitchFamily="34" charset="-128"/>
                <a:ea typeface="Source Han Sans TW Light" panose="020B0300000000000000" pitchFamily="34" charset="-128"/>
              </a:rPr>
              <a:t>基於</a:t>
            </a:r>
            <a:r>
              <a:rPr lang="en-US" altLang="zh-TW" sz="4000" b="0" i="0" baseline="30000" dirty="0">
                <a:effectLst>
                  <a:glow rad="101600">
                    <a:schemeClr val="bg1">
                      <a:alpha val="60000"/>
                    </a:schemeClr>
                  </a:glow>
                </a:effectLst>
                <a:latin typeface="Source Han Sans TW Light" panose="020B0300000000000000" pitchFamily="34" charset="-128"/>
                <a:ea typeface="Source Han Sans TW Light" panose="020B0300000000000000" pitchFamily="34" charset="-128"/>
              </a:rPr>
              <a:t>GNU/Linux</a:t>
            </a:r>
            <a:endParaRPr lang="zh-TW" altLang="en-US" sz="4000" b="0" i="0" baseline="30000" dirty="0">
              <a:effectLst>
                <a:glow rad="101600">
                  <a:schemeClr val="bg1">
                    <a:alpha val="60000"/>
                  </a:schemeClr>
                </a:glow>
              </a:effectLst>
              <a:latin typeface="Source Han Sans TW Light" panose="020B0300000000000000" pitchFamily="34" charset="-128"/>
              <a:ea typeface="Source Han Sans TW Light" panose="020B0300000000000000" pitchFamily="34" charset="-128"/>
            </a:endParaRPr>
          </a:p>
        </p:txBody>
      </p:sp>
      <p:sp>
        <p:nvSpPr>
          <p:cNvPr id="4" name="文字方塊 3">
            <a:extLst>
              <a:ext uri="{FF2B5EF4-FFF2-40B4-BE49-F238E27FC236}">
                <a16:creationId xmlns:a16="http://schemas.microsoft.com/office/drawing/2014/main" id="{80CD2E62-7DD4-EE4B-9786-6BD72A3BBAD9}"/>
              </a:ext>
            </a:extLst>
          </p:cNvPr>
          <p:cNvSpPr txBox="1"/>
          <p:nvPr userDrawn="1"/>
        </p:nvSpPr>
        <p:spPr>
          <a:xfrm>
            <a:off x="1073426" y="1113261"/>
            <a:ext cx="11118574" cy="369332"/>
          </a:xfrm>
          <a:prstGeom prst="rect">
            <a:avLst/>
          </a:prstGeom>
          <a:solidFill>
            <a:srgbClr val="FFFFFF">
              <a:alpha val="50196"/>
            </a:srgb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TW" altLang="en-US" sz="1800" b="0" i="0">
                <a:solidFill>
                  <a:schemeClr val="tx1"/>
                </a:solidFill>
                <a:effectLst>
                  <a:glow rad="101600">
                    <a:schemeClr val="bg1">
                      <a:alpha val="60000"/>
                    </a:schemeClr>
                  </a:glow>
                </a:effectLst>
                <a:latin typeface="Source Han Sans TW Light" panose="020B0300000000000000" pitchFamily="34" charset="-128"/>
                <a:ea typeface="Source Han Sans TW Light" panose="020B0300000000000000" pitchFamily="34" charset="-128"/>
              </a:rPr>
              <a:t>中正大學，資工系，作業系統實驗室，副教授 羅習五，</a:t>
            </a:r>
            <a:r>
              <a:rPr lang="en-US" altLang="zh-TW" sz="1800" b="0" i="0" err="1">
                <a:solidFill>
                  <a:schemeClr val="tx1"/>
                </a:solidFill>
                <a:effectLst>
                  <a:glow rad="101600">
                    <a:schemeClr val="bg1">
                      <a:alpha val="60000"/>
                    </a:schemeClr>
                  </a:glow>
                </a:effectLst>
                <a:latin typeface="Source Han Sans TW Light" panose="020B0300000000000000" pitchFamily="34" charset="-128"/>
                <a:ea typeface="Source Han Sans TW Light" panose="020B0300000000000000" pitchFamily="34" charset="-128"/>
              </a:rPr>
              <a:t>shiwulo@gmail.com</a:t>
            </a:r>
            <a:endParaRPr lang="zh-TW" altLang="en-US" sz="1800" b="0" i="0">
              <a:solidFill>
                <a:schemeClr val="tx1"/>
              </a:solidFill>
              <a:effectLst>
                <a:glow rad="101600">
                  <a:schemeClr val="bg1">
                    <a:alpha val="60000"/>
                  </a:schemeClr>
                </a:glow>
              </a:effectLst>
              <a:latin typeface="Source Han Sans TW Light" panose="020B0300000000000000" pitchFamily="34" charset="-128"/>
              <a:ea typeface="Source Han Sans TW Light" panose="020B0300000000000000" pitchFamily="34" charset="-128"/>
            </a:endParaRPr>
          </a:p>
        </p:txBody>
      </p:sp>
      <p:pic>
        <p:nvPicPr>
          <p:cNvPr id="11" name="圖片 10">
            <a:extLst>
              <a:ext uri="{FF2B5EF4-FFF2-40B4-BE49-F238E27FC236}">
                <a16:creationId xmlns:a16="http://schemas.microsoft.com/office/drawing/2014/main" id="{B30C5F69-F00C-2B49-99A5-ECFB7CC037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4594" y="0"/>
            <a:ext cx="10502297" cy="6858000"/>
          </a:xfrm>
          <a:prstGeom prst="rect">
            <a:avLst/>
          </a:prstGeom>
        </p:spPr>
      </p:pic>
      <p:sp>
        <p:nvSpPr>
          <p:cNvPr id="2" name="標題 1"/>
          <p:cNvSpPr>
            <a:spLocks noGrp="1"/>
          </p:cNvSpPr>
          <p:nvPr>
            <p:ph type="ctrTitle" hasCustomPrompt="1"/>
          </p:nvPr>
        </p:nvSpPr>
        <p:spPr>
          <a:xfrm>
            <a:off x="2767054" y="2932866"/>
            <a:ext cx="6502887" cy="3925134"/>
          </a:xfrm>
          <a:noFill/>
        </p:spPr>
        <p:txBody>
          <a:bodyPr anchor="ctr">
            <a:noAutofit/>
          </a:bodyPr>
          <a:lstStyle>
            <a:lvl1pPr algn="ctr">
              <a:defRPr sz="9600" b="0" i="0" baseline="0">
                <a:ln>
                  <a:solidFill>
                    <a:schemeClr val="accent1"/>
                  </a:solidFill>
                </a:ln>
                <a:solidFill>
                  <a:schemeClr val="tx1"/>
                </a:solidFill>
                <a:effectLst>
                  <a:glow rad="25400">
                    <a:schemeClr val="bg1"/>
                  </a:glow>
                </a:effectLst>
                <a:latin typeface="Source Han Sans TW Normal" panose="020B0400000000000000" pitchFamily="34" charset="-128"/>
                <a:ea typeface="Source Han Sans TW Normal" panose="020B0400000000000000" pitchFamily="34" charset="-128"/>
                <a:cs typeface="Consolas" panose="020B0609020204030204" pitchFamily="49" charset="0"/>
              </a:defRPr>
            </a:lvl1pPr>
          </a:lstStyle>
          <a:p>
            <a:r>
              <a:rPr kumimoji="1" lang="zh-TW" altLang="en-US" dirty="0"/>
              <a:t>標題</a:t>
            </a:r>
          </a:p>
        </p:txBody>
      </p:sp>
    </p:spTree>
    <p:extLst>
      <p:ext uri="{BB962C8B-B14F-4D97-AF65-F5344CB8AC3E}">
        <p14:creationId xmlns:p14="http://schemas.microsoft.com/office/powerpoint/2010/main" val="2920212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39843" y="194872"/>
            <a:ext cx="7613048" cy="6280879"/>
          </a:xfrm>
        </p:spPr>
        <p:txBody>
          <a:bodyPr/>
          <a:lstStyle>
            <a:lvl2pPr marL="685800" indent="-228600">
              <a:buFontTx/>
              <a:buBlip>
                <a:blip r:embed="rId2"/>
              </a:buBlip>
              <a:defRPr/>
            </a:lvl2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pic>
        <p:nvPicPr>
          <p:cNvPr id="9" name="圖片 8">
            <a:extLst>
              <a:ext uri="{FF2B5EF4-FFF2-40B4-BE49-F238E27FC236}">
                <a16:creationId xmlns:a16="http://schemas.microsoft.com/office/drawing/2014/main" id="{4ED9185E-F590-4844-832D-FD8D898C642A}"/>
              </a:ext>
            </a:extLst>
          </p:cNvPr>
          <p:cNvPicPr>
            <a:picLocks noChangeAspect="1"/>
          </p:cNvPicPr>
          <p:nvPr/>
        </p:nvPicPr>
        <p:blipFill>
          <a:blip r:embed="rId3"/>
          <a:stretch>
            <a:fillRect/>
          </a:stretch>
        </p:blipFill>
        <p:spPr>
          <a:xfrm>
            <a:off x="7363949" y="0"/>
            <a:ext cx="4741664" cy="6858000"/>
          </a:xfrm>
          <a:prstGeom prst="rect">
            <a:avLst/>
          </a:prstGeom>
        </p:spPr>
      </p:pic>
      <p:sp>
        <p:nvSpPr>
          <p:cNvPr id="2" name="標題 1"/>
          <p:cNvSpPr>
            <a:spLocks noGrp="1"/>
          </p:cNvSpPr>
          <p:nvPr>
            <p:ph type="title"/>
          </p:nvPr>
        </p:nvSpPr>
        <p:spPr>
          <a:xfrm>
            <a:off x="7852891" y="4122295"/>
            <a:ext cx="3074939" cy="2353456"/>
          </a:xfrm>
        </p:spPr>
        <p:txBody>
          <a:bodyPr/>
          <a:lstStyle>
            <a:lvl1pPr algn="ctr">
              <a:defRPr b="0" i="0">
                <a:solidFill>
                  <a:schemeClr val="bg1"/>
                </a:solidFill>
                <a:effectLst>
                  <a:glow rad="101600">
                    <a:srgbClr val="FFFC00">
                      <a:alpha val="60000"/>
                    </a:srgbClr>
                  </a:glow>
                </a:effectLst>
                <a:latin typeface="Source Han Sans TW Light" panose="020B0300000000000000" pitchFamily="34" charset="-128"/>
                <a:ea typeface="Source Han Sans TW Light" panose="020B0300000000000000" pitchFamily="34" charset="-128"/>
              </a:defRPr>
            </a:lvl1pPr>
          </a:lstStyle>
          <a:p>
            <a:r>
              <a:rPr kumimoji="1" lang="zh-TW" altLang="en-US" dirty="0"/>
              <a:t>按一下以編輯母片標題樣式</a:t>
            </a:r>
          </a:p>
        </p:txBody>
      </p:sp>
    </p:spTree>
    <p:extLst>
      <p:ext uri="{BB962C8B-B14F-4D97-AF65-F5344CB8AC3E}">
        <p14:creationId xmlns:p14="http://schemas.microsoft.com/office/powerpoint/2010/main" val="1155176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9194434" cy="1325563"/>
          </a:xfrm>
        </p:spPr>
        <p:txBody>
          <a:bodyPr/>
          <a:lstStyle/>
          <a:p>
            <a:r>
              <a:rPr kumimoji="1" lang="zh-TW" altLang="en-US" dirty="0"/>
              <a:t>按一下以編輯母片標題樣式</a:t>
            </a:r>
          </a:p>
        </p:txBody>
      </p:sp>
      <p:sp>
        <p:nvSpPr>
          <p:cNvPr id="3" name="內容版面配置區 2"/>
          <p:cNvSpPr>
            <a:spLocks noGrp="1"/>
          </p:cNvSpPr>
          <p:nvPr>
            <p:ph idx="1"/>
          </p:nvPr>
        </p:nvSpPr>
        <p:spPr/>
        <p:txBody>
          <a:bodyPr/>
          <a:lstStyle>
            <a:lvl2pPr marL="685800" indent="-228600">
              <a:buFontTx/>
              <a:buBlip>
                <a:blip r:embed="rId2"/>
              </a:buBlip>
              <a:defRPr/>
            </a:lvl2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pic>
        <p:nvPicPr>
          <p:cNvPr id="4" name="圖片 3" descr="一張含有 動物, 爬蟲動物 的圖片&#10;&#10;自動產生的描述">
            <a:extLst>
              <a:ext uri="{FF2B5EF4-FFF2-40B4-BE49-F238E27FC236}">
                <a16:creationId xmlns:a16="http://schemas.microsoft.com/office/drawing/2014/main" id="{7B20F62D-0299-7B4F-9374-C4C84200C59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32634" y="-51266"/>
            <a:ext cx="2159366" cy="1876891"/>
          </a:xfrm>
          <a:prstGeom prst="rect">
            <a:avLst/>
          </a:prstGeom>
        </p:spPr>
      </p:pic>
    </p:spTree>
    <p:extLst>
      <p:ext uri="{BB962C8B-B14F-4D97-AF65-F5344CB8AC3E}">
        <p14:creationId xmlns:p14="http://schemas.microsoft.com/office/powerpoint/2010/main" val="1173859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B53FB4D8-1F0D-FD40-AFA4-58A6917FF1AF}"/>
              </a:ext>
            </a:extLst>
          </p:cNvPr>
          <p:cNvSpPr>
            <a:spLocks noGrp="1"/>
          </p:cNvSpPr>
          <p:nvPr>
            <p:ph type="title"/>
          </p:nvPr>
        </p:nvSpPr>
        <p:spPr>
          <a:xfrm>
            <a:off x="838200" y="365125"/>
            <a:ext cx="10515600" cy="1325563"/>
          </a:xfrm>
        </p:spPr>
        <p:txBody>
          <a:bodyPr/>
          <a:lstStyle/>
          <a:p>
            <a:r>
              <a:rPr kumimoji="1" lang="zh-TW" altLang="en-US" dirty="0"/>
              <a:t>按一下以編輯母片標題樣式</a:t>
            </a:r>
          </a:p>
        </p:txBody>
      </p:sp>
      <p:sp>
        <p:nvSpPr>
          <p:cNvPr id="7" name="內容版面配置區 2">
            <a:extLst>
              <a:ext uri="{FF2B5EF4-FFF2-40B4-BE49-F238E27FC236}">
                <a16:creationId xmlns:a16="http://schemas.microsoft.com/office/drawing/2014/main" id="{856F5530-633C-3D46-8FA0-06D7365F8B5B}"/>
              </a:ext>
            </a:extLst>
          </p:cNvPr>
          <p:cNvSpPr>
            <a:spLocks noGrp="1"/>
          </p:cNvSpPr>
          <p:nvPr>
            <p:ph idx="1"/>
          </p:nvPr>
        </p:nvSpPr>
        <p:spPr>
          <a:xfrm>
            <a:off x="838200" y="1825625"/>
            <a:ext cx="10515600" cy="4351338"/>
          </a:xfrm>
        </p:spPr>
        <p:txBody>
          <a:bodyPr/>
          <a:lstStyle>
            <a:lvl2pPr marL="685800" indent="-228600">
              <a:buFontTx/>
              <a:buBlip>
                <a:blip r:embed="rId2"/>
              </a:buBlip>
              <a:defRPr/>
            </a:lvl2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pic>
        <p:nvPicPr>
          <p:cNvPr id="3" name="圖片 2" descr="一張含有 個人, 服飾, 白色, 女性 的圖片&#10;&#10;自動產生的描述">
            <a:extLst>
              <a:ext uri="{FF2B5EF4-FFF2-40B4-BE49-F238E27FC236}">
                <a16:creationId xmlns:a16="http://schemas.microsoft.com/office/drawing/2014/main" id="{77D3B198-8551-9B49-B202-6040C8485EE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10189297" y="4874370"/>
            <a:ext cx="2002703" cy="1983630"/>
          </a:xfrm>
          <a:prstGeom prst="rect">
            <a:avLst/>
          </a:prstGeom>
        </p:spPr>
      </p:pic>
    </p:spTree>
    <p:extLst>
      <p:ext uri="{BB962C8B-B14F-4D97-AF65-F5344CB8AC3E}">
        <p14:creationId xmlns:p14="http://schemas.microsoft.com/office/powerpoint/2010/main" val="611371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標題及物件">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B53FB4D8-1F0D-FD40-AFA4-58A6917FF1AF}"/>
              </a:ext>
            </a:extLst>
          </p:cNvPr>
          <p:cNvSpPr>
            <a:spLocks noGrp="1"/>
          </p:cNvSpPr>
          <p:nvPr>
            <p:ph type="title"/>
          </p:nvPr>
        </p:nvSpPr>
        <p:spPr>
          <a:xfrm>
            <a:off x="838200" y="365125"/>
            <a:ext cx="10515600" cy="1325563"/>
          </a:xfrm>
        </p:spPr>
        <p:txBody>
          <a:bodyPr/>
          <a:lstStyle/>
          <a:p>
            <a:r>
              <a:rPr kumimoji="1" lang="zh-TW" altLang="en-US" dirty="0"/>
              <a:t>按一下以編輯母片標題樣式</a:t>
            </a:r>
          </a:p>
        </p:txBody>
      </p:sp>
      <p:sp>
        <p:nvSpPr>
          <p:cNvPr id="7" name="內容版面配置區 2">
            <a:extLst>
              <a:ext uri="{FF2B5EF4-FFF2-40B4-BE49-F238E27FC236}">
                <a16:creationId xmlns:a16="http://schemas.microsoft.com/office/drawing/2014/main" id="{856F5530-633C-3D46-8FA0-06D7365F8B5B}"/>
              </a:ext>
            </a:extLst>
          </p:cNvPr>
          <p:cNvSpPr>
            <a:spLocks noGrp="1"/>
          </p:cNvSpPr>
          <p:nvPr>
            <p:ph idx="1"/>
          </p:nvPr>
        </p:nvSpPr>
        <p:spPr>
          <a:xfrm>
            <a:off x="838200" y="1825625"/>
            <a:ext cx="10515600" cy="4351338"/>
          </a:xfrm>
        </p:spPr>
        <p:txBody>
          <a:bodyPr/>
          <a:lstStyle>
            <a:lvl2pPr marL="685800" indent="-228600">
              <a:buFontTx/>
              <a:buBlip>
                <a:blip r:embed="rId2"/>
              </a:buBlip>
              <a:defRPr/>
            </a:lvl2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pic>
        <p:nvPicPr>
          <p:cNvPr id="8" name="圖片 7" descr="一張含有 個人, 男人, 套裝, 室內 的圖片&#10;&#10;自動產生的描述">
            <a:extLst>
              <a:ext uri="{FF2B5EF4-FFF2-40B4-BE49-F238E27FC236}">
                <a16:creationId xmlns:a16="http://schemas.microsoft.com/office/drawing/2014/main" id="{2E1354E9-FA69-764B-8002-91C5040722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62506" y="4216712"/>
            <a:ext cx="1929493" cy="2641288"/>
          </a:xfrm>
          <a:prstGeom prst="rect">
            <a:avLst/>
          </a:prstGeom>
        </p:spPr>
      </p:pic>
    </p:spTree>
    <p:extLst>
      <p:ext uri="{BB962C8B-B14F-4D97-AF65-F5344CB8AC3E}">
        <p14:creationId xmlns:p14="http://schemas.microsoft.com/office/powerpoint/2010/main" val="2261761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B53FB4D8-1F0D-FD40-AFA4-58A6917FF1AF}"/>
              </a:ext>
            </a:extLst>
          </p:cNvPr>
          <p:cNvSpPr>
            <a:spLocks noGrp="1"/>
          </p:cNvSpPr>
          <p:nvPr>
            <p:ph type="title"/>
          </p:nvPr>
        </p:nvSpPr>
        <p:spPr>
          <a:xfrm>
            <a:off x="838200" y="365125"/>
            <a:ext cx="10515600" cy="1325563"/>
          </a:xfrm>
        </p:spPr>
        <p:txBody>
          <a:bodyPr/>
          <a:lstStyle/>
          <a:p>
            <a:r>
              <a:rPr kumimoji="1" lang="zh-TW" altLang="en-US" dirty="0"/>
              <a:t>按一下以編輯母片標題樣式</a:t>
            </a:r>
          </a:p>
        </p:txBody>
      </p:sp>
      <p:sp>
        <p:nvSpPr>
          <p:cNvPr id="7" name="內容版面配置區 2">
            <a:extLst>
              <a:ext uri="{FF2B5EF4-FFF2-40B4-BE49-F238E27FC236}">
                <a16:creationId xmlns:a16="http://schemas.microsoft.com/office/drawing/2014/main" id="{856F5530-633C-3D46-8FA0-06D7365F8B5B}"/>
              </a:ext>
            </a:extLst>
          </p:cNvPr>
          <p:cNvSpPr>
            <a:spLocks noGrp="1"/>
          </p:cNvSpPr>
          <p:nvPr>
            <p:ph idx="1"/>
          </p:nvPr>
        </p:nvSpPr>
        <p:spPr>
          <a:xfrm>
            <a:off x="838200" y="1825625"/>
            <a:ext cx="10515600" cy="4351338"/>
          </a:xfrm>
        </p:spPr>
        <p:txBody>
          <a:bodyPr/>
          <a:lstStyle>
            <a:lvl2pPr marL="685800" indent="-228600">
              <a:buFontTx/>
              <a:buBlip>
                <a:blip r:embed="rId2"/>
              </a:buBlip>
              <a:defRPr/>
            </a:lvl2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pic>
        <p:nvPicPr>
          <p:cNvPr id="4" name="圖片 3" descr="一張含有 電腦, 坐, 女性, 年輕 的圖片&#10;&#10;自動產生的描述">
            <a:extLst>
              <a:ext uri="{FF2B5EF4-FFF2-40B4-BE49-F238E27FC236}">
                <a16:creationId xmlns:a16="http://schemas.microsoft.com/office/drawing/2014/main" id="{7380A3E3-1098-AE40-9BDF-131694EF6E0B}"/>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20000"/>
                    </a14:imgEffect>
                  </a14:imgLayer>
                </a14:imgProps>
              </a:ext>
              <a:ext uri="{28A0092B-C50C-407E-A947-70E740481C1C}">
                <a14:useLocalDpi xmlns:a14="http://schemas.microsoft.com/office/drawing/2010/main"/>
              </a:ext>
            </a:extLst>
          </a:blip>
          <a:stretch>
            <a:fillRect/>
          </a:stretch>
        </p:blipFill>
        <p:spPr>
          <a:xfrm>
            <a:off x="0" y="5268132"/>
            <a:ext cx="2480808" cy="1817661"/>
          </a:xfrm>
          <a:prstGeom prst="rect">
            <a:avLst/>
          </a:prstGeom>
        </p:spPr>
      </p:pic>
    </p:spTree>
    <p:extLst>
      <p:ext uri="{BB962C8B-B14F-4D97-AF65-F5344CB8AC3E}">
        <p14:creationId xmlns:p14="http://schemas.microsoft.com/office/powerpoint/2010/main" val="14759922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6_標題及物件">
    <p:spTree>
      <p:nvGrpSpPr>
        <p:cNvPr id="1" name=""/>
        <p:cNvGrpSpPr/>
        <p:nvPr/>
      </p:nvGrpSpPr>
      <p:grpSpPr>
        <a:xfrm>
          <a:off x="0" y="0"/>
          <a:ext cx="0" cy="0"/>
          <a:chOff x="0" y="0"/>
          <a:chExt cx="0" cy="0"/>
        </a:xfrm>
      </p:grpSpPr>
      <p:pic>
        <p:nvPicPr>
          <p:cNvPr id="6" name="圖片 5" descr="一張含有 電子用品, 監視器, 顯示, 膝上型電腦 的圖片&#10;&#10;自動產生的描述">
            <a:extLst>
              <a:ext uri="{FF2B5EF4-FFF2-40B4-BE49-F238E27FC236}">
                <a16:creationId xmlns:a16="http://schemas.microsoft.com/office/drawing/2014/main" id="{5B266F2E-5A4C-8D4E-A1FE-ABA17824D78A}"/>
              </a:ext>
            </a:extLst>
          </p:cNvPr>
          <p:cNvPicPr>
            <a:picLocks noChangeAspect="1"/>
          </p:cNvPicPr>
          <p:nvPr userDrawn="1"/>
        </p:nvPicPr>
        <p:blipFill>
          <a:blip r:embed="rId2"/>
          <a:stretch>
            <a:fillRect/>
          </a:stretch>
        </p:blipFill>
        <p:spPr>
          <a:xfrm>
            <a:off x="659567" y="-285390"/>
            <a:ext cx="11362545" cy="6938857"/>
          </a:xfrm>
          <a:prstGeom prst="rect">
            <a:avLst/>
          </a:prstGeom>
        </p:spPr>
      </p:pic>
      <p:sp>
        <p:nvSpPr>
          <p:cNvPr id="2" name="標題 1"/>
          <p:cNvSpPr>
            <a:spLocks noGrp="1"/>
          </p:cNvSpPr>
          <p:nvPr>
            <p:ph type="title"/>
          </p:nvPr>
        </p:nvSpPr>
        <p:spPr>
          <a:xfrm>
            <a:off x="1454046" y="365125"/>
            <a:ext cx="9788577" cy="813790"/>
          </a:xfrm>
        </p:spPr>
        <p:txBody>
          <a:bodyPr/>
          <a:lstStyle>
            <a:lvl1pPr>
              <a:defRPr b="0" i="0">
                <a:solidFill>
                  <a:schemeClr val="bg1"/>
                </a:solidFill>
                <a:latin typeface="PingFang TC Light" panose="020B0300000000000000" pitchFamily="34" charset="-120"/>
                <a:ea typeface="PingFang TC Light" panose="020B0300000000000000" pitchFamily="34" charset="-120"/>
              </a:defRPr>
            </a:lvl1pPr>
          </a:lstStyle>
          <a:p>
            <a:r>
              <a:rPr kumimoji="1" lang="zh-TW" altLang="en-US" dirty="0"/>
              <a:t>按一下以編輯母片標題樣式</a:t>
            </a:r>
          </a:p>
        </p:txBody>
      </p:sp>
      <p:sp>
        <p:nvSpPr>
          <p:cNvPr id="3" name="內容版面配置區 2"/>
          <p:cNvSpPr>
            <a:spLocks noGrp="1"/>
          </p:cNvSpPr>
          <p:nvPr>
            <p:ph idx="1"/>
          </p:nvPr>
        </p:nvSpPr>
        <p:spPr>
          <a:xfrm>
            <a:off x="2362200" y="1178915"/>
            <a:ext cx="8880423" cy="4667250"/>
          </a:xfrm>
        </p:spPr>
        <p:txBody>
          <a:bodyPr/>
          <a:lstStyle>
            <a:lvl1pPr>
              <a:defRPr b="0" i="0">
                <a:solidFill>
                  <a:schemeClr val="bg1"/>
                </a:solidFill>
                <a:latin typeface="PingFang TC Light" panose="020B0300000000000000" pitchFamily="34" charset="-120"/>
                <a:ea typeface="PingFang TC Light" panose="020B0300000000000000" pitchFamily="34" charset="-120"/>
              </a:defRPr>
            </a:lvl1pPr>
            <a:lvl2pPr marL="685800" indent="-228600">
              <a:buFontTx/>
              <a:buBlip>
                <a:blip r:embed="rId3"/>
              </a:buBlip>
              <a:defRPr b="0" i="0">
                <a:solidFill>
                  <a:schemeClr val="bg1"/>
                </a:solidFill>
                <a:latin typeface="PingFang TC Light" panose="020B0300000000000000" pitchFamily="34" charset="-120"/>
                <a:ea typeface="PingFang TC Light" panose="020B0300000000000000" pitchFamily="34" charset="-120"/>
              </a:defRPr>
            </a:lvl2pPr>
            <a:lvl3pPr>
              <a:defRPr b="0" i="0">
                <a:solidFill>
                  <a:schemeClr val="bg1"/>
                </a:solidFill>
                <a:latin typeface="PingFang TC Light" panose="020B0300000000000000" pitchFamily="34" charset="-120"/>
                <a:ea typeface="PingFang TC Light" panose="020B0300000000000000" pitchFamily="34" charset="-120"/>
              </a:defRPr>
            </a:lvl3pPr>
            <a:lvl4pPr>
              <a:defRPr b="0" i="0">
                <a:solidFill>
                  <a:schemeClr val="bg1"/>
                </a:solidFill>
                <a:latin typeface="PingFang TC Light" panose="020B0300000000000000" pitchFamily="34" charset="-120"/>
                <a:ea typeface="PingFang TC Light" panose="020B0300000000000000" pitchFamily="34" charset="-120"/>
              </a:defRPr>
            </a:lvl4pPr>
            <a:lvl5pPr>
              <a:defRPr b="0" i="0">
                <a:solidFill>
                  <a:schemeClr val="bg1"/>
                </a:solidFill>
                <a:latin typeface="PingFang TC Light" panose="020B0300000000000000" pitchFamily="34" charset="-120"/>
                <a:ea typeface="PingFang TC Light" panose="020B0300000000000000" pitchFamily="34" charset="-120"/>
              </a:defRPr>
            </a:lvl5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pic>
        <p:nvPicPr>
          <p:cNvPr id="8" name="圖片 7" descr="一張含有 個人, 服飾, 室內, 女性 的圖片&#10;&#10;自動產生的描述">
            <a:extLst>
              <a:ext uri="{FF2B5EF4-FFF2-40B4-BE49-F238E27FC236}">
                <a16:creationId xmlns:a16="http://schemas.microsoft.com/office/drawing/2014/main" id="{E04FF070-017C-D54E-9F7A-DC1B9D10E47C}"/>
              </a:ext>
            </a:extLst>
          </p:cNvPr>
          <p:cNvPicPr>
            <a:picLocks noChangeAspect="1"/>
          </p:cNvPicPr>
          <p:nvPr userDrawn="1"/>
        </p:nvPicPr>
        <p:blipFill>
          <a:blip r:embed="rId4"/>
          <a:stretch>
            <a:fillRect/>
          </a:stretch>
        </p:blipFill>
        <p:spPr>
          <a:xfrm>
            <a:off x="-79513" y="3354363"/>
            <a:ext cx="2362200" cy="3517900"/>
          </a:xfrm>
          <a:prstGeom prst="rect">
            <a:avLst/>
          </a:prstGeom>
        </p:spPr>
      </p:pic>
      <p:sp>
        <p:nvSpPr>
          <p:cNvPr id="9" name="矩形 8">
            <a:extLst>
              <a:ext uri="{FF2B5EF4-FFF2-40B4-BE49-F238E27FC236}">
                <a16:creationId xmlns:a16="http://schemas.microsoft.com/office/drawing/2014/main" id="{15236E21-2F41-C04B-8F28-0941118FAA9D}"/>
              </a:ext>
            </a:extLst>
          </p:cNvPr>
          <p:cNvSpPr/>
          <p:nvPr userDrawn="1"/>
        </p:nvSpPr>
        <p:spPr>
          <a:xfrm>
            <a:off x="0" y="6595264"/>
            <a:ext cx="7315200" cy="276999"/>
          </a:xfrm>
          <a:prstGeom prst="rect">
            <a:avLst/>
          </a:prstGeom>
          <a:solidFill>
            <a:srgbClr val="FFFFFF">
              <a:alpha val="47059"/>
            </a:srgbClr>
          </a:solidFill>
        </p:spPr>
        <p:txBody>
          <a:bodyPr wrap="square">
            <a:spAutoFit/>
          </a:bodyPr>
          <a:lstStyle/>
          <a:p>
            <a:r>
              <a:rPr lang="zh-CN" altLang="en-US" sz="1200">
                <a:solidFill>
                  <a:schemeClr val="bg2">
                    <a:lumMod val="50000"/>
                  </a:schemeClr>
                </a:solidFill>
                <a:latin typeface="Source Han Sans TC Light" panose="020B0300000000000000" pitchFamily="34" charset="-128"/>
                <a:ea typeface="Source Han Sans TC Light" panose="020B0300000000000000" pitchFamily="34" charset="-128"/>
              </a:rPr>
              <a:t>圖片來源：</a:t>
            </a:r>
            <a:r>
              <a:rPr lang="en-US" altLang="zh-TW" sz="1200">
                <a:solidFill>
                  <a:schemeClr val="bg2">
                    <a:lumMod val="50000"/>
                  </a:schemeClr>
                </a:solidFill>
                <a:latin typeface="Source Han Sans TC Light" panose="020B0300000000000000" pitchFamily="34" charset="-128"/>
                <a:ea typeface="Source Han Sans TC Light" panose="020B0300000000000000" pitchFamily="34" charset="-128"/>
              </a:rPr>
              <a:t>https://</a:t>
            </a:r>
            <a:r>
              <a:rPr lang="en-US" altLang="zh-TW" sz="1200" err="1">
                <a:solidFill>
                  <a:schemeClr val="bg2">
                    <a:lumMod val="50000"/>
                  </a:schemeClr>
                </a:solidFill>
                <a:latin typeface="Source Han Sans TC Light" panose="020B0300000000000000" pitchFamily="34" charset="-128"/>
                <a:ea typeface="Source Han Sans TC Light" panose="020B0300000000000000" pitchFamily="34" charset="-128"/>
              </a:rPr>
              <a:t>www.hiclipart.com</a:t>
            </a:r>
            <a:r>
              <a:rPr lang="en-US" altLang="zh-TW" sz="1200">
                <a:solidFill>
                  <a:schemeClr val="bg2">
                    <a:lumMod val="50000"/>
                  </a:schemeClr>
                </a:solidFill>
                <a:latin typeface="Source Han Sans TC Light" panose="020B0300000000000000" pitchFamily="34" charset="-128"/>
                <a:ea typeface="Source Han Sans TC Light" panose="020B0300000000000000" pitchFamily="34" charset="-128"/>
              </a:rPr>
              <a:t>/free-transparent-background-</a:t>
            </a:r>
            <a:r>
              <a:rPr lang="en-US" altLang="zh-TW" sz="1200" err="1">
                <a:solidFill>
                  <a:schemeClr val="bg2">
                    <a:lumMod val="50000"/>
                  </a:schemeClr>
                </a:solidFill>
                <a:latin typeface="Source Han Sans TC Light" panose="020B0300000000000000" pitchFamily="34" charset="-128"/>
                <a:ea typeface="Source Han Sans TC Light" panose="020B0300000000000000" pitchFamily="34" charset="-128"/>
              </a:rPr>
              <a:t>png</a:t>
            </a:r>
            <a:r>
              <a:rPr lang="en-US" altLang="zh-TW" sz="1200">
                <a:solidFill>
                  <a:schemeClr val="bg2">
                    <a:lumMod val="50000"/>
                  </a:schemeClr>
                </a:solidFill>
                <a:latin typeface="Source Han Sans TC Light" panose="020B0300000000000000" pitchFamily="34" charset="-128"/>
                <a:ea typeface="Source Han Sans TC Light" panose="020B0300000000000000" pitchFamily="34" charset="-128"/>
              </a:rPr>
              <a:t>-clipart-</a:t>
            </a:r>
            <a:r>
              <a:rPr lang="en-US" altLang="zh-TW" sz="1200" err="1">
                <a:solidFill>
                  <a:schemeClr val="bg2">
                    <a:lumMod val="50000"/>
                  </a:schemeClr>
                </a:solidFill>
                <a:latin typeface="Source Han Sans TC Light" panose="020B0300000000000000" pitchFamily="34" charset="-128"/>
                <a:ea typeface="Source Han Sans TC Light" panose="020B0300000000000000" pitchFamily="34" charset="-128"/>
              </a:rPr>
              <a:t>dwxzu</a:t>
            </a:r>
            <a:endParaRPr lang="zh-TW" altLang="en-US" sz="1200">
              <a:solidFill>
                <a:schemeClr val="bg2">
                  <a:lumMod val="50000"/>
                </a:schemeClr>
              </a:solidFill>
              <a:latin typeface="Source Han Sans TC Light" panose="020B0300000000000000" pitchFamily="34" charset="-128"/>
              <a:ea typeface="Source Han Sans TC Light" panose="020B0300000000000000" pitchFamily="34" charset="-128"/>
            </a:endParaRPr>
          </a:p>
        </p:txBody>
      </p:sp>
    </p:spTree>
    <p:extLst>
      <p:ext uri="{BB962C8B-B14F-4D97-AF65-F5344CB8AC3E}">
        <p14:creationId xmlns:p14="http://schemas.microsoft.com/office/powerpoint/2010/main" val="665066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a:t>按一下以編輯母片標題樣式</a:t>
            </a:r>
          </a:p>
        </p:txBody>
      </p:sp>
      <p:sp>
        <p:nvSpPr>
          <p:cNvPr id="3" name="內容版面配置區 2"/>
          <p:cNvSpPr>
            <a:spLocks noGrp="1"/>
          </p:cNvSpPr>
          <p:nvPr>
            <p:ph idx="1"/>
          </p:nvPr>
        </p:nvSpPr>
        <p:spPr/>
        <p:txBody>
          <a:bodyPr/>
          <a:lstStyle>
            <a:lvl2pPr marL="685800" indent="-228600">
              <a:buFontTx/>
              <a:buBlip>
                <a:blip r:embed="rId2"/>
              </a:buBlip>
              <a:defRPr/>
            </a:lvl2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7" name="文字方塊 6">
            <a:extLst>
              <a:ext uri="{FF2B5EF4-FFF2-40B4-BE49-F238E27FC236}">
                <a16:creationId xmlns:a16="http://schemas.microsoft.com/office/drawing/2014/main" id="{F7FDB24F-1125-6E4C-8D80-7E52A5D4DEE8}"/>
              </a:ext>
            </a:extLst>
          </p:cNvPr>
          <p:cNvSpPr txBox="1"/>
          <p:nvPr userDrawn="1"/>
        </p:nvSpPr>
        <p:spPr>
          <a:xfrm>
            <a:off x="9110546" y="6356350"/>
            <a:ext cx="2243254" cy="369332"/>
          </a:xfrm>
          <a:prstGeom prst="rect">
            <a:avLst/>
          </a:prstGeom>
          <a:noFill/>
        </p:spPr>
        <p:txBody>
          <a:bodyPr wrap="square" rtlCol="0">
            <a:spAutoFit/>
          </a:bodyPr>
          <a:lstStyle/>
          <a:p>
            <a:pPr algn="r"/>
            <a:fld id="{0BD542A3-F8C0-B840-81BE-178D77014D2C}" type="slidenum">
              <a:rPr kumimoji="1" lang="zh-TW" altLang="en-US" b="0" i="0" smtClean="0">
                <a:solidFill>
                  <a:schemeClr val="bg2">
                    <a:lumMod val="25000"/>
                  </a:schemeClr>
                </a:solidFill>
                <a:ea typeface="Microsoft YaHei Light" panose="020B0502040204020203" pitchFamily="34" charset="-122"/>
              </a:rPr>
              <a:pPr algn="r"/>
              <a:t>‹#›</a:t>
            </a:fld>
            <a:endParaRPr kumimoji="1" lang="zh-TW" altLang="en-US" b="0" i="0" dirty="0">
              <a:solidFill>
                <a:schemeClr val="bg2">
                  <a:lumMod val="25000"/>
                </a:schemeClr>
              </a:solidFill>
              <a:ea typeface="Microsoft YaHei Light" panose="020B0502040204020203" pitchFamily="34" charset="-122"/>
            </a:endParaRPr>
          </a:p>
        </p:txBody>
      </p:sp>
    </p:spTree>
    <p:extLst>
      <p:ext uri="{BB962C8B-B14F-4D97-AF65-F5344CB8AC3E}">
        <p14:creationId xmlns:p14="http://schemas.microsoft.com/office/powerpoint/2010/main" val="18054485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3" name="圖片 2" descr="一張含有 電子用品, 監視器, 顯示, 膝上型電腦 的圖片&#10;&#10;自動產生的描述">
            <a:extLst>
              <a:ext uri="{FF2B5EF4-FFF2-40B4-BE49-F238E27FC236}">
                <a16:creationId xmlns:a16="http://schemas.microsoft.com/office/drawing/2014/main" id="{BE4C0FD4-B872-6642-9ADC-A316738693DC}"/>
              </a:ext>
            </a:extLst>
          </p:cNvPr>
          <p:cNvPicPr>
            <a:picLocks noChangeAspect="1"/>
          </p:cNvPicPr>
          <p:nvPr userDrawn="1"/>
        </p:nvPicPr>
        <p:blipFill>
          <a:blip r:embed="rId2"/>
          <a:stretch>
            <a:fillRect/>
          </a:stretch>
        </p:blipFill>
        <p:spPr>
          <a:xfrm>
            <a:off x="667061" y="-205094"/>
            <a:ext cx="11362545" cy="6938857"/>
          </a:xfrm>
          <a:prstGeom prst="rect">
            <a:avLst/>
          </a:prstGeom>
        </p:spPr>
      </p:pic>
      <p:sp>
        <p:nvSpPr>
          <p:cNvPr id="8" name="矩形 7">
            <a:extLst>
              <a:ext uri="{FF2B5EF4-FFF2-40B4-BE49-F238E27FC236}">
                <a16:creationId xmlns:a16="http://schemas.microsoft.com/office/drawing/2014/main" id="{8AB9CBE3-9FE6-B041-81E4-3B6D75353E79}"/>
              </a:ext>
            </a:extLst>
          </p:cNvPr>
          <p:cNvSpPr/>
          <p:nvPr userDrawn="1"/>
        </p:nvSpPr>
        <p:spPr>
          <a:xfrm>
            <a:off x="1405054" y="412595"/>
            <a:ext cx="9882174" cy="5519854"/>
          </a:xfrm>
          <a:prstGeom prst="rect">
            <a:avLst/>
          </a:prstGeom>
          <a:solidFill>
            <a:srgbClr val="7A05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b="0" i="0">
              <a:latin typeface="PingFang TC Light" panose="020B0300000000000000" pitchFamily="34" charset="-120"/>
              <a:ea typeface="PingFang TC Light" panose="020B0300000000000000" pitchFamily="34" charset="-120"/>
            </a:endParaRPr>
          </a:p>
        </p:txBody>
      </p:sp>
      <p:sp>
        <p:nvSpPr>
          <p:cNvPr id="4" name="標題 1">
            <a:extLst>
              <a:ext uri="{FF2B5EF4-FFF2-40B4-BE49-F238E27FC236}">
                <a16:creationId xmlns:a16="http://schemas.microsoft.com/office/drawing/2014/main" id="{5EACEF44-4596-8347-9967-105E6438F573}"/>
              </a:ext>
            </a:extLst>
          </p:cNvPr>
          <p:cNvSpPr>
            <a:spLocks noGrp="1"/>
          </p:cNvSpPr>
          <p:nvPr>
            <p:ph type="title"/>
          </p:nvPr>
        </p:nvSpPr>
        <p:spPr>
          <a:xfrm>
            <a:off x="1454046" y="365125"/>
            <a:ext cx="9788577" cy="813790"/>
          </a:xfrm>
        </p:spPr>
        <p:txBody>
          <a:bodyPr/>
          <a:lstStyle>
            <a:lvl1pPr>
              <a:defRPr b="0" i="0">
                <a:solidFill>
                  <a:schemeClr val="bg1"/>
                </a:solidFill>
                <a:latin typeface="PingFang TC Light" panose="020B0300000000000000" pitchFamily="34" charset="-120"/>
                <a:ea typeface="PingFang TC Light" panose="020B0300000000000000" pitchFamily="34" charset="-120"/>
              </a:defRPr>
            </a:lvl1pPr>
          </a:lstStyle>
          <a:p>
            <a:r>
              <a:rPr kumimoji="1" lang="zh-TW" altLang="en-US" dirty="0"/>
              <a:t>按一下以編輯母片標題樣式</a:t>
            </a:r>
          </a:p>
        </p:txBody>
      </p:sp>
      <p:sp>
        <p:nvSpPr>
          <p:cNvPr id="5" name="內容版面配置區 2">
            <a:extLst>
              <a:ext uri="{FF2B5EF4-FFF2-40B4-BE49-F238E27FC236}">
                <a16:creationId xmlns:a16="http://schemas.microsoft.com/office/drawing/2014/main" id="{A2416787-EA94-0047-9D91-A2CA94F23964}"/>
              </a:ext>
            </a:extLst>
          </p:cNvPr>
          <p:cNvSpPr>
            <a:spLocks noGrp="1"/>
          </p:cNvSpPr>
          <p:nvPr>
            <p:ph idx="1"/>
          </p:nvPr>
        </p:nvSpPr>
        <p:spPr>
          <a:xfrm>
            <a:off x="2362200" y="1178915"/>
            <a:ext cx="8880423" cy="4667250"/>
          </a:xfrm>
        </p:spPr>
        <p:txBody>
          <a:bodyPr/>
          <a:lstStyle>
            <a:lvl1pPr>
              <a:defRPr b="0" i="0">
                <a:solidFill>
                  <a:schemeClr val="bg1"/>
                </a:solidFill>
                <a:latin typeface="PingFang TC Light" panose="020B0300000000000000" pitchFamily="34" charset="-120"/>
                <a:ea typeface="PingFang TC Light" panose="020B0300000000000000" pitchFamily="34" charset="-120"/>
              </a:defRPr>
            </a:lvl1pPr>
            <a:lvl2pPr marL="685800" indent="-228600">
              <a:buFontTx/>
              <a:buBlip>
                <a:blip r:embed="rId3"/>
              </a:buBlip>
              <a:defRPr b="0" i="0">
                <a:solidFill>
                  <a:schemeClr val="bg1"/>
                </a:solidFill>
                <a:latin typeface="PingFang TC Light" panose="020B0300000000000000" pitchFamily="34" charset="-120"/>
                <a:ea typeface="PingFang TC Light" panose="020B0300000000000000" pitchFamily="34" charset="-120"/>
              </a:defRPr>
            </a:lvl2pPr>
            <a:lvl3pPr>
              <a:defRPr b="0" i="0">
                <a:solidFill>
                  <a:schemeClr val="bg1"/>
                </a:solidFill>
                <a:latin typeface="PingFang TC Light" panose="020B0300000000000000" pitchFamily="34" charset="-120"/>
                <a:ea typeface="PingFang TC Light" panose="020B0300000000000000" pitchFamily="34" charset="-120"/>
              </a:defRPr>
            </a:lvl3pPr>
            <a:lvl4pPr>
              <a:defRPr b="0" i="0">
                <a:solidFill>
                  <a:schemeClr val="bg1"/>
                </a:solidFill>
                <a:latin typeface="PingFang TC Light" panose="020B0300000000000000" pitchFamily="34" charset="-120"/>
                <a:ea typeface="PingFang TC Light" panose="020B0300000000000000" pitchFamily="34" charset="-120"/>
              </a:defRPr>
            </a:lvl4pPr>
            <a:lvl5pPr>
              <a:defRPr b="0" i="0">
                <a:solidFill>
                  <a:schemeClr val="bg1"/>
                </a:solidFill>
                <a:latin typeface="PingFang TC Light" panose="020B0300000000000000" pitchFamily="34" charset="-120"/>
                <a:ea typeface="PingFang TC Light" panose="020B0300000000000000" pitchFamily="34" charset="-120"/>
              </a:defRPr>
            </a:lvl5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7" name="矩形 6">
            <a:extLst>
              <a:ext uri="{FF2B5EF4-FFF2-40B4-BE49-F238E27FC236}">
                <a16:creationId xmlns:a16="http://schemas.microsoft.com/office/drawing/2014/main" id="{2FD64D39-9AAB-A345-95B2-98556C7C228F}"/>
              </a:ext>
            </a:extLst>
          </p:cNvPr>
          <p:cNvSpPr/>
          <p:nvPr userDrawn="1"/>
        </p:nvSpPr>
        <p:spPr>
          <a:xfrm>
            <a:off x="0" y="6595264"/>
            <a:ext cx="7315200" cy="276999"/>
          </a:xfrm>
          <a:prstGeom prst="rect">
            <a:avLst/>
          </a:prstGeom>
          <a:solidFill>
            <a:srgbClr val="FFFFFF">
              <a:alpha val="47059"/>
            </a:srgbClr>
          </a:solidFill>
        </p:spPr>
        <p:txBody>
          <a:bodyPr wrap="square">
            <a:spAutoFit/>
          </a:bodyPr>
          <a:lstStyle/>
          <a:p>
            <a:r>
              <a:rPr lang="zh-CN" altLang="en-US" sz="1200">
                <a:solidFill>
                  <a:schemeClr val="bg2">
                    <a:lumMod val="50000"/>
                  </a:schemeClr>
                </a:solidFill>
                <a:latin typeface="Source Han Sans TC Light" panose="020B0300000000000000" pitchFamily="34" charset="-128"/>
                <a:ea typeface="Source Han Sans TC Light" panose="020B0300000000000000" pitchFamily="34" charset="-128"/>
              </a:rPr>
              <a:t>圖片來源：</a:t>
            </a:r>
            <a:r>
              <a:rPr lang="en-US" altLang="zh-TW" sz="1200">
                <a:solidFill>
                  <a:schemeClr val="bg2">
                    <a:lumMod val="50000"/>
                  </a:schemeClr>
                </a:solidFill>
                <a:latin typeface="Source Han Sans TC Light" panose="020B0300000000000000" pitchFamily="34" charset="-128"/>
                <a:ea typeface="Source Han Sans TC Light" panose="020B0300000000000000" pitchFamily="34" charset="-128"/>
              </a:rPr>
              <a:t>https://</a:t>
            </a:r>
            <a:r>
              <a:rPr lang="en-US" altLang="zh-TW" sz="1200" err="1">
                <a:solidFill>
                  <a:schemeClr val="bg2">
                    <a:lumMod val="50000"/>
                  </a:schemeClr>
                </a:solidFill>
                <a:latin typeface="Source Han Sans TC Light" panose="020B0300000000000000" pitchFamily="34" charset="-128"/>
                <a:ea typeface="Source Han Sans TC Light" panose="020B0300000000000000" pitchFamily="34" charset="-128"/>
              </a:rPr>
              <a:t>www.hiclipart.com</a:t>
            </a:r>
            <a:r>
              <a:rPr lang="en-US" altLang="zh-TW" sz="1200">
                <a:solidFill>
                  <a:schemeClr val="bg2">
                    <a:lumMod val="50000"/>
                  </a:schemeClr>
                </a:solidFill>
                <a:latin typeface="Source Han Sans TC Light" panose="020B0300000000000000" pitchFamily="34" charset="-128"/>
                <a:ea typeface="Source Han Sans TC Light" panose="020B0300000000000000" pitchFamily="34" charset="-128"/>
              </a:rPr>
              <a:t>/free-transparent-background-</a:t>
            </a:r>
            <a:r>
              <a:rPr lang="en-US" altLang="zh-TW" sz="1200" err="1">
                <a:solidFill>
                  <a:schemeClr val="bg2">
                    <a:lumMod val="50000"/>
                  </a:schemeClr>
                </a:solidFill>
                <a:latin typeface="Source Han Sans TC Light" panose="020B0300000000000000" pitchFamily="34" charset="-128"/>
                <a:ea typeface="Source Han Sans TC Light" panose="020B0300000000000000" pitchFamily="34" charset="-128"/>
              </a:rPr>
              <a:t>png</a:t>
            </a:r>
            <a:r>
              <a:rPr lang="en-US" altLang="zh-TW" sz="1200">
                <a:solidFill>
                  <a:schemeClr val="bg2">
                    <a:lumMod val="50000"/>
                  </a:schemeClr>
                </a:solidFill>
                <a:latin typeface="Source Han Sans TC Light" panose="020B0300000000000000" pitchFamily="34" charset="-128"/>
                <a:ea typeface="Source Han Sans TC Light" panose="020B0300000000000000" pitchFamily="34" charset="-128"/>
              </a:rPr>
              <a:t>-clipart-</a:t>
            </a:r>
            <a:r>
              <a:rPr lang="en-US" altLang="zh-TW" sz="1200" err="1">
                <a:solidFill>
                  <a:schemeClr val="bg2">
                    <a:lumMod val="50000"/>
                  </a:schemeClr>
                </a:solidFill>
                <a:latin typeface="Source Han Sans TC Light" panose="020B0300000000000000" pitchFamily="34" charset="-128"/>
                <a:ea typeface="Source Han Sans TC Light" panose="020B0300000000000000" pitchFamily="34" charset="-128"/>
              </a:rPr>
              <a:t>dwxzu</a:t>
            </a:r>
            <a:endParaRPr lang="zh-TW" altLang="en-US" sz="1200">
              <a:solidFill>
                <a:schemeClr val="bg2">
                  <a:lumMod val="50000"/>
                </a:schemeClr>
              </a:solidFill>
              <a:latin typeface="Source Han Sans TC Light" panose="020B0300000000000000" pitchFamily="34" charset="-128"/>
              <a:ea typeface="Source Han Sans TC Light" panose="020B0300000000000000" pitchFamily="34" charset="-128"/>
            </a:endParaRPr>
          </a:p>
        </p:txBody>
      </p:sp>
      <p:pic>
        <p:nvPicPr>
          <p:cNvPr id="6" name="圖片 5" descr="一張含有 個人, 服飾, 室內, 女性 的圖片&#10;&#10;自動產生的描述">
            <a:extLst>
              <a:ext uri="{FF2B5EF4-FFF2-40B4-BE49-F238E27FC236}">
                <a16:creationId xmlns:a16="http://schemas.microsoft.com/office/drawing/2014/main" id="{5F4A30BC-FB27-AD4F-80C8-3EE5A18629DA}"/>
              </a:ext>
            </a:extLst>
          </p:cNvPr>
          <p:cNvPicPr>
            <a:picLocks noChangeAspect="1"/>
          </p:cNvPicPr>
          <p:nvPr userDrawn="1"/>
        </p:nvPicPr>
        <p:blipFill>
          <a:blip r:embed="rId4"/>
          <a:stretch>
            <a:fillRect/>
          </a:stretch>
        </p:blipFill>
        <p:spPr>
          <a:xfrm>
            <a:off x="-79513" y="3354363"/>
            <a:ext cx="2362200" cy="3517900"/>
          </a:xfrm>
          <a:prstGeom prst="rect">
            <a:avLst/>
          </a:prstGeom>
        </p:spPr>
      </p:pic>
    </p:spTree>
    <p:extLst>
      <p:ext uri="{BB962C8B-B14F-4D97-AF65-F5344CB8AC3E}">
        <p14:creationId xmlns:p14="http://schemas.microsoft.com/office/powerpoint/2010/main" val="34438443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7_標題及物件">
    <p:spTree>
      <p:nvGrpSpPr>
        <p:cNvPr id="1" name=""/>
        <p:cNvGrpSpPr/>
        <p:nvPr/>
      </p:nvGrpSpPr>
      <p:grpSpPr>
        <a:xfrm>
          <a:off x="0" y="0"/>
          <a:ext cx="0" cy="0"/>
          <a:chOff x="0" y="0"/>
          <a:chExt cx="0" cy="0"/>
        </a:xfrm>
      </p:grpSpPr>
      <p:pic>
        <p:nvPicPr>
          <p:cNvPr id="6" name="圖片 5" descr="一張含有 電子用品, 監視器, 顯示, 膝上型電腦 的圖片&#10;&#10;自動產生的描述">
            <a:extLst>
              <a:ext uri="{FF2B5EF4-FFF2-40B4-BE49-F238E27FC236}">
                <a16:creationId xmlns:a16="http://schemas.microsoft.com/office/drawing/2014/main" id="{5B266F2E-5A4C-8D4E-A1FE-ABA17824D78A}"/>
              </a:ext>
            </a:extLst>
          </p:cNvPr>
          <p:cNvPicPr>
            <a:picLocks noChangeAspect="1"/>
          </p:cNvPicPr>
          <p:nvPr userDrawn="1"/>
        </p:nvPicPr>
        <p:blipFill>
          <a:blip r:embed="rId2"/>
          <a:stretch>
            <a:fillRect/>
          </a:stretch>
        </p:blipFill>
        <p:spPr>
          <a:xfrm>
            <a:off x="1018793" y="-311690"/>
            <a:ext cx="11362545" cy="6938857"/>
          </a:xfrm>
          <a:prstGeom prst="rect">
            <a:avLst/>
          </a:prstGeom>
        </p:spPr>
      </p:pic>
      <p:sp>
        <p:nvSpPr>
          <p:cNvPr id="2" name="標題 1"/>
          <p:cNvSpPr>
            <a:spLocks noGrp="1"/>
          </p:cNvSpPr>
          <p:nvPr>
            <p:ph type="title"/>
          </p:nvPr>
        </p:nvSpPr>
        <p:spPr>
          <a:xfrm>
            <a:off x="1805778" y="365126"/>
            <a:ext cx="9788577" cy="813789"/>
          </a:xfrm>
        </p:spPr>
        <p:txBody>
          <a:bodyPr/>
          <a:lstStyle>
            <a:lvl1pPr>
              <a:defRPr b="0" i="0">
                <a:solidFill>
                  <a:schemeClr val="bg1"/>
                </a:solidFill>
                <a:latin typeface="Source Han Sans TW Normal" panose="020B0400000000000000" pitchFamily="34" charset="-128"/>
                <a:ea typeface="Source Han Sans TW Normal" panose="020B0400000000000000" pitchFamily="34" charset="-128"/>
              </a:defRPr>
            </a:lvl1pPr>
          </a:lstStyle>
          <a:p>
            <a:r>
              <a:rPr kumimoji="1" lang="zh-TW" altLang="en-US" dirty="0"/>
              <a:t>按一下以編輯母片標題樣式</a:t>
            </a:r>
          </a:p>
        </p:txBody>
      </p:sp>
      <p:sp>
        <p:nvSpPr>
          <p:cNvPr id="3" name="內容版面配置區 2"/>
          <p:cNvSpPr>
            <a:spLocks noGrp="1"/>
          </p:cNvSpPr>
          <p:nvPr>
            <p:ph idx="1"/>
          </p:nvPr>
        </p:nvSpPr>
        <p:spPr>
          <a:xfrm>
            <a:off x="2449286" y="1178915"/>
            <a:ext cx="9114832" cy="4667250"/>
          </a:xfrm>
        </p:spPr>
        <p:txBody>
          <a:bodyPr/>
          <a:lstStyle>
            <a:lvl1pPr>
              <a:defRPr b="0" i="0">
                <a:solidFill>
                  <a:schemeClr val="bg1"/>
                </a:solidFill>
                <a:latin typeface="Source Han Sans TW Light" panose="020B0300000000000000" pitchFamily="34" charset="-128"/>
                <a:ea typeface="Source Han Sans TW Light" panose="020B0300000000000000" pitchFamily="34" charset="-128"/>
              </a:defRPr>
            </a:lvl1pPr>
            <a:lvl2pPr marL="685800" indent="-228600">
              <a:buFontTx/>
              <a:buBlip>
                <a:blip r:embed="rId3"/>
              </a:buBlip>
              <a:defRPr b="0" i="0">
                <a:solidFill>
                  <a:schemeClr val="bg1"/>
                </a:solidFill>
                <a:latin typeface="Source Han Sans TW Light" panose="020B0300000000000000" pitchFamily="34" charset="-128"/>
                <a:ea typeface="Source Han Sans TW Light" panose="020B0300000000000000" pitchFamily="34" charset="-128"/>
              </a:defRPr>
            </a:lvl2pPr>
            <a:lvl3pPr>
              <a:defRPr b="0" i="0">
                <a:solidFill>
                  <a:schemeClr val="bg1"/>
                </a:solidFill>
                <a:latin typeface="Source Han Sans TW Light" panose="020B0300000000000000" pitchFamily="34" charset="-128"/>
                <a:ea typeface="Source Han Sans TW Light" panose="020B0300000000000000" pitchFamily="34" charset="-128"/>
              </a:defRPr>
            </a:lvl3pPr>
            <a:lvl4pPr>
              <a:defRPr b="0" i="0">
                <a:solidFill>
                  <a:schemeClr val="bg1"/>
                </a:solidFill>
                <a:latin typeface="Source Han Sans TW Light" panose="020B0300000000000000" pitchFamily="34" charset="-128"/>
                <a:ea typeface="Source Han Sans TW Light" panose="020B0300000000000000" pitchFamily="34" charset="-128"/>
              </a:defRPr>
            </a:lvl4pPr>
            <a:lvl5pPr>
              <a:defRPr b="0" i="0">
                <a:solidFill>
                  <a:schemeClr val="bg1"/>
                </a:solidFill>
                <a:latin typeface="Source Han Sans TW Light" panose="020B0300000000000000" pitchFamily="34" charset="-128"/>
                <a:ea typeface="Source Han Sans TW Light" panose="020B0300000000000000" pitchFamily="34" charset="-128"/>
              </a:defRPr>
            </a:lvl5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9" name="矩形 8">
            <a:extLst>
              <a:ext uri="{FF2B5EF4-FFF2-40B4-BE49-F238E27FC236}">
                <a16:creationId xmlns:a16="http://schemas.microsoft.com/office/drawing/2014/main" id="{15236E21-2F41-C04B-8F28-0941118FAA9D}"/>
              </a:ext>
            </a:extLst>
          </p:cNvPr>
          <p:cNvSpPr/>
          <p:nvPr userDrawn="1"/>
        </p:nvSpPr>
        <p:spPr>
          <a:xfrm>
            <a:off x="2449285" y="6396335"/>
            <a:ext cx="9499348" cy="461665"/>
          </a:xfrm>
          <a:prstGeom prst="rect">
            <a:avLst/>
          </a:prstGeom>
          <a:solidFill>
            <a:srgbClr val="FFFFFF">
              <a:alpha val="47059"/>
            </a:srgbClr>
          </a:solidFill>
        </p:spPr>
        <p:txBody>
          <a:bodyPr wrap="square">
            <a:spAutoFit/>
          </a:bodyPr>
          <a:lstStyle/>
          <a:p>
            <a:r>
              <a:rPr lang="zh-CN" altLang="en-US" sz="800" dirty="0">
                <a:solidFill>
                  <a:schemeClr val="bg2">
                    <a:lumMod val="50000"/>
                  </a:schemeClr>
                </a:solidFill>
                <a:latin typeface="Source Han Sans TC Light" panose="020B0300000000000000" pitchFamily="34" charset="-128"/>
                <a:ea typeface="Source Han Sans TC Light" panose="020B0300000000000000" pitchFamily="34" charset="-128"/>
              </a:rPr>
              <a:t>圖片來源：</a:t>
            </a:r>
            <a:r>
              <a:rPr lang="en-US" altLang="zh-TW" sz="800" dirty="0">
                <a:solidFill>
                  <a:schemeClr val="bg2">
                    <a:lumMod val="50000"/>
                  </a:schemeClr>
                </a:solidFill>
                <a:latin typeface="Source Han Sans TC Light" panose="020B0300000000000000" pitchFamily="34" charset="-128"/>
                <a:ea typeface="Source Han Sans TC Light" panose="020B0300000000000000" pitchFamily="34" charset="-128"/>
              </a:rPr>
              <a:t>https://</a:t>
            </a:r>
            <a:r>
              <a:rPr lang="en-US" altLang="zh-TW" sz="800" dirty="0" err="1">
                <a:solidFill>
                  <a:schemeClr val="bg2">
                    <a:lumMod val="50000"/>
                  </a:schemeClr>
                </a:solidFill>
                <a:latin typeface="Source Han Sans TC Light" panose="020B0300000000000000" pitchFamily="34" charset="-128"/>
                <a:ea typeface="Source Han Sans TC Light" panose="020B0300000000000000" pitchFamily="34" charset="-128"/>
              </a:rPr>
              <a:t>www.hiclipart.com</a:t>
            </a:r>
            <a:r>
              <a:rPr lang="en-US" altLang="zh-TW" sz="800" dirty="0">
                <a:solidFill>
                  <a:schemeClr val="bg2">
                    <a:lumMod val="50000"/>
                  </a:schemeClr>
                </a:solidFill>
                <a:latin typeface="Source Han Sans TC Light" panose="020B0300000000000000" pitchFamily="34" charset="-128"/>
                <a:ea typeface="Source Han Sans TC Light" panose="020B0300000000000000" pitchFamily="34" charset="-128"/>
              </a:rPr>
              <a:t>/free-transparent-background-</a:t>
            </a:r>
            <a:r>
              <a:rPr lang="en-US" altLang="zh-TW" sz="800" dirty="0" err="1">
                <a:solidFill>
                  <a:schemeClr val="bg2">
                    <a:lumMod val="50000"/>
                  </a:schemeClr>
                </a:solidFill>
                <a:latin typeface="Source Han Sans TC Light" panose="020B0300000000000000" pitchFamily="34" charset="-128"/>
                <a:ea typeface="Source Han Sans TC Light" panose="020B0300000000000000" pitchFamily="34" charset="-128"/>
              </a:rPr>
              <a:t>png</a:t>
            </a:r>
            <a:r>
              <a:rPr lang="en-US" altLang="zh-TW" sz="800" dirty="0">
                <a:solidFill>
                  <a:schemeClr val="bg2">
                    <a:lumMod val="50000"/>
                  </a:schemeClr>
                </a:solidFill>
                <a:latin typeface="Source Han Sans TC Light" panose="020B0300000000000000" pitchFamily="34" charset="-128"/>
                <a:ea typeface="Source Han Sans TC Light" panose="020B0300000000000000" pitchFamily="34" charset="-128"/>
              </a:rPr>
              <a:t>-clipart-</a:t>
            </a:r>
            <a:r>
              <a:rPr lang="en-US" altLang="zh-TW" sz="800" dirty="0" err="1">
                <a:solidFill>
                  <a:schemeClr val="bg2">
                    <a:lumMod val="50000"/>
                  </a:schemeClr>
                </a:solidFill>
                <a:latin typeface="Source Han Sans TC Light" panose="020B0300000000000000" pitchFamily="34" charset="-128"/>
                <a:ea typeface="Source Han Sans TC Light" panose="020B0300000000000000" pitchFamily="34" charset="-128"/>
              </a:rPr>
              <a:t>dwxzu</a:t>
            </a:r>
            <a:endParaRPr lang="en-US" altLang="zh-TW" sz="800" dirty="0">
              <a:solidFill>
                <a:schemeClr val="bg2">
                  <a:lumMod val="50000"/>
                </a:schemeClr>
              </a:solidFill>
              <a:latin typeface="Source Han Sans TC Light" panose="020B0300000000000000" pitchFamily="34" charset="-128"/>
              <a:ea typeface="Source Han Sans TC Light" panose="020B0300000000000000"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 altLang="zh-TW" sz="800" dirty="0">
                <a:solidFill>
                  <a:schemeClr val="bg2">
                    <a:lumMod val="50000"/>
                  </a:schemeClr>
                </a:solidFill>
                <a:latin typeface="Source Han Sans TC Light" panose="020B0300000000000000" pitchFamily="34" charset="-128"/>
                <a:ea typeface="Source Han Sans TC Light" panose="020B0300000000000000" pitchFamily="34" charset="-128"/>
              </a:rPr>
              <a:t>https://my-</a:t>
            </a:r>
            <a:r>
              <a:rPr lang="en" altLang="zh-TW" sz="800" dirty="0" err="1">
                <a:solidFill>
                  <a:schemeClr val="bg2">
                    <a:lumMod val="50000"/>
                  </a:schemeClr>
                </a:solidFill>
                <a:latin typeface="Source Han Sans TC Light" panose="020B0300000000000000" pitchFamily="34" charset="-128"/>
                <a:ea typeface="Source Han Sans TC Light" panose="020B0300000000000000" pitchFamily="34" charset="-128"/>
              </a:rPr>
              <a:t>cte.com</a:t>
            </a:r>
            <a:r>
              <a:rPr lang="en" altLang="zh-TW" sz="800" dirty="0">
                <a:solidFill>
                  <a:schemeClr val="bg2">
                    <a:lumMod val="50000"/>
                  </a:schemeClr>
                </a:solidFill>
                <a:latin typeface="Source Han Sans TC Light" panose="020B0300000000000000" pitchFamily="34" charset="-128"/>
                <a:ea typeface="Source Han Sans TC Light" panose="020B0300000000000000" pitchFamily="34" charset="-128"/>
              </a:rPr>
              <a:t>/2017/05/06/%E9%87%91%E5%9F%8E%E6%AD%A6%E5%9C%A8%E8%8F%9C%E5%B8%82%E5%A0%B4%E8%BF%B7%E6%9A%88%E5%A4%A7%E5%AC%B8%E5%80%91-%E5%A5%94%E7%9B%B8%E8%B5%B0%E5%91%8A%E5%BC%95%E9%A8%B7%E5%8B%95/</a:t>
            </a:r>
            <a:endParaRPr lang="zh-TW" altLang="en-US" sz="800" dirty="0">
              <a:solidFill>
                <a:schemeClr val="bg2">
                  <a:lumMod val="50000"/>
                </a:schemeClr>
              </a:solidFill>
              <a:latin typeface="Source Han Sans TC Light" panose="020B0300000000000000" pitchFamily="34" charset="-128"/>
              <a:ea typeface="Source Han Sans TC Light" panose="020B0300000000000000" pitchFamily="34" charset="-128"/>
            </a:endParaRPr>
          </a:p>
        </p:txBody>
      </p:sp>
      <p:pic>
        <p:nvPicPr>
          <p:cNvPr id="5" name="圖片 4" descr="一張含有 個人, 男人, 擴音器, 電子用品 的圖片&#10;&#10;自動產生的描述">
            <a:extLst>
              <a:ext uri="{FF2B5EF4-FFF2-40B4-BE49-F238E27FC236}">
                <a16:creationId xmlns:a16="http://schemas.microsoft.com/office/drawing/2014/main" id="{1CBD93B6-A627-4847-9770-466F4746147E}"/>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colorTemperature colorTemp="59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749908" y="4209143"/>
            <a:ext cx="2877439" cy="2648857"/>
          </a:xfrm>
          <a:prstGeom prst="rect">
            <a:avLst/>
          </a:prstGeom>
        </p:spPr>
      </p:pic>
    </p:spTree>
    <p:extLst>
      <p:ext uri="{BB962C8B-B14F-4D97-AF65-F5344CB8AC3E}">
        <p14:creationId xmlns:p14="http://schemas.microsoft.com/office/powerpoint/2010/main" val="1872470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11E273CA-794F-5541-8153-4886606E2BC8}"/>
              </a:ext>
            </a:extLst>
          </p:cNvPr>
          <p:cNvSpPr txBox="1">
            <a:spLocks noGrp="1"/>
          </p:cNvSpPr>
          <p:nvPr>
            <p:ph type="title"/>
          </p:nvPr>
        </p:nvSpPr>
        <p:spPr>
          <a:xfrm>
            <a:off x="838084" y="365037"/>
            <a:ext cx="10515243" cy="1325157"/>
          </a:xfrm>
        </p:spPr>
        <p:txBody>
          <a:bodyPr lIns="0" tIns="0" rIns="0" bIns="0" anchor="ctr" anchorCtr="0">
            <a:normAutofit/>
          </a:bodyPr>
          <a:lstStyle>
            <a:lvl1pPr algn="l">
              <a:defRPr sz="4400">
                <a:latin typeface="Courier New"/>
              </a:defRPr>
            </a:lvl1pPr>
          </a:lstStyle>
          <a:p>
            <a:pPr lvl="0"/>
            <a:endParaRPr lang="zh-TW" dirty="0"/>
          </a:p>
        </p:txBody>
      </p:sp>
      <p:sp>
        <p:nvSpPr>
          <p:cNvPr id="3" name="PlaceHolder 2">
            <a:extLst>
              <a:ext uri="{FF2B5EF4-FFF2-40B4-BE49-F238E27FC236}">
                <a16:creationId xmlns:a16="http://schemas.microsoft.com/office/drawing/2014/main" id="{FA107F99-D6DF-6D49-8F52-61ED097357C4}"/>
              </a:ext>
            </a:extLst>
          </p:cNvPr>
          <p:cNvSpPr txBox="1">
            <a:spLocks noGrp="1"/>
          </p:cNvSpPr>
          <p:nvPr>
            <p:ph type="subTitle" idx="4294967295"/>
          </p:nvPr>
        </p:nvSpPr>
        <p:spPr>
          <a:xfrm>
            <a:off x="838084" y="1825563"/>
            <a:ext cx="10515243" cy="4350962"/>
          </a:xfrm>
        </p:spPr>
        <p:txBody>
          <a:bodyPr anchor="ctr" anchorCtr="1"/>
          <a:lstStyle>
            <a:lvl1pPr marL="0" indent="0" algn="l">
              <a:spcBef>
                <a:spcPts val="1000"/>
              </a:spcBef>
              <a:buSzPct val="100000"/>
              <a:buFont typeface="Arial" panose="020B0604020202020204" pitchFamily="34" charset="0"/>
              <a:buNone/>
              <a:defRPr lang="en-US" sz="3200"/>
            </a:lvl1pPr>
          </a:lstStyle>
          <a:p>
            <a:pPr lvl="0"/>
            <a:endParaRPr lang="en-US" dirty="0"/>
          </a:p>
        </p:txBody>
      </p:sp>
    </p:spTree>
    <p:extLst>
      <p:ext uri="{BB962C8B-B14F-4D97-AF65-F5344CB8AC3E}">
        <p14:creationId xmlns:p14="http://schemas.microsoft.com/office/powerpoint/2010/main" val="1824597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4" name="圖片 3" descr="一張含有 室內, 蛋糕, 尋找, 植物 的圖片&#10;&#10;&#10;&#10;自動產生的描述">
            <a:extLst>
              <a:ext uri="{FF2B5EF4-FFF2-40B4-BE49-F238E27FC236}">
                <a16:creationId xmlns:a16="http://schemas.microsoft.com/office/drawing/2014/main" id="{E5C36B46-ACE0-B94D-893C-4C21C8CE2F09}"/>
              </a:ext>
            </a:extLst>
          </p:cNvPr>
          <p:cNvPicPr>
            <a:picLocks noChangeAspect="1"/>
          </p:cNvPicPr>
          <p:nvPr userDrawn="1"/>
        </p:nvPicPr>
        <p:blipFill>
          <a:blip r:embed="rId2"/>
          <a:stretch>
            <a:fillRect/>
          </a:stretch>
        </p:blipFill>
        <p:spPr>
          <a:xfrm>
            <a:off x="6350" y="0"/>
            <a:ext cx="12179300" cy="6858000"/>
          </a:xfrm>
          <a:prstGeom prst="rect">
            <a:avLst/>
          </a:prstGeom>
          <a:solidFill>
            <a:srgbClr val="000000">
              <a:alpha val="50196"/>
            </a:srgbClr>
          </a:solidFill>
        </p:spPr>
      </p:pic>
      <p:sp>
        <p:nvSpPr>
          <p:cNvPr id="2" name="標題 1"/>
          <p:cNvSpPr>
            <a:spLocks noGrp="1"/>
          </p:cNvSpPr>
          <p:nvPr>
            <p:ph type="title"/>
          </p:nvPr>
        </p:nvSpPr>
        <p:spPr>
          <a:xfrm>
            <a:off x="831850" y="1709738"/>
            <a:ext cx="10515600" cy="2852737"/>
          </a:xfrm>
          <a:solidFill>
            <a:srgbClr val="000000">
              <a:alpha val="72941"/>
            </a:srgbClr>
          </a:solidFill>
        </p:spPr>
        <p:txBody>
          <a:bodyPr anchor="b"/>
          <a:lstStyle>
            <a:lvl1pPr>
              <a:defRPr sz="6000" b="1" i="0">
                <a:solidFill>
                  <a:schemeClr val="accent4">
                    <a:lumMod val="60000"/>
                    <a:lumOff val="40000"/>
                  </a:schemeClr>
                </a:solidFill>
                <a:latin typeface="Microsoft YaHei" panose="020B0503020204020204" pitchFamily="34" charset="-122"/>
                <a:ea typeface="Microsoft YaHei" panose="020B0503020204020204" pitchFamily="34" charset="-122"/>
              </a:defRPr>
            </a:lvl1pPr>
          </a:lstStyle>
          <a:p>
            <a:r>
              <a:rPr kumimoji="1" lang="zh-TW" altLang="en-US" dirty="0"/>
              <a:t>按一下以編輯母片標題樣式</a:t>
            </a:r>
          </a:p>
        </p:txBody>
      </p:sp>
      <p:sp>
        <p:nvSpPr>
          <p:cNvPr id="3" name="文字版面配置區 2"/>
          <p:cNvSpPr>
            <a:spLocks noGrp="1"/>
          </p:cNvSpPr>
          <p:nvPr>
            <p:ph type="body" idx="1"/>
          </p:nvPr>
        </p:nvSpPr>
        <p:spPr>
          <a:xfrm>
            <a:off x="831850" y="4589463"/>
            <a:ext cx="10515600" cy="1500187"/>
          </a:xfrm>
          <a:solidFill>
            <a:srgbClr val="000000">
              <a:alpha val="61176"/>
            </a:srgbClr>
          </a:solidFill>
        </p:spPr>
        <p:txBody>
          <a:bodyPr/>
          <a:lstStyle>
            <a:lvl1pPr marL="0" indent="0">
              <a:buNone/>
              <a:defRPr sz="2400">
                <a:solidFill>
                  <a:schemeClr val="accent4">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dirty="0"/>
              <a:t>按一下以編輯母片文字樣式</a:t>
            </a:r>
          </a:p>
        </p:txBody>
      </p:sp>
    </p:spTree>
    <p:extLst>
      <p:ext uri="{BB962C8B-B14F-4D97-AF65-F5344CB8AC3E}">
        <p14:creationId xmlns:p14="http://schemas.microsoft.com/office/powerpoint/2010/main" val="1441829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Tree>
    <p:extLst>
      <p:ext uri="{BB962C8B-B14F-4D97-AF65-F5344CB8AC3E}">
        <p14:creationId xmlns:p14="http://schemas.microsoft.com/office/powerpoint/2010/main" val="630849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Tree>
    <p:extLst>
      <p:ext uri="{BB962C8B-B14F-4D97-AF65-F5344CB8AC3E}">
        <p14:creationId xmlns:p14="http://schemas.microsoft.com/office/powerpoint/2010/main" val="566646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a:t>按一下以編輯母片標題樣式</a:t>
            </a:r>
          </a:p>
        </p:txBody>
      </p:sp>
    </p:spTree>
    <p:extLst>
      <p:ext uri="{BB962C8B-B14F-4D97-AF65-F5344CB8AC3E}">
        <p14:creationId xmlns:p14="http://schemas.microsoft.com/office/powerpoint/2010/main" val="1692024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183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Tree>
    <p:extLst>
      <p:ext uri="{BB962C8B-B14F-4D97-AF65-F5344CB8AC3E}">
        <p14:creationId xmlns:p14="http://schemas.microsoft.com/office/powerpoint/2010/main" val="1004459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Tree>
    <p:extLst>
      <p:ext uri="{BB962C8B-B14F-4D97-AF65-F5344CB8AC3E}">
        <p14:creationId xmlns:p14="http://schemas.microsoft.com/office/powerpoint/2010/main" val="587581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dirty="0"/>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chor="ctr">
            <a:normAutofit/>
          </a:body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8" name="文字方塊 7">
            <a:extLst>
              <a:ext uri="{FF2B5EF4-FFF2-40B4-BE49-F238E27FC236}">
                <a16:creationId xmlns:a16="http://schemas.microsoft.com/office/drawing/2014/main" id="{5C02FDF4-5FA2-6549-831E-4596435BDC97}"/>
              </a:ext>
            </a:extLst>
          </p:cNvPr>
          <p:cNvSpPr txBox="1"/>
          <p:nvPr userDrawn="1"/>
        </p:nvSpPr>
        <p:spPr>
          <a:xfrm>
            <a:off x="3846576" y="6308079"/>
            <a:ext cx="44988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0" i="0" dirty="0">
                <a:solidFill>
                  <a:schemeClr val="tx1">
                    <a:lumMod val="50000"/>
                    <a:lumOff val="50000"/>
                  </a:schemeClr>
                </a:solidFill>
                <a:ea typeface="Microsoft YaHei Light" panose="020B0502040204020203" pitchFamily="34" charset="-122"/>
              </a:rPr>
              <a:t>創作共用</a:t>
            </a:r>
            <a:r>
              <a:rPr lang="en-US" altLang="zh-TW" sz="1200" b="0" i="0" dirty="0">
                <a:solidFill>
                  <a:schemeClr val="tx1">
                    <a:lumMod val="50000"/>
                    <a:lumOff val="50000"/>
                  </a:schemeClr>
                </a:solidFill>
                <a:ea typeface="Microsoft YaHei Light" panose="020B0502040204020203" pitchFamily="34" charset="-122"/>
              </a:rPr>
              <a:t>-</a:t>
            </a:r>
            <a:r>
              <a:rPr lang="zh-TW" altLang="en-US" sz="1200" b="0" i="0" dirty="0">
                <a:solidFill>
                  <a:schemeClr val="tx1">
                    <a:lumMod val="50000"/>
                    <a:lumOff val="50000"/>
                  </a:schemeClr>
                </a:solidFill>
                <a:ea typeface="Microsoft YaHei Light" panose="020B0502040204020203" pitchFamily="34" charset="-122"/>
              </a:rPr>
              <a:t>姓名   標示</a:t>
            </a:r>
            <a:r>
              <a:rPr lang="en-US" altLang="zh-TW" sz="1200" b="0" i="0" dirty="0">
                <a:solidFill>
                  <a:schemeClr val="tx1">
                    <a:lumMod val="50000"/>
                    <a:lumOff val="50000"/>
                  </a:schemeClr>
                </a:solidFill>
                <a:ea typeface="Microsoft YaHei Light" panose="020B0502040204020203" pitchFamily="34" charset="-122"/>
              </a:rPr>
              <a:t>-</a:t>
            </a:r>
            <a:r>
              <a:rPr lang="zh-TW" altLang="en-US" sz="1200" b="0" i="0" dirty="0">
                <a:solidFill>
                  <a:schemeClr val="tx1">
                    <a:lumMod val="50000"/>
                    <a:lumOff val="50000"/>
                  </a:schemeClr>
                </a:solidFill>
                <a:ea typeface="Microsoft YaHei Light" panose="020B0502040204020203" pitchFamily="34" charset="-122"/>
              </a:rPr>
              <a:t>非商業性</a:t>
            </a:r>
            <a:r>
              <a:rPr lang="en-US" altLang="zh-TW" sz="1200" b="0" i="0" dirty="0">
                <a:solidFill>
                  <a:schemeClr val="tx1">
                    <a:lumMod val="50000"/>
                    <a:lumOff val="50000"/>
                  </a:schemeClr>
                </a:solidFill>
                <a:ea typeface="Microsoft YaHei Light" panose="020B0502040204020203" pitchFamily="34" charset="-122"/>
              </a:rPr>
              <a:t>-</a:t>
            </a:r>
            <a:r>
              <a:rPr lang="zh-TW" altLang="en-US" sz="1200" b="0" i="0" dirty="0">
                <a:solidFill>
                  <a:schemeClr val="tx1">
                    <a:lumMod val="50000"/>
                    <a:lumOff val="50000"/>
                  </a:schemeClr>
                </a:solidFill>
                <a:ea typeface="Microsoft YaHei Light" panose="020B0502040204020203" pitchFamily="34" charset="-122"/>
              </a:rPr>
              <a:t>相同方式分享</a:t>
            </a:r>
            <a:endParaRPr kumimoji="1" lang="zh-TW" altLang="en-US" sz="1200" b="0" i="0" dirty="0">
              <a:solidFill>
                <a:schemeClr val="tx1">
                  <a:lumMod val="50000"/>
                  <a:lumOff val="50000"/>
                </a:schemeClr>
              </a:solidFill>
              <a:ea typeface="Microsoft YaHei Light" panose="020B0502040204020203" pitchFamily="34" charset="-122"/>
            </a:endParaRPr>
          </a:p>
          <a:p>
            <a:pPr algn="ctr"/>
            <a:r>
              <a:rPr kumimoji="1" lang="en-US" altLang="zh-TW" sz="1200" b="0" i="0" dirty="0">
                <a:solidFill>
                  <a:schemeClr val="tx1">
                    <a:lumMod val="50000"/>
                    <a:lumOff val="50000"/>
                  </a:schemeClr>
                </a:solidFill>
                <a:ea typeface="Microsoft YaHei Light" panose="020B0502040204020203" pitchFamily="34" charset="-122"/>
              </a:rPr>
              <a:t>CC-BY-NC-SA</a:t>
            </a:r>
            <a:endParaRPr kumimoji="1" lang="zh-TW" altLang="en-US" sz="1200" b="0" i="0" dirty="0">
              <a:solidFill>
                <a:schemeClr val="tx1">
                  <a:lumMod val="50000"/>
                  <a:lumOff val="50000"/>
                </a:schemeClr>
              </a:solidFill>
              <a:ea typeface="Microsoft YaHei Light" panose="020B0502040204020203" pitchFamily="34" charset="-122"/>
            </a:endParaRPr>
          </a:p>
        </p:txBody>
      </p:sp>
      <p:sp>
        <p:nvSpPr>
          <p:cNvPr id="9" name="文字方塊 8">
            <a:extLst>
              <a:ext uri="{FF2B5EF4-FFF2-40B4-BE49-F238E27FC236}">
                <a16:creationId xmlns:a16="http://schemas.microsoft.com/office/drawing/2014/main" id="{2E801100-9E2E-EA4A-9A67-5343332D3EF0}"/>
              </a:ext>
            </a:extLst>
          </p:cNvPr>
          <p:cNvSpPr txBox="1"/>
          <p:nvPr userDrawn="1"/>
        </p:nvSpPr>
        <p:spPr>
          <a:xfrm>
            <a:off x="629963" y="6424410"/>
            <a:ext cx="229209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200" b="0" i="0" dirty="0">
                <a:solidFill>
                  <a:schemeClr val="tx1">
                    <a:lumMod val="50000"/>
                    <a:lumOff val="50000"/>
                  </a:schemeClr>
                </a:solidFill>
                <a:ea typeface="Microsoft YaHei Light" panose="020B0502040204020203" pitchFamily="34" charset="-122"/>
              </a:rPr>
              <a:t>中正大學</a:t>
            </a:r>
            <a:r>
              <a:rPr kumimoji="1" lang="zh-TW" altLang="en-US" sz="1200" b="0" i="0" dirty="0">
                <a:solidFill>
                  <a:schemeClr val="tx1">
                    <a:lumMod val="50000"/>
                    <a:lumOff val="50000"/>
                  </a:schemeClr>
                </a:solidFill>
                <a:ea typeface="Microsoft YaHei Light" panose="020B0502040204020203" pitchFamily="34" charset="-122"/>
              </a:rPr>
              <a:t> </a:t>
            </a:r>
            <a:r>
              <a:rPr kumimoji="1" lang="en-US" altLang="zh-TW" sz="1200" b="0" i="0" dirty="0">
                <a:solidFill>
                  <a:schemeClr val="tx1">
                    <a:lumMod val="50000"/>
                    <a:lumOff val="50000"/>
                  </a:schemeClr>
                </a:solidFill>
                <a:ea typeface="Microsoft YaHei Light" panose="020B0502040204020203" pitchFamily="34" charset="-122"/>
              </a:rPr>
              <a:t>– </a:t>
            </a:r>
            <a:r>
              <a:rPr kumimoji="1" lang="zh-CN" altLang="en-US" sz="1200" b="0" i="0" dirty="0">
                <a:solidFill>
                  <a:schemeClr val="tx1">
                    <a:lumMod val="50000"/>
                    <a:lumOff val="50000"/>
                  </a:schemeClr>
                </a:solidFill>
                <a:ea typeface="Microsoft YaHei Light" panose="020B0502040204020203" pitchFamily="34" charset="-122"/>
              </a:rPr>
              <a:t>羅習五</a:t>
            </a:r>
            <a:endParaRPr kumimoji="1" lang="zh-TW" altLang="en-US" sz="1200" b="0" i="0" dirty="0">
              <a:solidFill>
                <a:schemeClr val="tx1">
                  <a:lumMod val="50000"/>
                  <a:lumOff val="50000"/>
                </a:schemeClr>
              </a:solidFill>
              <a:ea typeface="Microsoft YaHei Light" panose="020B0502040204020203" pitchFamily="34" charset="-122"/>
            </a:endParaRPr>
          </a:p>
        </p:txBody>
      </p:sp>
      <p:sp>
        <p:nvSpPr>
          <p:cNvPr id="10" name="文字方塊 9">
            <a:extLst>
              <a:ext uri="{FF2B5EF4-FFF2-40B4-BE49-F238E27FC236}">
                <a16:creationId xmlns:a16="http://schemas.microsoft.com/office/drawing/2014/main" id="{80ED4327-E689-C34A-B8B5-61E7E87F62CB}"/>
              </a:ext>
            </a:extLst>
          </p:cNvPr>
          <p:cNvSpPr txBox="1"/>
          <p:nvPr userDrawn="1"/>
        </p:nvSpPr>
        <p:spPr>
          <a:xfrm>
            <a:off x="9110546" y="6356350"/>
            <a:ext cx="2243254" cy="369332"/>
          </a:xfrm>
          <a:prstGeom prst="rect">
            <a:avLst/>
          </a:prstGeom>
          <a:noFill/>
        </p:spPr>
        <p:txBody>
          <a:bodyPr wrap="square" rtlCol="0">
            <a:spAutoFit/>
          </a:bodyPr>
          <a:lstStyle/>
          <a:p>
            <a:pPr algn="r"/>
            <a:fld id="{0BD542A3-F8C0-B840-81BE-178D77014D2C}" type="slidenum">
              <a:rPr kumimoji="1" lang="zh-TW" altLang="en-US" b="0" i="0" smtClean="0">
                <a:solidFill>
                  <a:schemeClr val="bg2">
                    <a:lumMod val="25000"/>
                  </a:schemeClr>
                </a:solidFill>
                <a:ea typeface="Microsoft YaHei Light" panose="020B0502040204020203" pitchFamily="34" charset="-122"/>
              </a:rPr>
              <a:pPr algn="r"/>
              <a:t>‹#›</a:t>
            </a:fld>
            <a:endParaRPr kumimoji="1" lang="zh-TW" altLang="en-US" b="0" i="0" dirty="0">
              <a:solidFill>
                <a:schemeClr val="bg2">
                  <a:lumMod val="25000"/>
                </a:schemeClr>
              </a:solidFill>
              <a:ea typeface="Microsoft YaHei Light" panose="020B0502040204020203" pitchFamily="34" charset="-122"/>
            </a:endParaRPr>
          </a:p>
        </p:txBody>
      </p:sp>
    </p:spTree>
    <p:extLst>
      <p:ext uri="{BB962C8B-B14F-4D97-AF65-F5344CB8AC3E}">
        <p14:creationId xmlns:p14="http://schemas.microsoft.com/office/powerpoint/2010/main" val="2069746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60" r:id="rId22"/>
  </p:sldLayoutIdLst>
  <p:hf sldNum="0" hdr="0" ftr="0" dt="0"/>
  <p:txStyles>
    <p:titleStyle>
      <a:lvl1pPr algn="l" defTabSz="914400" rtl="0" eaLnBrk="1" latinLnBrk="0" hangingPunct="1">
        <a:lnSpc>
          <a:spcPct val="90000"/>
        </a:lnSpc>
        <a:spcBef>
          <a:spcPct val="0"/>
        </a:spcBef>
        <a:buNone/>
        <a:defRPr sz="4400" b="0" i="0" kern="1200">
          <a:solidFill>
            <a:schemeClr val="tx1"/>
          </a:solidFill>
          <a:latin typeface="Microsoft YaHei Light" panose="020B0502040204020203" pitchFamily="34" charset="-122"/>
          <a:ea typeface="Microsoft YaHei Light" panose="020B0502040204020203" pitchFamily="34" charset="-122"/>
          <a:cs typeface="+mj-cs"/>
        </a:defRPr>
      </a:lvl1pPr>
    </p:titleStyle>
    <p:bodyStyle>
      <a:lvl1pPr marL="457200" indent="-457200" algn="l" defTabSz="914400" rtl="0" eaLnBrk="1" latinLnBrk="0" hangingPunct="1">
        <a:lnSpc>
          <a:spcPct val="90000"/>
        </a:lnSpc>
        <a:spcBef>
          <a:spcPts val="1000"/>
        </a:spcBef>
        <a:buFontTx/>
        <a:buBlip>
          <a:blip r:embed="rId24"/>
        </a:buBlip>
        <a:defRPr sz="2800" b="0" i="0" kern="1200">
          <a:solidFill>
            <a:schemeClr val="accent5">
              <a:lumMod val="50000"/>
            </a:schemeClr>
          </a:solidFill>
          <a:latin typeface="Microsoft YaHei Light" panose="020B0502040204020203" pitchFamily="34" charset="-122"/>
          <a:ea typeface="Microsoft YaHei Light" panose="020B0502040204020203" pitchFamily="34" charset="-122"/>
          <a:cs typeface="+mn-cs"/>
        </a:defRPr>
      </a:lvl1pPr>
      <a:lvl2pPr marL="685800" indent="-228600" algn="l" defTabSz="914400" rtl="0" eaLnBrk="1" latinLnBrk="0" hangingPunct="1">
        <a:lnSpc>
          <a:spcPct val="90000"/>
        </a:lnSpc>
        <a:spcBef>
          <a:spcPts val="500"/>
        </a:spcBef>
        <a:buFontTx/>
        <a:buBlip>
          <a:blip r:embed="rId25"/>
        </a:buBlip>
        <a:defRPr sz="2400" b="0" i="0" kern="1200">
          <a:solidFill>
            <a:schemeClr val="accent6">
              <a:lumMod val="50000"/>
            </a:schemeClr>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lnSpc>
          <a:spcPct val="90000"/>
        </a:lnSpc>
        <a:spcBef>
          <a:spcPts val="500"/>
        </a:spcBef>
        <a:buFontTx/>
        <a:buBlip>
          <a:blip r:embed="rId26"/>
        </a:buBlip>
        <a:defRPr sz="2000" b="0" i="0" kern="1200">
          <a:solidFill>
            <a:srgbClr val="7030A0"/>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lnSpc>
          <a:spcPct val="90000"/>
        </a:lnSpc>
        <a:spcBef>
          <a:spcPts val="500"/>
        </a:spcBef>
        <a:buFontTx/>
        <a:buBlip>
          <a:blip r:embed="rId27"/>
        </a:buBlip>
        <a:defRPr sz="1800" b="0" i="0" kern="1200">
          <a:solidFill>
            <a:schemeClr val="accent2">
              <a:lumMod val="50000"/>
            </a:schemeClr>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1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hyperlink" Target="https://stackoverflow.com/questions/32455684/difference-between-real-user-id-effective-user-id-and-saved-user-id" TargetMode="Externa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hyperlink" Target="http://www.pngall.com/hard-disk-pn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5.tiff"/><Relationship Id="rId7" Type="http://schemas.openxmlformats.org/officeDocument/2006/relationships/image" Target="../media/image27.tiff"/><Relationship Id="rId2" Type="http://schemas.openxmlformats.org/officeDocument/2006/relationships/image" Target="../media/image23.tiff"/><Relationship Id="rId1" Type="http://schemas.openxmlformats.org/officeDocument/2006/relationships/slideLayout" Target="../slideLayouts/slideLayout6.xml"/><Relationship Id="rId6" Type="http://schemas.openxmlformats.org/officeDocument/2006/relationships/hyperlink" Target="http://chittagongit.com/images/settings-icon-png/settings-icon-png-3.jpg" TargetMode="External"/><Relationship Id="rId5" Type="http://schemas.openxmlformats.org/officeDocument/2006/relationships/image" Target="../media/image24.tiff"/><Relationship Id="rId4" Type="http://schemas.openxmlformats.org/officeDocument/2006/relationships/image" Target="../media/image26.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3.tiff"/><Relationship Id="rId1" Type="http://schemas.openxmlformats.org/officeDocument/2006/relationships/slideLayout" Target="../slideLayouts/slideLayout6.xml"/><Relationship Id="rId5" Type="http://schemas.openxmlformats.org/officeDocument/2006/relationships/image" Target="../media/image24.tiff"/><Relationship Id="rId4" Type="http://schemas.openxmlformats.org/officeDocument/2006/relationships/image" Target="../media/image26.tiff"/></Relationships>
</file>

<file path=ppt/slides/_rels/slide5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3.tiff"/><Relationship Id="rId1" Type="http://schemas.openxmlformats.org/officeDocument/2006/relationships/slideLayout" Target="../slideLayouts/slideLayout6.xml"/><Relationship Id="rId5" Type="http://schemas.openxmlformats.org/officeDocument/2006/relationships/image" Target="../media/image24.tiff"/><Relationship Id="rId4" Type="http://schemas.openxmlformats.org/officeDocument/2006/relationships/image" Target="../media/image26.tiff"/></Relationships>
</file>

<file path=ppt/slides/_rels/slide5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24.tiff"/><Relationship Id="rId4" Type="http://schemas.openxmlformats.org/officeDocument/2006/relationships/image" Target="../media/image26.tiff"/></Relationships>
</file>

<file path=ppt/slides/_rels/slide5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24.tiff"/><Relationship Id="rId4" Type="http://schemas.openxmlformats.org/officeDocument/2006/relationships/image" Target="../media/image26.tiff"/></Relationships>
</file>

<file path=ppt/slides/_rels/slide5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3.tiff"/><Relationship Id="rId1" Type="http://schemas.openxmlformats.org/officeDocument/2006/relationships/slideLayout" Target="../slideLayouts/slideLayout6.xml"/><Relationship Id="rId5" Type="http://schemas.openxmlformats.org/officeDocument/2006/relationships/image" Target="../media/image24.tiff"/><Relationship Id="rId4" Type="http://schemas.openxmlformats.org/officeDocument/2006/relationships/image" Target="../media/image26.tiff"/></Relationships>
</file>

<file path=ppt/slides/_rels/slide5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3.tiff"/><Relationship Id="rId1" Type="http://schemas.openxmlformats.org/officeDocument/2006/relationships/slideLayout" Target="../slideLayouts/slideLayout6.xml"/><Relationship Id="rId5" Type="http://schemas.openxmlformats.org/officeDocument/2006/relationships/image" Target="../media/image24.tiff"/><Relationship Id="rId4" Type="http://schemas.openxmlformats.org/officeDocument/2006/relationships/image" Target="../media/image26.tiff"/></Relationships>
</file>

<file path=ppt/slides/_rels/slide5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3.tiff"/><Relationship Id="rId1" Type="http://schemas.openxmlformats.org/officeDocument/2006/relationships/slideLayout" Target="../slideLayouts/slideLayout6.xml"/><Relationship Id="rId5" Type="http://schemas.openxmlformats.org/officeDocument/2006/relationships/image" Target="../media/image24.tiff"/><Relationship Id="rId4" Type="http://schemas.openxmlformats.org/officeDocument/2006/relationships/image" Target="../media/image26.tiff"/></Relationships>
</file>

<file path=ppt/slides/_rels/slide5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3.tiff"/><Relationship Id="rId1" Type="http://schemas.openxmlformats.org/officeDocument/2006/relationships/slideLayout" Target="../slideLayouts/slideLayout6.xml"/><Relationship Id="rId5" Type="http://schemas.openxmlformats.org/officeDocument/2006/relationships/image" Target="../media/image24.tiff"/><Relationship Id="rId4" Type="http://schemas.openxmlformats.org/officeDocument/2006/relationships/image" Target="../media/image26.tiff"/></Relationships>
</file>

<file path=ppt/slides/_rels/slide58.xml.rels><?xml version="1.0" encoding="UTF-8" standalone="yes"?>
<Relationships xmlns="http://schemas.openxmlformats.org/package/2006/relationships"><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image" Target="../media/image23.tiff"/><Relationship Id="rId1" Type="http://schemas.openxmlformats.org/officeDocument/2006/relationships/slideLayout" Target="../slideLayouts/slideLayout6.xml"/><Relationship Id="rId6" Type="http://schemas.openxmlformats.org/officeDocument/2006/relationships/image" Target="../media/image28.tiff"/><Relationship Id="rId5" Type="http://schemas.openxmlformats.org/officeDocument/2006/relationships/image" Target="../media/image24.tiff"/><Relationship Id="rId4" Type="http://schemas.openxmlformats.org/officeDocument/2006/relationships/image" Target="../media/image26.tiff"/></Relationships>
</file>

<file path=ppt/slides/_rels/slide59.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3.tiff"/><Relationship Id="rId7" Type="http://schemas.openxmlformats.org/officeDocument/2006/relationships/image" Target="../media/image28.tiff"/><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24.tiff"/><Relationship Id="rId5" Type="http://schemas.openxmlformats.org/officeDocument/2006/relationships/image" Target="../media/image26.tiff"/><Relationship Id="rId4" Type="http://schemas.openxmlformats.org/officeDocument/2006/relationships/image" Target="../media/image25.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3.tiff"/><Relationship Id="rId7" Type="http://schemas.openxmlformats.org/officeDocument/2006/relationships/image" Target="../media/image28.tiff"/><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24.tiff"/><Relationship Id="rId5" Type="http://schemas.openxmlformats.org/officeDocument/2006/relationships/image" Target="../media/image26.tiff"/><Relationship Id="rId4" Type="http://schemas.openxmlformats.org/officeDocument/2006/relationships/image" Target="../media/image25.tiff"/></Relationships>
</file>

<file path=ppt/slides/_rels/slide6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jpg"/><Relationship Id="rId1" Type="http://schemas.openxmlformats.org/officeDocument/2006/relationships/slideLayout" Target="../slideLayouts/slideLayout6.xml"/><Relationship Id="rId4" Type="http://schemas.openxmlformats.org/officeDocument/2006/relationships/image" Target="../media/image32.tiff"/></Relationships>
</file>

<file path=ppt/slides/_rels/slide62.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hyperlink" Target="https://www.kisspng.com/png-minecraft-portalball-portal-875643/download-png.html" TargetMode="External"/><Relationship Id="rId1" Type="http://schemas.openxmlformats.org/officeDocument/2006/relationships/slideLayout" Target="../slideLayouts/slideLayout2.xml"/><Relationship Id="rId5" Type="http://schemas.openxmlformats.org/officeDocument/2006/relationships/image" Target="../media/image34.tiff"/><Relationship Id="rId4" Type="http://schemas.openxmlformats.org/officeDocument/2006/relationships/image" Target="../media/image33.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C3F65E7-62D4-3A4E-B15B-158F2F42BA6B}"/>
              </a:ext>
            </a:extLst>
          </p:cNvPr>
          <p:cNvSpPr>
            <a:spLocks noGrp="1"/>
          </p:cNvSpPr>
          <p:nvPr>
            <p:ph type="ctrTitle"/>
          </p:nvPr>
        </p:nvSpPr>
        <p:spPr/>
        <p:txBody>
          <a:bodyPr/>
          <a:lstStyle/>
          <a:p>
            <a:r>
              <a:rPr kumimoji="1" lang="zh-TW" altLang="en-US" dirty="0"/>
              <a:t>檔案及目錄</a:t>
            </a:r>
          </a:p>
        </p:txBody>
      </p:sp>
      <p:sp>
        <p:nvSpPr>
          <p:cNvPr id="5" name="副標題 4">
            <a:extLst>
              <a:ext uri="{FF2B5EF4-FFF2-40B4-BE49-F238E27FC236}">
                <a16:creationId xmlns:a16="http://schemas.microsoft.com/office/drawing/2014/main" id="{F09799A2-2128-D542-93D1-30DBD9E68890}"/>
              </a:ext>
            </a:extLst>
          </p:cNvPr>
          <p:cNvSpPr>
            <a:spLocks noGrp="1"/>
          </p:cNvSpPr>
          <p:nvPr>
            <p:ph type="subTitle" idx="1"/>
          </p:nvPr>
        </p:nvSpPr>
        <p:spPr/>
        <p:txBody>
          <a:bodyPr/>
          <a:lstStyle/>
          <a:p>
            <a:r>
              <a:rPr kumimoji="1" lang="zh-TW" altLang="en-US" dirty="0"/>
              <a:t>中正大學，作業系統實驗室</a:t>
            </a:r>
          </a:p>
          <a:p>
            <a:r>
              <a:rPr kumimoji="1" lang="zh-TW" altLang="en-US" dirty="0"/>
              <a:t>羅習五 陽春副教授</a:t>
            </a:r>
          </a:p>
          <a:p>
            <a:r>
              <a:rPr kumimoji="1" lang="en-US" altLang="zh-TW" dirty="0" err="1"/>
              <a:t>shiwulo@gmail.com</a:t>
            </a:r>
            <a:endParaRPr kumimoji="1" lang="en-US" altLang="zh-TW" dirty="0"/>
          </a:p>
        </p:txBody>
      </p:sp>
    </p:spTree>
    <p:extLst>
      <p:ext uri="{BB962C8B-B14F-4D97-AF65-F5344CB8AC3E}">
        <p14:creationId xmlns:p14="http://schemas.microsoft.com/office/powerpoint/2010/main" val="3058239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ACB4B3-0B5C-EB4B-AA8D-2AA5AD964320}"/>
              </a:ext>
            </a:extLst>
          </p:cNvPr>
          <p:cNvSpPr>
            <a:spLocks noGrp="1"/>
          </p:cNvSpPr>
          <p:nvPr>
            <p:ph type="title"/>
          </p:nvPr>
        </p:nvSpPr>
        <p:spPr/>
        <p:txBody>
          <a:bodyPr/>
          <a:lstStyle/>
          <a:p>
            <a:r>
              <a:rPr kumimoji="1" lang="zh-TW" altLang="en-US" dirty="0"/>
              <a:t>檔案的特殊屬性</a:t>
            </a:r>
            <a:br>
              <a:rPr kumimoji="1" lang="en-US" altLang="zh-TW" dirty="0"/>
            </a:br>
            <a:r>
              <a:rPr kumimoji="1" lang="en-US" altLang="zh-TW" dirty="0"/>
              <a:t>	set-</a:t>
            </a:r>
            <a:r>
              <a:rPr kumimoji="1" lang="en-US" altLang="zh-TW" dirty="0" err="1"/>
              <a:t>uid</a:t>
            </a:r>
            <a:endParaRPr kumimoji="1" lang="zh-TW" altLang="en-US" dirty="0"/>
          </a:p>
        </p:txBody>
      </p:sp>
      <p:sp>
        <p:nvSpPr>
          <p:cNvPr id="3" name="文字版面配置區 2">
            <a:extLst>
              <a:ext uri="{FF2B5EF4-FFF2-40B4-BE49-F238E27FC236}">
                <a16:creationId xmlns:a16="http://schemas.microsoft.com/office/drawing/2014/main" id="{314A9E9E-D763-DF46-949A-C7710B513716}"/>
              </a:ext>
            </a:extLst>
          </p:cNvPr>
          <p:cNvSpPr>
            <a:spLocks noGrp="1"/>
          </p:cNvSpPr>
          <p:nvPr>
            <p:ph type="body" idx="1"/>
          </p:nvPr>
        </p:nvSpPr>
        <p:spPr/>
        <p:txBody>
          <a:bodyPr/>
          <a:lstStyle/>
          <a:p>
            <a:endParaRPr kumimoji="1" lang="zh-TW" altLang="en-US"/>
          </a:p>
        </p:txBody>
      </p:sp>
    </p:spTree>
    <p:extLst>
      <p:ext uri="{BB962C8B-B14F-4D97-AF65-F5344CB8AC3E}">
        <p14:creationId xmlns:p14="http://schemas.microsoft.com/office/powerpoint/2010/main" val="10045485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7B82A386-2AFC-6242-9CF7-AC1EE1F4AB1C}"/>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dir2</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6ADCD20A-2DD8-1145-8D7C-9F8DAEDCFE8F}"/>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time =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ctime</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(&amp;</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buf.st_atime</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time[</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strlen</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(time)-</a:t>
            </a:r>
            <a:r>
              <a:rPr lang="en-US" sz="26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1</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26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0</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"%o  %d  %d %8d %s %s\n"</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perm,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buf.st_uid</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buf.st_gid</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6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buf.st_size</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time,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ent</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-&gt;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d_name</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ent</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readdir</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dir</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closedir</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dir</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6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return</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6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0</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7344634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16204DE4-423D-8F4B-ADAD-686F7F3D927D}"/>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執行結果</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A2634C5C-47B5-5249-88E8-825F187E5C56}"/>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./dir2 ./</a:t>
            </a:r>
            <a:endParaRPr lang="en-US"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755  1000  1000      340 Sat Mar 12 06:42:29 2016 .</a:t>
            </a:r>
            <a:endParaRPr lang="en-US"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755  1000  1000      680 Fri Mar 11 16:35:03 2016 ..</a:t>
            </a:r>
            <a:endParaRPr lang="en-US"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775  1000  1000     8663 Fri Mar 11 17:10:20 2016 </a:t>
            </a:r>
            <a:r>
              <a:rPr lang="en-US" sz="24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chmod</a:t>
            </a:r>
            <a:endParaRPr lang="en-US"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664  1000  1000      305 Fri Mar 11 13:52:03 2016 </a:t>
            </a:r>
            <a:r>
              <a:rPr lang="en-US" sz="24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chmod.c</a:t>
            </a:r>
            <a:endParaRPr lang="en-US"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775  1000  1000     8709 Sat Mar 12 06:42:25 2016 </a:t>
            </a:r>
            <a:r>
              <a:rPr lang="en-US" sz="24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dir</a:t>
            </a:r>
            <a:endParaRPr lang="en-US"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664  1000  1000      261 Fri Mar 11 17:05:58 2016 </a:t>
            </a:r>
            <a:r>
              <a:rPr lang="en-US" sz="24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dir.c</a:t>
            </a:r>
            <a:endParaRPr lang="en-US"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775  1000  1000     9092 Sat Mar 12 06:42:29 2016 dir2</a:t>
            </a:r>
            <a:endParaRPr lang="en-US"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664  1000  1000      762 Sat Mar 12 06:36:12 2016 dir2.c</a:t>
            </a:r>
            <a:endParaRPr lang="en-US"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664  1000  1000      298 Fri Mar 11 17:10:20 2016 </a:t>
            </a:r>
            <a:r>
              <a:rPr lang="en-US" sz="24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link.c</a:t>
            </a:r>
            <a:endParaRPr lang="en-US"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664  1000  1000      298 Fri Mar 11 17:10:20 2016 </a:t>
            </a:r>
            <a:r>
              <a:rPr lang="en-US" sz="24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lnk</a:t>
            </a:r>
            <a:endParaRPr lang="en-US"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6084693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AB9663A5-2D0B-634A-94B0-7B2D3BA9F058}"/>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更進階版的dir</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CDAD66E9-3900-D745-8CB8-AC8F664ACA8C}"/>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目前dir的輸出結果已經很像ls -al</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但使用者名稱和群組名稱都是數字，而非有意義的字串</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使用下列二個函數</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&lt;pwd.h&gt;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struct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passwd *getpwuid(uid_t uid);</a:t>
            </a:r>
          </a:p>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&lt;grp.h&gt;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struct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group *getgrgid(gid_t gid);</a:t>
            </a:r>
          </a:p>
        </p:txBody>
      </p:sp>
    </p:spTree>
    <p:extLst>
      <p:ext uri="{BB962C8B-B14F-4D97-AF65-F5344CB8AC3E}">
        <p14:creationId xmlns:p14="http://schemas.microsoft.com/office/powerpoint/2010/main" val="29191315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5D8959F5-E0CD-6940-A62B-D329F2AFB190}"/>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dir3</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82DC3E5C-F01F-5640-BB38-36F53A09FAC2}"/>
              </a:ext>
            </a:extLst>
          </p:cNvPr>
          <p:cNvSpPr txBox="1"/>
          <p:nvPr/>
        </p:nvSpPr>
        <p:spPr>
          <a:xfrm>
            <a:off x="716761"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7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6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將輸出函數換成新的輸出函數</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"%o  %d  %d %8d %s %s\n"</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perm,\</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buf.st_uid</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buf.st_gid</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buf.st_size</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time,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ent</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-&gt;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d_name</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"%o  %s  %s %8d %s %s\n"</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perm,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getpwuid</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buf.st_uid</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)-&gt;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pw_name</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getgrgid</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buf.st_gid</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)-&gt;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gr_name</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buf.st_size</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time, </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ent</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-&gt;</a:t>
            </a:r>
            <a:r>
              <a:rPr lang="en-US" sz="26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d_name</a:t>
            </a:r>
            <a:r>
              <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p:txBody>
      </p:sp>
      <p:sp>
        <p:nvSpPr>
          <p:cNvPr id="4" name="CustomShape 3">
            <a:extLst>
              <a:ext uri="{FF2B5EF4-FFF2-40B4-BE49-F238E27FC236}">
                <a16:creationId xmlns:a16="http://schemas.microsoft.com/office/drawing/2014/main" id="{5EE66AB2-C6A6-5240-9BCA-F782D005CC58}"/>
              </a:ext>
            </a:extLst>
          </p:cNvPr>
          <p:cNvSpPr/>
          <p:nvPr/>
        </p:nvSpPr>
        <p:spPr>
          <a:xfrm>
            <a:off x="4375083" y="3854516"/>
            <a:ext cx="555123" cy="659520"/>
          </a:xfrm>
          <a:custGeom>
            <a:avLst>
              <a:gd name="f0" fmla="val 1251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5B9BD5"/>
          </a:solidFill>
          <a:ln w="12600" cap="flat">
            <a:solidFill>
              <a:srgbClr val="43729D"/>
            </a:solidFill>
            <a:prstDash val="solid"/>
            <a:miter/>
          </a:ln>
        </p:spPr>
        <p:txBody>
          <a:bodyPr lIns="0" tIns="0" rIns="0" bIns="0"/>
          <a:lstStyle/>
          <a:p>
            <a:endParaRPr lang="zh-TW" altLang="en-US" dirty="0">
              <a:ea typeface="Microsoft YaHei Light" panose="020B0502040204020203" pitchFamily="34" charset="-122"/>
            </a:endParaRPr>
          </a:p>
        </p:txBody>
      </p:sp>
    </p:spTree>
    <p:extLst>
      <p:ext uri="{BB962C8B-B14F-4D97-AF65-F5344CB8AC3E}">
        <p14:creationId xmlns:p14="http://schemas.microsoft.com/office/powerpoint/2010/main" val="14103721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CB832643-D87E-3445-B009-DE1BD99D61AF}"/>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執行結果</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FCE781DE-BC41-3141-BFA0-E267B9F99170}"/>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./dir3 ./</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755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408 Sat Mar 12 07:02:42 2016 .</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755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680 Fri Mar 11 16:35:03 2016 ..</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775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8663 Sat Mar 12 06:59:25 2016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chmod</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664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305 Fri Mar 11 13:52:03 2016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chmod.c</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775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8709 Sat Mar 12 06:59:25 2016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dir</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664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261 Fri Mar 11 17:05:58 2016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dir.c</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775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9092 Sat Mar 12 06:59:25 2016 dir2</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664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762 Sat Mar 12 06:59:04 2016 dir2.c</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775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9200 Sat Mar 12 07:02:42 2016 dir3</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664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831 Sat Mar 12 07:02:30 2016 dir3.c</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664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298 Sat Mar 12 06:59:25 2016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link.c</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664  shiwulo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shiwulo</a:t>
            </a:r>
            <a:r>
              <a:rPr lang="en-US" sz="1800" b="0" i="0" u="none" strike="noStrike" kern="1200" cap="none" spc="-1" baseline="0" dirty="0">
                <a:solidFill>
                  <a:srgbClr val="FFFFFF"/>
                </a:solidFill>
                <a:uFillTx/>
                <a:latin typeface="Courier" pitchFamily="2"/>
                <a:ea typeface="Noto Mono" panose="020B0609030804020204" pitchFamily="49" charset="0"/>
                <a:cs typeface="Noto Sans Mono Light" panose="020B0409040504020204" pitchFamily="50"/>
              </a:rPr>
              <a:t>      298 Sat Mar 12 06:59:25 2016 </a:t>
            </a:r>
            <a:r>
              <a:rPr lang="en-US" sz="1800" b="0" i="0" u="none" strike="noStrike" kern="1200" cap="none" spc="-1" baseline="0" dirty="0" err="1">
                <a:solidFill>
                  <a:srgbClr val="FFFFFF"/>
                </a:solidFill>
                <a:uFillTx/>
                <a:latin typeface="Courier" pitchFamily="2"/>
                <a:ea typeface="Noto Mono" panose="020B0609030804020204" pitchFamily="49" charset="0"/>
                <a:cs typeface="Noto Sans Mono Light" panose="020B0409040504020204" pitchFamily="50"/>
              </a:rPr>
              <a:t>lnk</a:t>
            </a:r>
            <a:endParaRPr lang="en-US" sz="1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41995385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0558D5-8ACB-5A49-98B6-364A910B64C4}"/>
              </a:ext>
            </a:extLst>
          </p:cNvPr>
          <p:cNvSpPr>
            <a:spLocks noGrp="1"/>
          </p:cNvSpPr>
          <p:nvPr>
            <p:ph type="title"/>
          </p:nvPr>
        </p:nvSpPr>
        <p:spPr/>
        <p:txBody>
          <a:bodyPr/>
          <a:lstStyle/>
          <a:p>
            <a:r>
              <a:rPr lang="zh-TW" altLang="zh-TW" spc="-1" dirty="0">
                <a:solidFill>
                  <a:srgbClr val="000000"/>
                </a:solidFill>
                <a:latin typeface="Arial"/>
                <a:cs typeface="Noto Sans Mono Light" panose="020B0409040504020204" pitchFamily="50"/>
              </a:rPr>
              <a:t>小結</a:t>
            </a:r>
            <a:endParaRPr kumimoji="1" lang="zh-TW" altLang="en-US" dirty="0"/>
          </a:p>
        </p:txBody>
      </p:sp>
      <p:sp>
        <p:nvSpPr>
          <p:cNvPr id="3" name="內容版面配置區 2">
            <a:extLst>
              <a:ext uri="{FF2B5EF4-FFF2-40B4-BE49-F238E27FC236}">
                <a16:creationId xmlns:a16="http://schemas.microsoft.com/office/drawing/2014/main" id="{892258EE-7911-8C4C-B2BD-4B0FF9280944}"/>
              </a:ext>
            </a:extLst>
          </p:cNvPr>
          <p:cNvSpPr>
            <a:spLocks noGrp="1"/>
          </p:cNvSpPr>
          <p:nvPr>
            <p:ph idx="1"/>
          </p:nvPr>
        </p:nvSpPr>
        <p:spPr/>
        <p:txBody>
          <a:bodyPr/>
          <a:lstStyle/>
          <a:p>
            <a:pPr>
              <a:lnSpc>
                <a:spcPct val="150000"/>
              </a:lnSpc>
            </a:pPr>
            <a:r>
              <a:rPr kumimoji="1" lang="zh-TW" altLang="en-US" dirty="0"/>
              <a:t>本小結最主要的重點在於「了解如何取得檔案屬性」</a:t>
            </a:r>
          </a:p>
          <a:p>
            <a:pPr>
              <a:lnSpc>
                <a:spcPct val="150000"/>
              </a:lnSpc>
            </a:pPr>
            <a:r>
              <a:rPr kumimoji="1" lang="zh-TW" altLang="en-US" dirty="0"/>
              <a:t>了解</a:t>
            </a:r>
            <a:r>
              <a:rPr kumimoji="1" lang="en-US" altLang="zh-TW" dirty="0" err="1"/>
              <a:t>ctime</a:t>
            </a:r>
            <a:r>
              <a:rPr kumimoji="1" lang="en-US" altLang="zh-TW" dirty="0"/>
              <a:t>, </a:t>
            </a:r>
            <a:r>
              <a:rPr kumimoji="1" lang="en-US" altLang="zh-TW" dirty="0" err="1"/>
              <a:t>mtime</a:t>
            </a:r>
            <a:r>
              <a:rPr kumimoji="1" lang="en-US" altLang="zh-TW" dirty="0"/>
              <a:t>, </a:t>
            </a:r>
            <a:r>
              <a:rPr kumimoji="1" lang="en-US" altLang="zh-TW" dirty="0" err="1"/>
              <a:t>atime</a:t>
            </a:r>
            <a:r>
              <a:rPr kumimoji="1" lang="zh-TW" altLang="en-US" dirty="0"/>
              <a:t>的不同</a:t>
            </a:r>
          </a:p>
          <a:p>
            <a:pPr lvl="1">
              <a:lnSpc>
                <a:spcPct val="150000"/>
              </a:lnSpc>
            </a:pPr>
            <a:r>
              <a:rPr kumimoji="1" lang="en-US" altLang="zh-TW" dirty="0" err="1"/>
              <a:t>mtime</a:t>
            </a:r>
            <a:r>
              <a:rPr kumimoji="1" lang="zh-TW" altLang="en-US" dirty="0"/>
              <a:t>、</a:t>
            </a:r>
            <a:r>
              <a:rPr kumimoji="1" lang="en-US" altLang="zh-TW" dirty="0" err="1"/>
              <a:t>atime</a:t>
            </a:r>
            <a:r>
              <a:rPr kumimoji="1" lang="zh-TW" altLang="en-US" dirty="0"/>
              <a:t>分別代表修改時間、存取時間</a:t>
            </a:r>
          </a:p>
          <a:p>
            <a:pPr lvl="1">
              <a:lnSpc>
                <a:spcPct val="150000"/>
              </a:lnSpc>
            </a:pPr>
            <a:r>
              <a:rPr kumimoji="1" lang="en-US" altLang="zh-TW" dirty="0" err="1"/>
              <a:t>ctime</a:t>
            </a:r>
            <a:r>
              <a:rPr kumimoji="1" lang="zh-TW" altLang="en-US" dirty="0"/>
              <a:t>，修改</a:t>
            </a:r>
            <a:r>
              <a:rPr kumimoji="1" lang="en-US" altLang="zh-TW" dirty="0"/>
              <a:t>meta data</a:t>
            </a:r>
            <a:r>
              <a:rPr kumimoji="1" lang="zh-TW" altLang="en-US" dirty="0"/>
              <a:t>的時間，也就是修改</a:t>
            </a:r>
            <a:r>
              <a:rPr kumimoji="1" lang="en-US" altLang="zh-TW" dirty="0" err="1"/>
              <a:t>i</a:t>
            </a:r>
            <a:r>
              <a:rPr kumimoji="1" lang="en-US" altLang="zh-TW" dirty="0"/>
              <a:t>-node</a:t>
            </a:r>
            <a:r>
              <a:rPr kumimoji="1" lang="zh-TW" altLang="en-US" dirty="0"/>
              <a:t>的時間，</a:t>
            </a:r>
            <a:r>
              <a:rPr kumimoji="1" lang="en-US" altLang="zh-TW" dirty="0"/>
              <a:t>Linux</a:t>
            </a:r>
            <a:r>
              <a:rPr kumimoji="1" lang="zh-TW" altLang="en-US" dirty="0"/>
              <a:t>並未提供函數修改</a:t>
            </a:r>
            <a:r>
              <a:rPr kumimoji="1" lang="en-US" altLang="zh-TW" dirty="0" err="1"/>
              <a:t>ctime</a:t>
            </a:r>
            <a:endParaRPr kumimoji="1" lang="en-US" altLang="zh-TW" dirty="0"/>
          </a:p>
          <a:p>
            <a:pPr>
              <a:lnSpc>
                <a:spcPct val="150000"/>
              </a:lnSpc>
            </a:pPr>
            <a:r>
              <a:rPr kumimoji="1" lang="zh-TW" altLang="en-US" dirty="0"/>
              <a:t>了解如何走訪目錄結構</a:t>
            </a:r>
          </a:p>
        </p:txBody>
      </p:sp>
    </p:spTree>
    <p:extLst>
      <p:ext uri="{BB962C8B-B14F-4D97-AF65-F5344CB8AC3E}">
        <p14:creationId xmlns:p14="http://schemas.microsoft.com/office/powerpoint/2010/main" val="27055833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D64979-05E0-D642-8346-291FF1284159}"/>
              </a:ext>
            </a:extLst>
          </p:cNvPr>
          <p:cNvSpPr>
            <a:spLocks noGrp="1"/>
          </p:cNvSpPr>
          <p:nvPr>
            <p:ph type="title"/>
          </p:nvPr>
        </p:nvSpPr>
        <p:spPr/>
        <p:txBody>
          <a:bodyPr/>
          <a:lstStyle/>
          <a:p>
            <a:r>
              <a:rPr kumimoji="1" lang="zh-TW" altLang="en-US" dirty="0"/>
              <a:t>課堂小作業</a:t>
            </a:r>
          </a:p>
        </p:txBody>
      </p:sp>
      <p:sp>
        <p:nvSpPr>
          <p:cNvPr id="3" name="內容版面配置區 2">
            <a:extLst>
              <a:ext uri="{FF2B5EF4-FFF2-40B4-BE49-F238E27FC236}">
                <a16:creationId xmlns:a16="http://schemas.microsoft.com/office/drawing/2014/main" id="{96CDCE7E-6191-2840-8562-1FC8AD9E578C}"/>
              </a:ext>
            </a:extLst>
          </p:cNvPr>
          <p:cNvSpPr>
            <a:spLocks noGrp="1"/>
          </p:cNvSpPr>
          <p:nvPr>
            <p:ph idx="1"/>
          </p:nvPr>
        </p:nvSpPr>
        <p:spPr/>
        <p:txBody>
          <a:bodyPr/>
          <a:lstStyle/>
          <a:p>
            <a:pPr>
              <a:lnSpc>
                <a:spcPct val="150000"/>
              </a:lnSpc>
            </a:pPr>
            <a:r>
              <a:rPr kumimoji="1" lang="zh-TW" altLang="en-US" dirty="0"/>
              <a:t>將大小以人類容易讀得懂的方式列印出來</a:t>
            </a:r>
            <a:endParaRPr kumimoji="1" lang="en-US" altLang="zh-TW" dirty="0"/>
          </a:p>
          <a:p>
            <a:pPr lvl="1">
              <a:lnSpc>
                <a:spcPct val="150000"/>
              </a:lnSpc>
            </a:pPr>
            <a:r>
              <a:rPr kumimoji="1" lang="zh-TW" altLang="en-US" dirty="0"/>
              <a:t>以</a:t>
            </a:r>
            <a:r>
              <a:rPr kumimoji="1" lang="en-US" altLang="zh-TW" dirty="0"/>
              <a:t>B</a:t>
            </a:r>
            <a:r>
              <a:rPr kumimoji="1" lang="zh-TW" altLang="en-US" dirty="0"/>
              <a:t>、</a:t>
            </a:r>
            <a:r>
              <a:rPr kumimoji="1" lang="en-US" altLang="zh-TW" dirty="0"/>
              <a:t>K</a:t>
            </a:r>
            <a:r>
              <a:rPr kumimoji="1" lang="zh-TW" altLang="en-US" dirty="0"/>
              <a:t>、</a:t>
            </a:r>
            <a:r>
              <a:rPr kumimoji="1" lang="en-US" altLang="zh-TW" dirty="0"/>
              <a:t>M</a:t>
            </a:r>
            <a:r>
              <a:rPr kumimoji="1" lang="zh-TW" altLang="en-US" dirty="0"/>
              <a:t>、</a:t>
            </a:r>
            <a:r>
              <a:rPr kumimoji="1" lang="en-US" altLang="zh-TW" dirty="0"/>
              <a:t>G</a:t>
            </a:r>
            <a:r>
              <a:rPr kumimoji="1" lang="zh-TW" altLang="en-US" dirty="0"/>
              <a:t>、</a:t>
            </a:r>
            <a:r>
              <a:rPr kumimoji="1" lang="en-US" altLang="zh-TW" dirty="0"/>
              <a:t>T</a:t>
            </a:r>
            <a:r>
              <a:rPr kumimoji="1" lang="zh-CN" altLang="en-US" dirty="0"/>
              <a:t>列印大小</a:t>
            </a:r>
            <a:endParaRPr kumimoji="1" lang="en-US" altLang="zh-CN" dirty="0"/>
          </a:p>
          <a:p>
            <a:pPr lvl="1">
              <a:lnSpc>
                <a:spcPct val="150000"/>
              </a:lnSpc>
            </a:pPr>
            <a:r>
              <a:rPr kumimoji="1" lang="en-US" altLang="zh-TW" dirty="0"/>
              <a:t>B</a:t>
            </a:r>
            <a:r>
              <a:rPr kumimoji="1" lang="zh-CN" altLang="en-US" dirty="0"/>
              <a:t>以上，用浮點數列印大小，到小數點底下第二位</a:t>
            </a:r>
            <a:endParaRPr kumimoji="1" lang="zh-TW" altLang="en-US" dirty="0"/>
          </a:p>
        </p:txBody>
      </p:sp>
    </p:spTree>
    <p:extLst>
      <p:ext uri="{BB962C8B-B14F-4D97-AF65-F5344CB8AC3E}">
        <p14:creationId xmlns:p14="http://schemas.microsoft.com/office/powerpoint/2010/main" val="20249454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8720F0-3D9E-CA47-9C34-85D256B4357B}"/>
              </a:ext>
            </a:extLst>
          </p:cNvPr>
          <p:cNvSpPr>
            <a:spLocks noGrp="1"/>
          </p:cNvSpPr>
          <p:nvPr>
            <p:ph type="title"/>
          </p:nvPr>
        </p:nvSpPr>
        <p:spPr/>
        <p:txBody>
          <a:bodyPr/>
          <a:lstStyle/>
          <a:p>
            <a:r>
              <a:rPr kumimoji="1" lang="zh-TW" altLang="en-US" dirty="0"/>
              <a:t>檔案的操作</a:t>
            </a:r>
          </a:p>
        </p:txBody>
      </p:sp>
    </p:spTree>
    <p:extLst>
      <p:ext uri="{BB962C8B-B14F-4D97-AF65-F5344CB8AC3E}">
        <p14:creationId xmlns:p14="http://schemas.microsoft.com/office/powerpoint/2010/main" val="4267221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24904DC5-5FD5-6C46-9601-CE8E41B4D9F4}"/>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檔案權限的遮罩umask</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986CF6A5-F45C-1243-91AF-1B7CECD8AD1B}"/>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7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20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Linux</a:t>
            </a:r>
            <a:r>
              <a:rPr lang="zh-TW" sz="20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指令：</a:t>
            </a:r>
            <a:r>
              <a:rPr lang="en-US" sz="2000" u="none" strike="noStrike" kern="1200" cap="none" spc="-1" baseline="0" dirty="0" err="1">
                <a:solidFill>
                  <a:srgbClr val="000000"/>
                </a:solidFill>
                <a:uFillTx/>
                <a:latin typeface="Arial"/>
                <a:ea typeface="Microsoft YaHei Light" panose="020B0502040204020203" pitchFamily="34" charset="-122"/>
                <a:cs typeface="Noto Sans Mono Light" panose="020B0409040504020204" pitchFamily="50"/>
              </a:rPr>
              <a:t>umask</a:t>
            </a: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en-US" sz="20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en-US" sz="20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&lt;sys/</a:t>
            </a:r>
            <a:r>
              <a:rPr lang="en-US" sz="2000" u="none" strike="noStrike" kern="1200" cap="none" spc="-1" baseline="0" dirty="0" err="1">
                <a:solidFill>
                  <a:srgbClr val="C41A16"/>
                </a:solidFill>
                <a:uFillTx/>
                <a:latin typeface="Menlo-Regular"/>
                <a:ea typeface="Microsoft YaHei Light" panose="020B0502040204020203" pitchFamily="34" charset="-122"/>
                <a:cs typeface="Noto Sans Mono Light" panose="020B0409040504020204" pitchFamily="50"/>
              </a:rPr>
              <a:t>types.h</a:t>
            </a:r>
            <a:r>
              <a:rPr lang="en-US" sz="20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&gt;</a:t>
            </a: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en-US" sz="20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en-US" sz="20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&lt;sys/</a:t>
            </a:r>
            <a:r>
              <a:rPr lang="en-US" sz="2000" u="none" strike="noStrike" kern="1200" cap="none" spc="-1" baseline="0" dirty="0" err="1">
                <a:solidFill>
                  <a:srgbClr val="C41A16"/>
                </a:solidFill>
                <a:uFillTx/>
                <a:latin typeface="Menlo-Regular"/>
                <a:ea typeface="Microsoft YaHei Light" panose="020B0502040204020203" pitchFamily="34" charset="-122"/>
                <a:cs typeface="Noto Sans Mono Light" panose="020B0409040504020204" pitchFamily="50"/>
              </a:rPr>
              <a:t>stat.h</a:t>
            </a:r>
            <a:r>
              <a:rPr lang="en-US" sz="20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&gt;</a:t>
            </a: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20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mode_t</a:t>
            </a:r>
            <a:r>
              <a:rPr lang="en-US"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20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umask</a:t>
            </a:r>
            <a:r>
              <a:rPr lang="en-US"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20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mode_t</a:t>
            </a:r>
            <a:r>
              <a:rPr lang="en-US"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mask);</a:t>
            </a: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15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使用</a:t>
            </a:r>
            <a:r>
              <a:rPr lang="en-US" sz="20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umask</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可以設定「檔案遮罩」，所有新建立的檔案或者檔案權限的修改都會受到這個檔案遮罩的影響。</a:t>
            </a:r>
            <a:r>
              <a:rPr lang="en-US" sz="20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umask</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的回傳值是「舊的</a:t>
            </a:r>
            <a:r>
              <a:rPr lang="en-US" sz="20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umask</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的設定值」</a:t>
            </a: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15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例如：使用</a:t>
            </a:r>
            <a:r>
              <a:rPr lang="en-US" sz="20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umask</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將檔案遮罩設定為「</a:t>
            </a:r>
            <a:r>
              <a:rPr lang="en-US"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002</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」，那麼新建立的檔案的「其他人」就一定不會有「寫入權限」</a:t>
            </a: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5054881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C1F83F2B-EB19-A84F-8723-E8B6581D0DA2}"/>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課堂小作業</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A0BAB5E3-9FE8-EF4B-AF2D-15C5A67C5310}"/>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0" indent="-228243" algn="l" defTabSz="914400" rtl="0" fontAlgn="auto" hangingPunct="1">
              <a:lnSpc>
                <a:spcPct val="15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寫一支程式，該程式會在螢幕上印出目前umask的設定，並且不會改變umask的設定值</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51028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4A2CBF2-97E4-C741-A9AF-DE98E857251F}"/>
              </a:ext>
            </a:extLst>
          </p:cNvPr>
          <p:cNvSpPr>
            <a:spLocks noGrp="1"/>
          </p:cNvSpPr>
          <p:nvPr>
            <p:ph type="title"/>
          </p:nvPr>
        </p:nvSpPr>
        <p:spPr/>
        <p:txBody>
          <a:bodyPr/>
          <a:lstStyle/>
          <a:p>
            <a:r>
              <a:rPr kumimoji="1" lang="en-US" altLang="zh-TW" dirty="0"/>
              <a:t>process</a:t>
            </a:r>
            <a:r>
              <a:rPr kumimoji="1" lang="zh-CN" altLang="en-US" dirty="0"/>
              <a:t>的權限</a:t>
            </a:r>
            <a:endParaRPr kumimoji="1" lang="zh-TW" altLang="en-US" dirty="0"/>
          </a:p>
        </p:txBody>
      </p:sp>
      <p:sp>
        <p:nvSpPr>
          <p:cNvPr id="5" name="內容版面配置區 4">
            <a:extLst>
              <a:ext uri="{FF2B5EF4-FFF2-40B4-BE49-F238E27FC236}">
                <a16:creationId xmlns:a16="http://schemas.microsoft.com/office/drawing/2014/main" id="{C634C0EE-E26E-C14B-B0AE-86D2C0C88B3D}"/>
              </a:ext>
            </a:extLst>
          </p:cNvPr>
          <p:cNvSpPr>
            <a:spLocks noGrp="1"/>
          </p:cNvSpPr>
          <p:nvPr>
            <p:ph idx="1"/>
          </p:nvPr>
        </p:nvSpPr>
        <p:spPr/>
        <p:txBody>
          <a:bodyPr/>
          <a:lstStyle/>
          <a:p>
            <a:r>
              <a:rPr kumimoji="1" lang="zh-TW" altLang="en-US" dirty="0"/>
              <a:t>在</a:t>
            </a:r>
            <a:r>
              <a:rPr kumimoji="1" lang="en-US" altLang="zh-TW" dirty="0"/>
              <a:t>UNIX</a:t>
            </a:r>
            <a:r>
              <a:rPr kumimoji="1" lang="zh-CN" altLang="en-US" dirty="0"/>
              <a:t>中</a:t>
            </a:r>
            <a:r>
              <a:rPr kumimoji="1" lang="en-US" altLang="zh-CN" dirty="0"/>
              <a:t>process</a:t>
            </a:r>
            <a:r>
              <a:rPr kumimoji="1" lang="zh-CN" altLang="en-US" dirty="0"/>
              <a:t>的權限是依照什麼？</a:t>
            </a:r>
            <a:endParaRPr kumimoji="1" lang="en-US" altLang="zh-CN" dirty="0"/>
          </a:p>
          <a:p>
            <a:pPr lvl="1"/>
            <a:r>
              <a:rPr kumimoji="1" lang="zh-CN" altLang="en-US" dirty="0"/>
              <a:t>第一種可能：執行者的權限</a:t>
            </a:r>
            <a:endParaRPr kumimoji="1" lang="en-US" altLang="zh-CN" dirty="0"/>
          </a:p>
          <a:p>
            <a:pPr lvl="1"/>
            <a:r>
              <a:rPr kumimoji="1" lang="zh-CN" altLang="en-US" dirty="0"/>
              <a:t>第二種可能：檔案的</a:t>
            </a:r>
            <a:r>
              <a:rPr kumimoji="1" lang="en-US" altLang="zh-CN" dirty="0"/>
              <a:t>owner</a:t>
            </a:r>
            <a:r>
              <a:rPr kumimoji="1" lang="zh-CN" altLang="en-US" dirty="0"/>
              <a:t>的權限</a:t>
            </a:r>
            <a:endParaRPr kumimoji="1" lang="en-US" altLang="zh-CN" dirty="0"/>
          </a:p>
          <a:p>
            <a:r>
              <a:rPr kumimoji="1" lang="zh-CN" altLang="en-US" dirty="0"/>
              <a:t>在</a:t>
            </a:r>
            <a:r>
              <a:rPr kumimoji="1" lang="en-US" altLang="zh-CN" dirty="0"/>
              <a:t>UNIX</a:t>
            </a:r>
            <a:r>
              <a:rPr kumimoji="1" lang="zh-CN" altLang="en-US" dirty="0"/>
              <a:t>中，</a:t>
            </a:r>
            <a:r>
              <a:rPr kumimoji="1" lang="en-US" altLang="zh-CN" dirty="0"/>
              <a:t>process</a:t>
            </a:r>
            <a:r>
              <a:rPr kumimoji="1" lang="zh-CN" altLang="en-US" dirty="0"/>
              <a:t>的權限可以是「執行者的」或「檔案的</a:t>
            </a:r>
            <a:r>
              <a:rPr kumimoji="1" lang="en-US" altLang="zh-CN" dirty="0"/>
              <a:t>owner</a:t>
            </a:r>
            <a:r>
              <a:rPr kumimoji="1" lang="zh-CN" altLang="en-US" dirty="0"/>
              <a:t>」，那麼作業系統怎樣判斷呢？</a:t>
            </a:r>
            <a:endParaRPr kumimoji="1" lang="en-US" altLang="zh-CN" dirty="0"/>
          </a:p>
          <a:p>
            <a:pPr lvl="1"/>
            <a:r>
              <a:rPr kumimoji="1" lang="zh-CN" altLang="en-US" dirty="0"/>
              <a:t>如果執行檔有「</a:t>
            </a:r>
            <a:r>
              <a:rPr kumimoji="1" lang="en-US" altLang="zh-CN" dirty="0"/>
              <a:t>set-</a:t>
            </a:r>
            <a:r>
              <a:rPr kumimoji="1" lang="en-US" altLang="zh-CN" dirty="0" err="1"/>
              <a:t>uid</a:t>
            </a:r>
            <a:r>
              <a:rPr kumimoji="1" lang="zh-CN" altLang="en-US" dirty="0"/>
              <a:t>」屬性，這個</a:t>
            </a:r>
            <a:r>
              <a:rPr kumimoji="1" lang="en-US" altLang="zh-CN" dirty="0"/>
              <a:t>process</a:t>
            </a:r>
            <a:r>
              <a:rPr kumimoji="1" lang="zh-CN" altLang="en-US" dirty="0"/>
              <a:t>就是「檔案的</a:t>
            </a:r>
            <a:r>
              <a:rPr kumimoji="1" lang="en-US" altLang="zh-CN" dirty="0"/>
              <a:t>owner</a:t>
            </a:r>
            <a:r>
              <a:rPr kumimoji="1" lang="zh-CN" altLang="en-US" dirty="0"/>
              <a:t>」的權限</a:t>
            </a:r>
            <a:endParaRPr kumimoji="1" lang="en-US" altLang="zh-CN" dirty="0"/>
          </a:p>
          <a:p>
            <a:pPr lvl="1"/>
            <a:r>
              <a:rPr kumimoji="1" lang="zh-CN" altLang="en-US" dirty="0"/>
              <a:t>否則（這也是大部分的情況），這個</a:t>
            </a:r>
            <a:r>
              <a:rPr kumimoji="1" lang="en-US" altLang="zh-CN" dirty="0"/>
              <a:t>process</a:t>
            </a:r>
            <a:r>
              <a:rPr kumimoji="1" lang="zh-CN" altLang="en-US" dirty="0"/>
              <a:t>就是「執行者的」的權限</a:t>
            </a:r>
            <a:endParaRPr kumimoji="1" lang="en-US" altLang="zh-CN" dirty="0"/>
          </a:p>
        </p:txBody>
      </p:sp>
    </p:spTree>
    <p:extLst>
      <p:ext uri="{BB962C8B-B14F-4D97-AF65-F5344CB8AC3E}">
        <p14:creationId xmlns:p14="http://schemas.microsoft.com/office/powerpoint/2010/main" val="271423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7DBA25-E073-2A41-9033-C68ACC811736}"/>
              </a:ext>
            </a:extLst>
          </p:cNvPr>
          <p:cNvSpPr>
            <a:spLocks noGrp="1"/>
          </p:cNvSpPr>
          <p:nvPr>
            <p:ph type="title"/>
          </p:nvPr>
        </p:nvSpPr>
        <p:spPr/>
        <p:txBody>
          <a:bodyPr/>
          <a:lstStyle/>
          <a:p>
            <a:r>
              <a:rPr kumimoji="1" lang="en-US" altLang="zh-TW" dirty="0" err="1"/>
              <a:t>umask</a:t>
            </a:r>
            <a:r>
              <a:rPr kumimoji="1" lang="zh-TW" altLang="en-US" dirty="0"/>
              <a:t>的功能 </a:t>
            </a:r>
          </a:p>
        </p:txBody>
      </p:sp>
      <p:sp>
        <p:nvSpPr>
          <p:cNvPr id="3" name="內容版面配置區 2">
            <a:extLst>
              <a:ext uri="{FF2B5EF4-FFF2-40B4-BE49-F238E27FC236}">
                <a16:creationId xmlns:a16="http://schemas.microsoft.com/office/drawing/2014/main" id="{82F76C73-B610-D54F-AD3B-1E7E11F96564}"/>
              </a:ext>
            </a:extLst>
          </p:cNvPr>
          <p:cNvSpPr>
            <a:spLocks noGrp="1"/>
          </p:cNvSpPr>
          <p:nvPr>
            <p:ph idx="1"/>
          </p:nvPr>
        </p:nvSpPr>
        <p:spPr/>
        <p:style>
          <a:lnRef idx="2">
            <a:schemeClr val="dk1">
              <a:shade val="50000"/>
            </a:schemeClr>
          </a:lnRef>
          <a:fillRef idx="1">
            <a:schemeClr val="dk1"/>
          </a:fillRef>
          <a:effectRef idx="0">
            <a:schemeClr val="dk1"/>
          </a:effectRef>
          <a:fontRef idx="minor">
            <a:schemeClr val="lt1"/>
          </a:fontRef>
        </p:style>
        <p:txBody>
          <a:bodyPr/>
          <a:lstStyle/>
          <a:p>
            <a:pPr marL="0" indent="0">
              <a:buNone/>
            </a:pPr>
            <a:r>
              <a:rPr kumimoji="1" lang="en-US" altLang="zh-TW" dirty="0">
                <a:solidFill>
                  <a:srgbClr val="FFFF00"/>
                </a:solidFill>
                <a:latin typeface="Microsoft YaHei Light" panose="020B0502040204020203" pitchFamily="34" charset="-122"/>
                <a:ea typeface="Microsoft YaHei Light" panose="020B0502040204020203" pitchFamily="34" charset="-122"/>
              </a:rPr>
              <a:t>/*</a:t>
            </a:r>
            <a:r>
              <a:rPr kumimoji="1" lang="zh-TW" altLang="en-US" dirty="0">
                <a:solidFill>
                  <a:srgbClr val="FFFF00"/>
                </a:solidFill>
                <a:latin typeface="Microsoft YaHei Light" panose="020B0502040204020203" pitchFamily="34" charset="-122"/>
                <a:ea typeface="Microsoft YaHei Light" panose="020B0502040204020203" pitchFamily="34" charset="-122"/>
              </a:rPr>
              <a:t>設定「新建的檔案、新建的目錄」的最大權限。注意，如果該權限位元為</a:t>
            </a:r>
            <a:r>
              <a:rPr kumimoji="1" lang="en-US" altLang="zh-TW" dirty="0">
                <a:solidFill>
                  <a:srgbClr val="FFFF00"/>
                </a:solidFill>
                <a:latin typeface="Microsoft YaHei Light" panose="020B0502040204020203" pitchFamily="34" charset="-122"/>
                <a:ea typeface="Microsoft YaHei Light" panose="020B0502040204020203" pitchFamily="34" charset="-122"/>
              </a:rPr>
              <a:t>1</a:t>
            </a:r>
            <a:r>
              <a:rPr kumimoji="1" lang="zh-TW" altLang="en-US" dirty="0">
                <a:solidFill>
                  <a:srgbClr val="FFFF00"/>
                </a:solidFill>
                <a:latin typeface="Microsoft YaHei Light" panose="020B0502040204020203" pitchFamily="34" charset="-122"/>
                <a:ea typeface="Microsoft YaHei Light" panose="020B0502040204020203" pitchFamily="34" charset="-122"/>
              </a:rPr>
              <a:t>代表「被遮蓋掉」，換句話講，就是不會有該權限。請看下面例子：</a:t>
            </a:r>
            <a:r>
              <a:rPr kumimoji="1" lang="en-US" altLang="zh-TW" dirty="0">
                <a:solidFill>
                  <a:srgbClr val="FFFF00"/>
                </a:solidFill>
                <a:latin typeface="Microsoft YaHei Light" panose="020B0502040204020203" pitchFamily="34" charset="-122"/>
                <a:ea typeface="Microsoft YaHei Light" panose="020B0502040204020203" pitchFamily="34" charset="-122"/>
              </a:rPr>
              <a:t>*/</a:t>
            </a:r>
            <a:endParaRPr kumimoji="1" lang="zh-TW" altLang="en-US" dirty="0">
              <a:solidFill>
                <a:srgbClr val="FFFF00"/>
              </a:solidFill>
              <a:latin typeface="Microsoft YaHei Light" panose="020B0502040204020203" pitchFamily="34" charset="-122"/>
              <a:ea typeface="Microsoft YaHei Light" panose="020B0502040204020203" pitchFamily="34" charset="-122"/>
            </a:endParaRP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umask</a:t>
            </a:r>
            <a:endPar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0002 </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/*others</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不會有</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write</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權限*</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touch a </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/*touch</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會產生檔案</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ls a -l</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rw</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rw</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-r-- 1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shiwulo</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shiwulo</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0  </a:t>
            </a:r>
            <a:r>
              <a:rPr kumimoji="1" lang="zh-TW" altLang="en-US" dirty="0">
                <a:latin typeface="Microsoft YaHei Light" panose="020B0502040204020203" pitchFamily="34" charset="-122"/>
                <a:cs typeface="Noto Sans Mono" panose="020B0509040504020204" pitchFamily="49" charset="0"/>
              </a:rPr>
              <a:t>五   </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8 19:07 a</a:t>
            </a:r>
          </a:p>
          <a:p>
            <a:pPr marL="0" indent="0">
              <a:buNone/>
            </a:pPr>
            <a:endParaRPr kumimoji="1" lang="zh-TW" altLang="en-US" dirty="0"/>
          </a:p>
        </p:txBody>
      </p:sp>
    </p:spTree>
    <p:extLst>
      <p:ext uri="{BB962C8B-B14F-4D97-AF65-F5344CB8AC3E}">
        <p14:creationId xmlns:p14="http://schemas.microsoft.com/office/powerpoint/2010/main" val="41788298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2BCB7C-90A1-8B40-9931-E19518B6D69B}"/>
              </a:ext>
            </a:extLst>
          </p:cNvPr>
          <p:cNvSpPr>
            <a:spLocks noGrp="1"/>
          </p:cNvSpPr>
          <p:nvPr>
            <p:ph type="title"/>
          </p:nvPr>
        </p:nvSpPr>
        <p:spPr/>
        <p:txBody>
          <a:bodyPr/>
          <a:lstStyle/>
          <a:p>
            <a:r>
              <a:rPr kumimoji="1" lang="en-US" altLang="zh-TW" dirty="0" err="1"/>
              <a:t>umask</a:t>
            </a:r>
            <a:r>
              <a:rPr kumimoji="1" lang="zh-TW" altLang="en-US" dirty="0"/>
              <a:t>的功能 </a:t>
            </a:r>
          </a:p>
        </p:txBody>
      </p:sp>
      <p:sp>
        <p:nvSpPr>
          <p:cNvPr id="3" name="內容版面配置區 2">
            <a:extLst>
              <a:ext uri="{FF2B5EF4-FFF2-40B4-BE49-F238E27FC236}">
                <a16:creationId xmlns:a16="http://schemas.microsoft.com/office/drawing/2014/main" id="{77460E5F-BC4C-FE4A-9137-05D7D612A6CD}"/>
              </a:ext>
            </a:extLst>
          </p:cNvPr>
          <p:cNvSpPr>
            <a:spLocks noGrp="1"/>
          </p:cNvSpPr>
          <p:nvPr>
            <p:ph idx="1"/>
          </p:nvPr>
        </p:nvSpPr>
        <p:spPr/>
        <p:style>
          <a:lnRef idx="2">
            <a:schemeClr val="dk1">
              <a:shade val="50000"/>
            </a:schemeClr>
          </a:lnRef>
          <a:fillRef idx="1">
            <a:schemeClr val="dk1"/>
          </a:fillRef>
          <a:effectRef idx="0">
            <a:schemeClr val="dk1"/>
          </a:effectRef>
          <a:fontRef idx="minor">
            <a:schemeClr val="lt1"/>
          </a:fontRef>
        </p:style>
        <p:txBody>
          <a:bodyPr/>
          <a:lstStyle/>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umask</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777 </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全部的權限都遮蓋掉*</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touch b</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ls b -l</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---------- 1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shiwulo</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shiwulo</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0  </a:t>
            </a:r>
            <a:r>
              <a:rPr kumimoji="1" lang="zh-TW" altLang="en-US" dirty="0">
                <a:latin typeface="Microsoft YaHei Light" panose="020B0502040204020203" pitchFamily="34" charset="-122"/>
                <a:cs typeface="Noto Sans Mono" panose="020B0509040504020204" pitchFamily="49" charset="0"/>
              </a:rPr>
              <a:t>五   </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8 19:07 b </a:t>
            </a:r>
            <a:r>
              <a:rPr kumimoji="1" lang="en-US" altLang="zh-TW" dirty="0">
                <a:solidFill>
                  <a:srgbClr val="FFFF00"/>
                </a:solidFill>
                <a:latin typeface="Microsoft YaHei Light" panose="020B0502040204020203" pitchFamily="34" charset="-122"/>
                <a:ea typeface="Microsoft YaHei Light" panose="020B0502040204020203" pitchFamily="34" charset="-122"/>
              </a:rPr>
              <a:t>/*b</a:t>
            </a:r>
            <a:r>
              <a:rPr kumimoji="1" lang="zh-TW" altLang="en-US" dirty="0">
                <a:solidFill>
                  <a:srgbClr val="FFFF00"/>
                </a:solidFill>
                <a:latin typeface="Microsoft YaHei Light" panose="020B0502040204020203" pitchFamily="34" charset="-122"/>
                <a:ea typeface="Microsoft YaHei Light" panose="020B0502040204020203" pitchFamily="34" charset="-122"/>
              </a:rPr>
              <a:t>沒有任何權限*</a:t>
            </a:r>
            <a:r>
              <a:rPr kumimoji="1" lang="en-US" altLang="zh-TW" dirty="0">
                <a:solidFill>
                  <a:srgbClr val="FFFF00"/>
                </a:solidFill>
                <a:latin typeface="Microsoft YaHei Light" panose="020B0502040204020203" pitchFamily="34" charset="-122"/>
                <a:ea typeface="Microsoft YaHei Light" panose="020B0502040204020203" pitchFamily="34" charset="-122"/>
              </a:rPr>
              <a:t>/</a:t>
            </a:r>
          </a:p>
          <a:p>
            <a:pPr marL="0" indent="0">
              <a:buNone/>
            </a:pPr>
            <a:r>
              <a:rPr kumimoji="1" lang="en-US" altLang="zh-TW" dirty="0"/>
              <a:t> </a:t>
            </a:r>
          </a:p>
          <a:p>
            <a:pPr marL="0" indent="0">
              <a:buNone/>
            </a:pPr>
            <a:r>
              <a:rPr kumimoji="1" lang="en-US" altLang="zh-TW" dirty="0">
                <a:solidFill>
                  <a:srgbClr val="FFFF00"/>
                </a:solidFill>
                <a:latin typeface="Microsoft YaHei Light" panose="020B0502040204020203" pitchFamily="34" charset="-122"/>
                <a:ea typeface="Microsoft YaHei Light" panose="020B0502040204020203" pitchFamily="34" charset="-122"/>
              </a:rPr>
              <a:t>/*</a:t>
            </a:r>
            <a:r>
              <a:rPr kumimoji="1" lang="zh-TW" altLang="en-US" dirty="0">
                <a:solidFill>
                  <a:srgbClr val="FFFF00"/>
                </a:solidFill>
                <a:latin typeface="Microsoft YaHei Light" panose="020B0502040204020203" pitchFamily="34" charset="-122"/>
                <a:ea typeface="Microsoft YaHei Light" panose="020B0502040204020203" pitchFamily="34" charset="-122"/>
              </a:rPr>
              <a:t>要特別注意的是如果使用</a:t>
            </a:r>
            <a:r>
              <a:rPr kumimoji="1" lang="en-US" altLang="zh-TW" dirty="0">
                <a:solidFill>
                  <a:srgbClr val="FFFF00"/>
                </a:solidFill>
                <a:latin typeface="Microsoft YaHei Light" panose="020B0502040204020203" pitchFamily="34" charset="-122"/>
                <a:ea typeface="Microsoft YaHei Light" panose="020B0502040204020203" pitchFamily="34" charset="-122"/>
              </a:rPr>
              <a:t>ACL</a:t>
            </a:r>
            <a:r>
              <a:rPr kumimoji="1" lang="zh-TW" altLang="en-US" dirty="0">
                <a:solidFill>
                  <a:srgbClr val="FFFF00"/>
                </a:solidFill>
                <a:latin typeface="Microsoft YaHei Light" panose="020B0502040204020203" pitchFamily="34" charset="-122"/>
                <a:ea typeface="Microsoft YaHei Light" panose="020B0502040204020203" pitchFamily="34" charset="-122"/>
              </a:rPr>
              <a:t>，並且啟動目錄的「預設</a:t>
            </a:r>
            <a:r>
              <a:rPr kumimoji="1" lang="en-US" altLang="zh-TW" dirty="0">
                <a:solidFill>
                  <a:srgbClr val="FFFF00"/>
                </a:solidFill>
                <a:latin typeface="Microsoft YaHei Light" panose="020B0502040204020203" pitchFamily="34" charset="-122"/>
                <a:ea typeface="Microsoft YaHei Light" panose="020B0502040204020203" pitchFamily="34" charset="-122"/>
              </a:rPr>
              <a:t>ACL</a:t>
            </a:r>
            <a:r>
              <a:rPr kumimoji="1" lang="zh-TW" altLang="en-US" dirty="0">
                <a:solidFill>
                  <a:srgbClr val="FFFF00"/>
                </a:solidFill>
                <a:latin typeface="Microsoft YaHei Light" panose="020B0502040204020203" pitchFamily="34" charset="-122"/>
                <a:ea typeface="Microsoft YaHei Light" panose="020B0502040204020203" pitchFamily="34" charset="-122"/>
              </a:rPr>
              <a:t>」功能，那麼</a:t>
            </a:r>
            <a:r>
              <a:rPr kumimoji="1" lang="en-US" altLang="zh-TW" dirty="0" err="1">
                <a:solidFill>
                  <a:srgbClr val="FFFF00"/>
                </a:solidFill>
                <a:latin typeface="Microsoft YaHei Light" panose="020B0502040204020203" pitchFamily="34" charset="-122"/>
                <a:ea typeface="Microsoft YaHei Light" panose="020B0502040204020203" pitchFamily="34" charset="-122"/>
              </a:rPr>
              <a:t>umask</a:t>
            </a:r>
            <a:r>
              <a:rPr kumimoji="1" lang="zh-TW" altLang="en-US" dirty="0">
                <a:solidFill>
                  <a:srgbClr val="FFFF00"/>
                </a:solidFill>
                <a:latin typeface="Microsoft YaHei Light" panose="020B0502040204020203" pitchFamily="34" charset="-122"/>
                <a:ea typeface="Microsoft YaHei Light" panose="020B0502040204020203" pitchFamily="34" charset="-122"/>
              </a:rPr>
              <a:t>功能和</a:t>
            </a:r>
            <a:r>
              <a:rPr kumimoji="1" lang="en-US" altLang="zh-TW" dirty="0">
                <a:solidFill>
                  <a:srgbClr val="FFFF00"/>
                </a:solidFill>
                <a:latin typeface="Microsoft YaHei Light" panose="020B0502040204020203" pitchFamily="34" charset="-122"/>
                <a:ea typeface="Microsoft YaHei Light" panose="020B0502040204020203" pitchFamily="34" charset="-122"/>
              </a:rPr>
              <a:t>ACL</a:t>
            </a:r>
            <a:r>
              <a:rPr kumimoji="1" lang="zh-TW" altLang="en-US" dirty="0">
                <a:solidFill>
                  <a:srgbClr val="FFFF00"/>
                </a:solidFill>
                <a:latin typeface="Microsoft YaHei Light" panose="020B0502040204020203" pitchFamily="34" charset="-122"/>
                <a:ea typeface="Microsoft YaHei Light" panose="020B0502040204020203" pitchFamily="34" charset="-122"/>
              </a:rPr>
              <a:t>的預設權限重疊，因此會被忽略掉。</a:t>
            </a:r>
            <a:r>
              <a:rPr kumimoji="1" lang="en-US" altLang="zh-TW" dirty="0">
                <a:solidFill>
                  <a:srgbClr val="FFFF00"/>
                </a:solidFill>
                <a:latin typeface="Microsoft YaHei Light" panose="020B0502040204020203" pitchFamily="34" charset="-122"/>
                <a:ea typeface="Microsoft YaHei Light" panose="020B0502040204020203" pitchFamily="34" charset="-122"/>
              </a:rPr>
              <a:t>(</a:t>
            </a:r>
            <a:r>
              <a:rPr kumimoji="1" lang="zh-TW" altLang="en-US" dirty="0">
                <a:solidFill>
                  <a:srgbClr val="FFFF00"/>
                </a:solidFill>
                <a:latin typeface="Microsoft YaHei Light" panose="020B0502040204020203" pitchFamily="34" charset="-122"/>
                <a:ea typeface="Microsoft YaHei Light" panose="020B0502040204020203" pitchFamily="34" charset="-122"/>
              </a:rPr>
              <a:t>詳細的部分請自行查閱</a:t>
            </a:r>
            <a:r>
              <a:rPr kumimoji="1" lang="en-US" altLang="zh-TW" dirty="0">
                <a:solidFill>
                  <a:srgbClr val="FFFF00"/>
                </a:solidFill>
                <a:latin typeface="Microsoft YaHei Light" panose="020B0502040204020203" pitchFamily="34" charset="-122"/>
                <a:ea typeface="Microsoft YaHei Light" panose="020B0502040204020203" pitchFamily="34" charset="-122"/>
              </a:rPr>
              <a:t>man 5 </a:t>
            </a:r>
            <a:r>
              <a:rPr kumimoji="1" lang="en-US" altLang="zh-TW" dirty="0" err="1">
                <a:solidFill>
                  <a:srgbClr val="FFFF00"/>
                </a:solidFill>
                <a:latin typeface="Microsoft YaHei Light" panose="020B0502040204020203" pitchFamily="34" charset="-122"/>
                <a:ea typeface="Microsoft YaHei Light" panose="020B0502040204020203" pitchFamily="34" charset="-122"/>
              </a:rPr>
              <a:t>acl</a:t>
            </a:r>
            <a:r>
              <a:rPr kumimoji="1" lang="en-US" altLang="zh-TW" dirty="0">
                <a:solidFill>
                  <a:srgbClr val="FFFF00"/>
                </a:solidFill>
                <a:latin typeface="Microsoft YaHei Light" panose="020B0502040204020203" pitchFamily="34" charset="-122"/>
                <a:ea typeface="Microsoft YaHei Light" panose="020B0502040204020203" pitchFamily="34" charset="-122"/>
              </a:rPr>
              <a:t>)*/</a:t>
            </a:r>
          </a:p>
          <a:p>
            <a:pPr marL="0" indent="0">
              <a:buNone/>
            </a:pPr>
            <a:endParaRPr kumimoji="1" lang="zh-TW" altLang="en-US" dirty="0"/>
          </a:p>
        </p:txBody>
      </p:sp>
    </p:spTree>
    <p:extLst>
      <p:ext uri="{BB962C8B-B14F-4D97-AF65-F5344CB8AC3E}">
        <p14:creationId xmlns:p14="http://schemas.microsoft.com/office/powerpoint/2010/main" val="6752173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25C0A0B5-45A4-6748-BF63-D35E2BCA693A}"/>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unlink</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F9DB9B54-5587-9B49-B482-3D2C2FA3378D}"/>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8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26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Linux</a:t>
            </a:r>
            <a:r>
              <a:rPr lang="zh-TW" sz="26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指令：</a:t>
            </a:r>
            <a:r>
              <a:rPr lang="en-US" sz="26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rm</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80000"/>
              </a:lnSpc>
              <a:spcBef>
                <a:spcPts val="1000"/>
              </a:spcBef>
              <a:spcAft>
                <a:spcPts val="0"/>
              </a:spcAft>
              <a:buNone/>
              <a:tabLst/>
              <a:defRPr sz="1800" b="0" i="0" u="none" strike="noStrike" kern="0" cap="none" spc="0" baseline="0">
                <a:solidFill>
                  <a:srgbClr val="000000"/>
                </a:solidFill>
                <a:uFillTx/>
              </a:defRPr>
            </a:pP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8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en-US" sz="26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en-US" sz="26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a:t>
            </a:r>
            <a:r>
              <a:rPr lang="en-US" sz="2600" u="none" strike="noStrike" kern="1200" cap="none" spc="-1" baseline="0" dirty="0" err="1">
                <a:solidFill>
                  <a:srgbClr val="C41A16"/>
                </a:solidFill>
                <a:uFillTx/>
                <a:latin typeface="Menlo-Regular"/>
                <a:ea typeface="Microsoft YaHei Light" panose="020B0502040204020203" pitchFamily="34" charset="-122"/>
                <a:cs typeface="Noto Sans Mono Light" panose="020B0409040504020204" pitchFamily="50"/>
              </a:rPr>
              <a:t>stdio.h</a:t>
            </a:r>
            <a:r>
              <a:rPr lang="en-US" sz="26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&gt;</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8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en-US" sz="26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en-US" sz="26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remove(</a:t>
            </a:r>
            <a:r>
              <a:rPr lang="en-US" sz="26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en-US" sz="26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26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en-US" sz="26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*pathname);</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80000"/>
              </a:lnSpc>
              <a:spcBef>
                <a:spcPts val="1000"/>
              </a:spcBef>
              <a:spcAft>
                <a:spcPts val="0"/>
              </a:spcAft>
              <a:buNone/>
              <a:tabLst/>
              <a:defRPr sz="1800" b="0" i="0" u="none" strike="noStrike" kern="0" cap="none" spc="0" baseline="0">
                <a:solidFill>
                  <a:srgbClr val="000000"/>
                </a:solidFill>
                <a:uFillTx/>
              </a:defRPr>
            </a:pP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8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刪除</a:t>
            </a:r>
            <a:r>
              <a:rPr lang="en-US"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pathname</a:t>
            </a: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，在</a:t>
            </a:r>
            <a:r>
              <a:rPr lang="en-US"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Linux</a:t>
            </a: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中由於一個檔案可能被多個「路徑名」參照，因此「刪除</a:t>
            </a:r>
            <a:r>
              <a:rPr lang="en-US"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pathname</a:t>
            </a: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」的實際功能是讓「參照數」少</a:t>
            </a:r>
            <a:r>
              <a:rPr lang="en-US"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1</a:t>
            </a: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，如果參照數變為</a:t>
            </a:r>
            <a:r>
              <a:rPr lang="en-US"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0</a:t>
            </a: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，系統就會真正刪除這個檔案</a:t>
            </a:r>
            <a:r>
              <a:rPr lang="en-US"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a:t>
            </a: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資料夾（資料夾的參考數都為</a:t>
            </a:r>
            <a:r>
              <a:rPr lang="en-US"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1</a:t>
            </a: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a:t>
            </a:r>
            <a:endParaRPr lang="en-US"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8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要特別注意的是，如果正好有一個程式打開</a:t>
            </a:r>
            <a:r>
              <a:rPr lang="en-US"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(open)</a:t>
            </a: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了這個檔案，除非這個程式關閉</a:t>
            </a:r>
            <a:r>
              <a:rPr lang="en-US"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(close)</a:t>
            </a: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了這個檔案，否則這個檔案會以「</a:t>
            </a:r>
            <a:r>
              <a:rPr lang="zh-TW" sz="2400" u="none" strike="noStrike" kern="1200" cap="none" spc="-1" baseline="0" dirty="0">
                <a:solidFill>
                  <a:srgbClr val="FF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隱形的方式</a:t>
            </a: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」存在於檔案系統，</a:t>
            </a:r>
            <a:r>
              <a:rPr lang="zh-TW" sz="2400" u="none" strike="noStrike" kern="1200" cap="none" spc="-1" baseline="0" dirty="0">
                <a:solidFill>
                  <a:srgbClr val="FF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這是避免暫存檔案佔據空間的重要技巧</a:t>
            </a:r>
            <a:r>
              <a:rPr lang="zh-TW"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a:t>
            </a:r>
            <a:endParaRPr lang="en-US" sz="2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8049215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A44ACF96-0616-2049-8DC6-BBFFD61E2ACE}"/>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課堂小作業</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F031C324-3932-EE42-AD64-55AE02FAD0B6}"/>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寫一隻小程式，可以移除某個檔案或者資料夾，例如：</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myrm /path/something</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7810415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83CA57E1-C12D-3D4A-A34E-CD47A6120901}"/>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rename()</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89229BED-F7AC-7E42-89EA-50A3BA5FF3DF}"/>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Linux指令：</a:t>
            </a:r>
            <a:r>
              <a:rPr lang="en-US" alt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mv</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&lt;stdio.h&gt;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rename(</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*old, </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*new);</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將old名字改成new。</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644872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E6D374C9-ADD3-D843-8323-76E0BAC0D4BA}"/>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rename</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5CC6D60F-C7E3-E942-82E8-6EB908B49637}"/>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&lt;stdio.h&gt;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main(</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argc, </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**argv)</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rename(argv[</a:t>
            </a:r>
            <a:r>
              <a:rPr lang="zh-TW" sz="28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1</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argv[</a:t>
            </a:r>
            <a:r>
              <a:rPr lang="zh-TW" sz="28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2</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return</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0</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6431430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0D5A3D75-DD45-2E45-A4D5-F6CCFFCCEEE8}"/>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結果</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E47FFAF8-95F5-4A4F-BA61-2B7FDF0EAF58}"/>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./rename tmp ../tmp</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cd ..</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ls tmp</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tmp</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9205253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272FD274-8AAC-5545-8256-72623493A64F}"/>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chmod, chgrp, chowner</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0104719E-B951-B244-85DB-D408A0F14763}"/>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Linux指令: chgrp, chown, chmod</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0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zh-TW" sz="20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&lt;sys/types.h&gt;</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0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zh-TW" sz="20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&lt;unistd.h&gt;</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0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chown(</a:t>
            </a:r>
            <a:r>
              <a:rPr lang="zh-TW" sz="20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*path, uid_t owner, gid_t group);</a:t>
            </a: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0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zh-TW" sz="20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&lt;sys/stat.h&gt;</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0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chmod(</a:t>
            </a:r>
            <a:r>
              <a:rPr lang="zh-TW" sz="20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*path, mode_t mode);</a:t>
            </a: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0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fchmodat(</a:t>
            </a:r>
            <a:r>
              <a:rPr lang="zh-TW" sz="20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fd, </a:t>
            </a:r>
            <a:r>
              <a:rPr lang="zh-TW" sz="20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*path, mode_t mode, </a:t>
            </a:r>
            <a:r>
              <a:rPr lang="zh-TW" sz="20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flag);</a:t>
            </a:r>
          </a:p>
        </p:txBody>
      </p:sp>
    </p:spTree>
    <p:extLst>
      <p:ext uri="{BB962C8B-B14F-4D97-AF65-F5344CB8AC3E}">
        <p14:creationId xmlns:p14="http://schemas.microsoft.com/office/powerpoint/2010/main" val="19284382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F9ED74BF-73B9-6C46-B4F4-D8071F50BF8C}"/>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課堂作業</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2ADAE5CE-541D-254D-9B4A-DD483A8AADF1}"/>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自行用man這個指令查看這三個函數的用途</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4225062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5A83EF1E-7E72-0D4C-8C40-1B78D1460B02}"/>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修改權限</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6FB43A30-80BE-6F49-A46F-C3381F9F47DB}"/>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Linux指令：chmod</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&lt;sys/stat.h&gt;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chmod(</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*path, mode_t mode);</a:t>
            </a: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fchmod(</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fd, mode_t mode);</a:t>
            </a:r>
          </a:p>
        </p:txBody>
      </p:sp>
    </p:spTree>
    <p:extLst>
      <p:ext uri="{BB962C8B-B14F-4D97-AF65-F5344CB8AC3E}">
        <p14:creationId xmlns:p14="http://schemas.microsoft.com/office/powerpoint/2010/main" val="43653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8EBE20-4AB4-2642-A20A-05AAFD15F5BA}"/>
              </a:ext>
            </a:extLst>
          </p:cNvPr>
          <p:cNvSpPr>
            <a:spLocks noGrp="1"/>
          </p:cNvSpPr>
          <p:nvPr>
            <p:ph type="title"/>
          </p:nvPr>
        </p:nvSpPr>
        <p:spPr/>
        <p:txBody>
          <a:bodyPr/>
          <a:lstStyle/>
          <a:p>
            <a:r>
              <a:rPr kumimoji="1" lang="zh-TW" altLang="en-US" dirty="0"/>
              <a:t>設計上的需求</a:t>
            </a:r>
          </a:p>
        </p:txBody>
      </p:sp>
      <p:sp>
        <p:nvSpPr>
          <p:cNvPr id="3" name="內容版面配置區 2">
            <a:extLst>
              <a:ext uri="{FF2B5EF4-FFF2-40B4-BE49-F238E27FC236}">
                <a16:creationId xmlns:a16="http://schemas.microsoft.com/office/drawing/2014/main" id="{4BA666D6-36EE-C740-88B3-099033AA9AE9}"/>
              </a:ext>
            </a:extLst>
          </p:cNvPr>
          <p:cNvSpPr>
            <a:spLocks noGrp="1"/>
          </p:cNvSpPr>
          <p:nvPr>
            <p:ph idx="1"/>
          </p:nvPr>
        </p:nvSpPr>
        <p:spPr/>
        <p:txBody>
          <a:bodyPr/>
          <a:lstStyle/>
          <a:p>
            <a:r>
              <a:rPr kumimoji="1" lang="zh-TW" altLang="en-US" dirty="0"/>
              <a:t>以繳交做的程式來說，到底應該用</a:t>
            </a:r>
            <a:r>
              <a:rPr kumimoji="1" lang="zh-CN" altLang="en-US" dirty="0"/>
              <a:t>「檔案的</a:t>
            </a:r>
            <a:r>
              <a:rPr kumimoji="1" lang="en-US" altLang="zh-CN" dirty="0"/>
              <a:t>owner</a:t>
            </a:r>
            <a:r>
              <a:rPr kumimoji="1" lang="zh-CN" altLang="en-US" dirty="0"/>
              <a:t>」或「執行者的」的權限呢？</a:t>
            </a:r>
            <a:endParaRPr kumimoji="1" lang="en-US" altLang="zh-CN" dirty="0"/>
          </a:p>
          <a:p>
            <a:r>
              <a:rPr kumimoji="1" lang="zh-CN" altLang="en-US" dirty="0"/>
              <a:t>尷尬：</a:t>
            </a:r>
            <a:r>
              <a:rPr kumimoji="1" lang="en-US" altLang="zh-CN" dirty="0" err="1"/>
              <a:t>turnin</a:t>
            </a:r>
            <a:r>
              <a:rPr kumimoji="1" lang="zh-CN" altLang="en-US" dirty="0"/>
              <a:t>必須能夠存取執行者的檔案，然後複製到助教的資料夾</a:t>
            </a:r>
            <a:endParaRPr kumimoji="1" lang="en-US" altLang="zh-CN" dirty="0"/>
          </a:p>
          <a:p>
            <a:pPr lvl="1"/>
            <a:r>
              <a:rPr kumimoji="1" lang="zh-CN" altLang="en-US" dirty="0"/>
              <a:t>我們可以將</a:t>
            </a:r>
            <a:r>
              <a:rPr kumimoji="1" lang="en-US" altLang="zh-TW" dirty="0" err="1"/>
              <a:t>turnin</a:t>
            </a:r>
            <a:r>
              <a:rPr kumimoji="1" lang="zh-CN" altLang="en-US" dirty="0"/>
              <a:t>這個程式的擁有者設定為「助教」</a:t>
            </a:r>
            <a:endParaRPr kumimoji="1" lang="en-US" altLang="zh-CN" dirty="0"/>
          </a:p>
          <a:p>
            <a:pPr lvl="1"/>
            <a:r>
              <a:rPr kumimoji="1" lang="zh-CN" altLang="en-US" dirty="0"/>
              <a:t>然後設定</a:t>
            </a:r>
            <a:r>
              <a:rPr kumimoji="1" lang="en-US" altLang="zh-CN" dirty="0" err="1"/>
              <a:t>turnin</a:t>
            </a:r>
            <a:r>
              <a:rPr kumimoji="1" lang="zh-CN" altLang="en-US" dirty="0"/>
              <a:t>這個程式的「</a:t>
            </a:r>
            <a:r>
              <a:rPr kumimoji="1" lang="en-US" altLang="zh-CN" dirty="0"/>
              <a:t>set-</a:t>
            </a:r>
            <a:r>
              <a:rPr kumimoji="1" lang="en-US" altLang="zh-CN" dirty="0" err="1"/>
              <a:t>uid</a:t>
            </a:r>
            <a:r>
              <a:rPr kumimoji="1" lang="zh-CN" altLang="en-US" dirty="0"/>
              <a:t>」屬性</a:t>
            </a:r>
            <a:endParaRPr kumimoji="1" lang="en-US" altLang="zh-CN" dirty="0"/>
          </a:p>
          <a:p>
            <a:pPr lvl="1"/>
            <a:r>
              <a:rPr kumimoji="1" lang="zh-CN" altLang="en-US" dirty="0"/>
              <a:t>經過上述的設定，我們可以存取「助教的資料夾」，但無法存取執行者的檔案</a:t>
            </a:r>
            <a:endParaRPr kumimoji="1" lang="en-US" altLang="zh-CN" dirty="0"/>
          </a:p>
          <a:p>
            <a:pPr lvl="1"/>
            <a:r>
              <a:rPr kumimoji="1" lang="zh-CN" altLang="en-US" dirty="0"/>
              <a:t>如果</a:t>
            </a:r>
            <a:r>
              <a:rPr kumimoji="1" lang="en-US" altLang="zh-CN" dirty="0"/>
              <a:t>set-</a:t>
            </a:r>
            <a:r>
              <a:rPr kumimoji="1" lang="en-US" altLang="zh-CN" dirty="0" err="1"/>
              <a:t>uid</a:t>
            </a:r>
            <a:r>
              <a:rPr kumimoji="1" lang="zh-CN" altLang="en-US" dirty="0"/>
              <a:t>的程式的權限可以在「檔案擁有者」及「執行者」間切換，就能解決上面問題了</a:t>
            </a:r>
            <a:endParaRPr kumimoji="1" lang="zh-TW" altLang="en-US" dirty="0"/>
          </a:p>
        </p:txBody>
      </p:sp>
    </p:spTree>
    <p:extLst>
      <p:ext uri="{BB962C8B-B14F-4D97-AF65-F5344CB8AC3E}">
        <p14:creationId xmlns:p14="http://schemas.microsoft.com/office/powerpoint/2010/main" val="5038589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D4EBC062-A1D7-2645-8D72-364156C564D5}"/>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課堂作業</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C23B37C4-FC11-1C4A-815A-9C27CB90E7C5}"/>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撰寫一支程式，可以改變檔案權限</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4782787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5261A65A-FA75-3248-BDB3-3B0841619786}"/>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chmod</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FB06992A-13C2-1442-8494-40E9BC417DE7}"/>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7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en-US" sz="1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a:t>
            </a:r>
            <a:r>
              <a:rPr lang="en-US" sz="1800" u="none" strike="noStrike" kern="1200" cap="none" spc="-1" baseline="0" dirty="0" err="1">
                <a:solidFill>
                  <a:srgbClr val="C41A16"/>
                </a:solidFill>
                <a:uFillTx/>
                <a:latin typeface="Courier New"/>
                <a:ea typeface="Microsoft YaHei Light" panose="020B0502040204020203" pitchFamily="34" charset="-122"/>
                <a:cs typeface="Noto Sans Mono Light" panose="020B0409040504020204" pitchFamily="50"/>
              </a:rPr>
              <a:t>stdio.h</a:t>
            </a:r>
            <a:r>
              <a:rPr lang="en-US" sz="1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&gt;</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en-US" sz="1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&lt;sys/</a:t>
            </a:r>
            <a:r>
              <a:rPr lang="en-US" sz="1800" u="none" strike="noStrike" kern="1200" cap="none" spc="-1" baseline="0" dirty="0" err="1">
                <a:solidFill>
                  <a:srgbClr val="C41A16"/>
                </a:solidFill>
                <a:uFillTx/>
                <a:latin typeface="Courier New"/>
                <a:ea typeface="Microsoft YaHei Light" panose="020B0502040204020203" pitchFamily="34" charset="-122"/>
                <a:cs typeface="Noto Sans Mono Light" panose="020B0409040504020204" pitchFamily="50"/>
              </a:rPr>
              <a:t>stat.h</a:t>
            </a:r>
            <a:r>
              <a:rPr lang="en-US" sz="1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&gt;</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main(</a:t>
            </a:r>
            <a:r>
              <a:rPr lang="en-US"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argc</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argv</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perm;</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owner, grp, others;</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sscanf</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8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argv</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8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2</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"%1d%1d%1d"</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&amp;owner, &amp;grp, &amp;others);</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"permission = %d %d %d\n"</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owner, grp, others);</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perm = owner&lt;&lt;</a:t>
            </a:r>
            <a:r>
              <a:rPr lang="en-US" sz="18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6</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grp&lt;&lt;</a:t>
            </a:r>
            <a:r>
              <a:rPr lang="en-US" sz="18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3</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others;</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385623"/>
                </a:solidFill>
                <a:uFillTx/>
                <a:latin typeface="Courier New"/>
                <a:ea typeface="Microsoft YaHei Light" panose="020B0502040204020203" pitchFamily="34" charset="-122"/>
                <a:cs typeface="Noto Sans Mono Light" panose="020B0409040504020204" pitchFamily="50"/>
              </a:rPr>
              <a:t>/*7&lt;&lt;6 == 111 000 000, 7&lt;&lt;3 == 111 000, 7 == 111*/</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chmod</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8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argv</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8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1</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mode_t</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)perm);</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return</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0</a:t>
            </a: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p:txBody>
      </p:sp>
    </p:spTree>
    <p:extLst>
      <p:ext uri="{BB962C8B-B14F-4D97-AF65-F5344CB8AC3E}">
        <p14:creationId xmlns:p14="http://schemas.microsoft.com/office/powerpoint/2010/main" val="24910327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93C52033-E903-F645-997E-5DA2B4C92FFC}"/>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執行結果</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4DE62B9A-3247-0F4F-8090-93890EB91520}"/>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$./chmod link.c 777</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permission = 7 7 7</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ls -alh link.c</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-rwxrwxrwx 1 shiwulo shiwulo 298 Mar 11 14:23 link.c</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3434342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3D11349D-8913-DA45-9B4A-EF37E1E4D6AE}"/>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小結</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65A5DAD2-49ED-204F-B094-C1DF154F72EE}"/>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了解如何變更UNIX（注意，不只是Linux）的檔案屬性變更方法</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41986442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C207BB-D808-9B4F-A1D4-65FE5F66101F}"/>
              </a:ext>
            </a:extLst>
          </p:cNvPr>
          <p:cNvSpPr>
            <a:spLocks noGrp="1"/>
          </p:cNvSpPr>
          <p:nvPr>
            <p:ph type="title"/>
          </p:nvPr>
        </p:nvSpPr>
        <p:spPr/>
        <p:txBody>
          <a:bodyPr/>
          <a:lstStyle/>
          <a:p>
            <a:r>
              <a:rPr kumimoji="1" lang="zh-TW" altLang="en-US" dirty="0"/>
              <a:t>設定檔案的「</a:t>
            </a:r>
            <a:r>
              <a:rPr kumimoji="1" lang="en-US" altLang="zh-TW" dirty="0"/>
              <a:t>ACL</a:t>
            </a:r>
            <a:r>
              <a:rPr kumimoji="1" lang="zh-TW" altLang="en-US" dirty="0"/>
              <a:t>」</a:t>
            </a:r>
          </a:p>
        </p:txBody>
      </p:sp>
    </p:spTree>
    <p:extLst>
      <p:ext uri="{BB962C8B-B14F-4D97-AF65-F5344CB8AC3E}">
        <p14:creationId xmlns:p14="http://schemas.microsoft.com/office/powerpoint/2010/main" val="10139995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6A2937F-9605-904B-8394-060F22A8BAD2}"/>
              </a:ext>
            </a:extLst>
          </p:cNvPr>
          <p:cNvSpPr>
            <a:spLocks noGrp="1"/>
          </p:cNvSpPr>
          <p:nvPr>
            <p:ph type="title"/>
          </p:nvPr>
        </p:nvSpPr>
        <p:spPr/>
        <p:txBody>
          <a:bodyPr/>
          <a:lstStyle/>
          <a:p>
            <a:r>
              <a:rPr lang="zh-TW" altLang="zh-TW" spc="-1" dirty="0">
                <a:solidFill>
                  <a:srgbClr val="000000"/>
                </a:solidFill>
                <a:latin typeface="Arial"/>
                <a:cs typeface="Noto Sans Mono Light" panose="020B0409040504020204" pitchFamily="50"/>
              </a:rPr>
              <a:t>檔案的</a:t>
            </a:r>
            <a:r>
              <a:rPr lang="en-US" altLang="zh-TW" spc="-1" dirty="0">
                <a:solidFill>
                  <a:srgbClr val="000000"/>
                </a:solidFill>
                <a:latin typeface="Arial"/>
                <a:cs typeface="Noto Sans Mono Light" panose="020B0409040504020204" pitchFamily="50"/>
              </a:rPr>
              <a:t>ACL</a:t>
            </a:r>
            <a:endParaRPr kumimoji="1" lang="zh-TW" altLang="en-US" dirty="0"/>
          </a:p>
        </p:txBody>
      </p:sp>
      <p:sp>
        <p:nvSpPr>
          <p:cNvPr id="5" name="內容版面配置區 4">
            <a:extLst>
              <a:ext uri="{FF2B5EF4-FFF2-40B4-BE49-F238E27FC236}">
                <a16:creationId xmlns:a16="http://schemas.microsoft.com/office/drawing/2014/main" id="{9FEE4E5C-A525-F248-BDE9-30E485360B32}"/>
              </a:ext>
            </a:extLst>
          </p:cNvPr>
          <p:cNvSpPr>
            <a:spLocks noGrp="1"/>
          </p:cNvSpPr>
          <p:nvPr>
            <p:ph idx="1"/>
          </p:nvPr>
        </p:nvSpPr>
        <p:spPr/>
        <p:txBody>
          <a:bodyPr/>
          <a:lstStyle/>
          <a:p>
            <a:r>
              <a:rPr kumimoji="1" lang="zh-TW" altLang="en-US" dirty="0"/>
              <a:t>傳統</a:t>
            </a:r>
            <a:r>
              <a:rPr kumimoji="1" lang="en-US" altLang="zh-TW" dirty="0"/>
              <a:t>Unix</a:t>
            </a:r>
            <a:r>
              <a:rPr kumimoji="1" lang="zh-TW" altLang="en-US" dirty="0"/>
              <a:t>只有三種屬性，分別是：</a:t>
            </a:r>
            <a:r>
              <a:rPr kumimoji="1" lang="en-US" altLang="zh-TW" dirty="0"/>
              <a:t>owner</a:t>
            </a:r>
            <a:r>
              <a:rPr kumimoji="1" lang="zh-TW" altLang="en-US" dirty="0"/>
              <a:t>、</a:t>
            </a:r>
            <a:r>
              <a:rPr kumimoji="1" lang="en-US" altLang="zh-TW" dirty="0"/>
              <a:t>group</a:t>
            </a:r>
            <a:r>
              <a:rPr kumimoji="1" lang="zh-TW" altLang="en-US" dirty="0"/>
              <a:t>、</a:t>
            </a:r>
            <a:r>
              <a:rPr kumimoji="1" lang="en-US" altLang="zh-TW" dirty="0"/>
              <a:t>others</a:t>
            </a:r>
            <a:r>
              <a:rPr kumimoji="1" lang="zh-TW" altLang="en-US" dirty="0"/>
              <a:t>，但有時候人員很複雜，需要做個細緻的規範</a:t>
            </a:r>
          </a:p>
          <a:p>
            <a:r>
              <a:rPr kumimoji="1" lang="zh-TW" altLang="en-US" dirty="0"/>
              <a:t>例如：</a:t>
            </a:r>
          </a:p>
          <a:p>
            <a:pPr lvl="1"/>
            <a:r>
              <a:rPr kumimoji="1" lang="zh-TW" altLang="en-US" dirty="0"/>
              <a:t>老師可以針對作業進行任何修改</a:t>
            </a:r>
          </a:p>
          <a:p>
            <a:pPr lvl="1"/>
            <a:r>
              <a:rPr kumimoji="1" lang="zh-TW" altLang="en-US" dirty="0"/>
              <a:t>助教：可以讀取任何作業</a:t>
            </a:r>
          </a:p>
          <a:p>
            <a:pPr lvl="1"/>
            <a:r>
              <a:rPr kumimoji="1" lang="zh-TW" altLang="en-US" dirty="0"/>
              <a:t>學生：可以修改作業</a:t>
            </a:r>
          </a:p>
          <a:p>
            <a:pPr lvl="1"/>
            <a:r>
              <a:rPr kumimoji="1" lang="zh-TW" altLang="en-US" dirty="0"/>
              <a:t>其他人：沒有權限</a:t>
            </a:r>
          </a:p>
          <a:p>
            <a:r>
              <a:rPr kumimoji="1" lang="zh-TW" altLang="en-US" dirty="0"/>
              <a:t>以上一個例子而言，權限就有四種，超出傳統</a:t>
            </a:r>
            <a:r>
              <a:rPr kumimoji="1" lang="en-US" altLang="zh-TW" dirty="0"/>
              <a:t>Unix</a:t>
            </a:r>
            <a:r>
              <a:rPr kumimoji="1" lang="zh-TW" altLang="en-US" dirty="0"/>
              <a:t>的權限</a:t>
            </a:r>
          </a:p>
        </p:txBody>
      </p:sp>
    </p:spTree>
    <p:extLst>
      <p:ext uri="{BB962C8B-B14F-4D97-AF65-F5344CB8AC3E}">
        <p14:creationId xmlns:p14="http://schemas.microsoft.com/office/powerpoint/2010/main" val="24052657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321BF3-504A-7447-B993-B9652AD92EFC}"/>
              </a:ext>
            </a:extLst>
          </p:cNvPr>
          <p:cNvSpPr>
            <a:spLocks noGrp="1"/>
          </p:cNvSpPr>
          <p:nvPr>
            <p:ph type="title"/>
          </p:nvPr>
        </p:nvSpPr>
        <p:spPr/>
        <p:txBody>
          <a:bodyPr/>
          <a:lstStyle/>
          <a:p>
            <a:r>
              <a:rPr lang="zh-TW" altLang="zh-TW" spc="-1" dirty="0">
                <a:solidFill>
                  <a:srgbClr val="000000"/>
                </a:solidFill>
                <a:latin typeface="Arial"/>
                <a:cs typeface="Noto Sans Mono Light" panose="020B0409040504020204" pitchFamily="50"/>
              </a:rPr>
              <a:t>指令：getfacl, setfacl</a:t>
            </a:r>
            <a:endParaRPr kumimoji="1" lang="zh-TW" altLang="en-US" dirty="0"/>
          </a:p>
        </p:txBody>
      </p:sp>
      <p:sp>
        <p:nvSpPr>
          <p:cNvPr id="3" name="內容版面配置區 2">
            <a:extLst>
              <a:ext uri="{FF2B5EF4-FFF2-40B4-BE49-F238E27FC236}">
                <a16:creationId xmlns:a16="http://schemas.microsoft.com/office/drawing/2014/main" id="{1B374BFE-2CFA-1842-99A5-6FCDBB0622C2}"/>
              </a:ext>
            </a:extLst>
          </p:cNvPr>
          <p:cNvSpPr>
            <a:spLocks noGrp="1"/>
          </p:cNvSpPr>
          <p:nvPr>
            <p:ph idx="1"/>
          </p:nvPr>
        </p:nvSpPr>
        <p:spPr/>
        <p:txBody>
          <a:bodyPr/>
          <a:lstStyle/>
          <a:p>
            <a:pPr>
              <a:lnSpc>
                <a:spcPct val="150000"/>
              </a:lnSpc>
            </a:pPr>
            <a:r>
              <a:rPr kumimoji="1" lang="en-US" altLang="zh-TW" dirty="0" err="1"/>
              <a:t>getfacl</a:t>
            </a:r>
            <a:r>
              <a:rPr kumimoji="1" lang="zh-TW" altLang="en-US" dirty="0"/>
              <a:t>（</a:t>
            </a:r>
            <a:r>
              <a:rPr kumimoji="1" lang="en-US" altLang="zh-TW" dirty="0" err="1"/>
              <a:t>acl</a:t>
            </a:r>
            <a:r>
              <a:rPr kumimoji="1" lang="zh-TW" altLang="en-US" dirty="0"/>
              <a:t>：</a:t>
            </a:r>
            <a:r>
              <a:rPr kumimoji="1" lang="en-US" altLang="zh-TW" dirty="0"/>
              <a:t>access control list</a:t>
            </a:r>
            <a:r>
              <a:rPr kumimoji="1" lang="zh-TW" altLang="en-US" dirty="0"/>
              <a:t>）讀取一個檔案或目錄的</a:t>
            </a:r>
            <a:r>
              <a:rPr kumimoji="1" lang="en-US" altLang="zh-TW" dirty="0"/>
              <a:t>ACL</a:t>
            </a:r>
            <a:r>
              <a:rPr kumimoji="1" lang="zh-TW" altLang="en-US" dirty="0"/>
              <a:t>屬性</a:t>
            </a:r>
          </a:p>
          <a:p>
            <a:pPr>
              <a:lnSpc>
                <a:spcPct val="150000"/>
              </a:lnSpc>
            </a:pPr>
            <a:r>
              <a:rPr kumimoji="1" lang="en-US" altLang="zh-TW" dirty="0" err="1"/>
              <a:t>setfacl</a:t>
            </a:r>
            <a:r>
              <a:rPr kumimoji="1" lang="zh-TW" altLang="en-US" dirty="0"/>
              <a:t>，設定一個檔案或者目錄的</a:t>
            </a:r>
            <a:r>
              <a:rPr kumimoji="1" lang="en-US" altLang="zh-TW" dirty="0"/>
              <a:t>ACL</a:t>
            </a:r>
            <a:r>
              <a:rPr kumimoji="1" lang="zh-TW" altLang="en-US" dirty="0"/>
              <a:t>屬性</a:t>
            </a:r>
          </a:p>
        </p:txBody>
      </p:sp>
    </p:spTree>
    <p:extLst>
      <p:ext uri="{BB962C8B-B14F-4D97-AF65-F5344CB8AC3E}">
        <p14:creationId xmlns:p14="http://schemas.microsoft.com/office/powerpoint/2010/main" val="23064867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2884E4F6-F064-9E44-8F9F-E65F2C110C5A}"/>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getfacl</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E5719D42-4CE1-8C4F-B5A5-2D9F8D01E84D}"/>
              </a:ext>
            </a:extLst>
          </p:cNvPr>
          <p:cNvSpPr txBox="1"/>
          <p:nvPr/>
        </p:nvSpPr>
        <p:spPr>
          <a:xfrm>
            <a:off x="838084" y="1825563"/>
            <a:ext cx="10515243" cy="4350962"/>
          </a:xfrm>
          <a:prstGeom prst="rect">
            <a:avLst/>
          </a:prstGeom>
          <a:solidFill>
            <a:srgbClr val="000000"/>
          </a:solidFill>
          <a:ln w="12600" cap="flat">
            <a:solidFill>
              <a:srgbClr val="000000"/>
            </a:solidFill>
            <a:prstDash val="solid"/>
            <a:miter/>
          </a:ln>
        </p:spPr>
        <p:txBody>
          <a:bodyPr vert="horz" wrap="square" lIns="91440" tIns="45720" rIns="91440" bIns="45720" anchor="t"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pitchFamily="2"/>
                <a:ea typeface="Microsoft YaHei Light" panose="020B0502040204020203" pitchFamily="34" charset="-122"/>
                <a:cs typeface="Noto Sans Mono Light" panose="020B0409040504020204" pitchFamily="50"/>
              </a:rPr>
              <a:t>$ getfacl examples.desktop   </a:t>
            </a:r>
            <a:r>
              <a:rPr lang="zh-TW" sz="2800" u="none" strike="noStrike" kern="1200" cap="none" spc="-1" baseline="0" dirty="0">
                <a:solidFill>
                  <a:srgbClr val="FFFF00"/>
                </a:solidFill>
                <a:uFillTx/>
                <a:latin typeface="Courier" pitchFamily="2"/>
                <a:ea typeface="Microsoft YaHei Light" panose="020B0502040204020203" pitchFamily="34" charset="-122"/>
                <a:cs typeface="Noto Sans Mono Light" panose="020B0409040504020204" pitchFamily="50"/>
              </a:rPr>
              <a:t>/*對，就是這麼簡單，getfacl後面將路徑名*/ </a:t>
            </a:r>
            <a:endParaRPr lang="zh-TW" sz="2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pitchFamily="2"/>
                <a:ea typeface="Microsoft YaHei Light" panose="020B0502040204020203" pitchFamily="34" charset="-122"/>
                <a:cs typeface="Noto Sans Mono Light" panose="020B0409040504020204" pitchFamily="50"/>
              </a:rPr>
              <a:t># file: examples.desktop  </a:t>
            </a:r>
            <a:r>
              <a:rPr lang="zh-TW" sz="2800" u="none" strike="noStrike" kern="1200" cap="none" spc="-1" baseline="0" dirty="0">
                <a:solidFill>
                  <a:srgbClr val="FFFF00"/>
                </a:solidFill>
                <a:uFillTx/>
                <a:latin typeface="Courier" pitchFamily="2"/>
                <a:ea typeface="Microsoft YaHei Light" panose="020B0502040204020203" pitchFamily="34" charset="-122"/>
                <a:cs typeface="Noto Sans Mono Light" panose="020B0409040504020204" pitchFamily="50"/>
              </a:rPr>
              <a:t>/*檔名*/</a:t>
            </a:r>
            <a:endParaRPr lang="zh-TW" sz="2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pitchFamily="2"/>
                <a:ea typeface="Microsoft YaHei Light" panose="020B0502040204020203" pitchFamily="34" charset="-122"/>
                <a:cs typeface="Noto Sans Mono Light" panose="020B0409040504020204" pitchFamily="50"/>
              </a:rPr>
              <a:t># owner: shiwulo </a:t>
            </a:r>
            <a:r>
              <a:rPr lang="zh-TW" sz="2800" u="none" strike="noStrike" kern="1200" cap="none" spc="-1" baseline="0" dirty="0">
                <a:solidFill>
                  <a:srgbClr val="FFFF00"/>
                </a:solidFill>
                <a:uFillTx/>
                <a:latin typeface="Courier" pitchFamily="2"/>
                <a:ea typeface="Microsoft YaHei Light" panose="020B0502040204020203" pitchFamily="34" charset="-122"/>
                <a:cs typeface="Noto Sans Mono Light" panose="020B0409040504020204" pitchFamily="50"/>
              </a:rPr>
              <a:t>/*檔案擁有者*/</a:t>
            </a:r>
            <a:endParaRPr lang="zh-TW" sz="2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pitchFamily="2"/>
                <a:ea typeface="Microsoft YaHei Light" panose="020B0502040204020203" pitchFamily="34" charset="-122"/>
                <a:cs typeface="Noto Sans Mono Light" panose="020B0409040504020204" pitchFamily="50"/>
              </a:rPr>
              <a:t># group: shiwulo /*群組*/</a:t>
            </a:r>
            <a:endParaRPr lang="zh-TW" sz="2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pitchFamily="2"/>
                <a:ea typeface="Microsoft YaHei Light" panose="020B0502040204020203" pitchFamily="34" charset="-122"/>
                <a:cs typeface="Noto Sans Mono Light" panose="020B0409040504020204" pitchFamily="50"/>
              </a:rPr>
              <a:t>user::rw- </a:t>
            </a:r>
            <a:r>
              <a:rPr lang="zh-TW" sz="2800" u="none" strike="noStrike" kern="1200" cap="none" spc="-1" baseline="0" dirty="0">
                <a:solidFill>
                  <a:srgbClr val="FFFF00"/>
                </a:solidFill>
                <a:uFillTx/>
                <a:latin typeface="Courier" pitchFamily="2"/>
                <a:ea typeface="Microsoft YaHei Light" panose="020B0502040204020203" pitchFamily="34" charset="-122"/>
                <a:cs typeface="Noto Sans Mono Light" panose="020B0409040504020204" pitchFamily="50"/>
              </a:rPr>
              <a:t>/*UNIX預設屬性rwx rwx rwx*/</a:t>
            </a:r>
            <a:endParaRPr lang="zh-TW" sz="2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pitchFamily="2"/>
                <a:ea typeface="Microsoft YaHei Light" panose="020B0502040204020203" pitchFamily="34" charset="-122"/>
                <a:cs typeface="Noto Sans Mono Light" panose="020B0409040504020204" pitchFamily="50"/>
              </a:rPr>
              <a:t>group::r--</a:t>
            </a:r>
            <a:endParaRPr lang="zh-TW" sz="2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pitchFamily="2"/>
                <a:ea typeface="Microsoft YaHei Light" panose="020B0502040204020203" pitchFamily="34" charset="-122"/>
                <a:cs typeface="Noto Sans Mono Light" panose="020B0409040504020204" pitchFamily="50"/>
              </a:rPr>
              <a:t>other::r--</a:t>
            </a:r>
            <a:endParaRPr lang="zh-TW" sz="28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376423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ED57CB-6EC9-2D48-97D8-89E665C43BFB}"/>
              </a:ext>
            </a:extLst>
          </p:cNvPr>
          <p:cNvSpPr>
            <a:spLocks noGrp="1"/>
          </p:cNvSpPr>
          <p:nvPr>
            <p:ph type="title"/>
          </p:nvPr>
        </p:nvSpPr>
        <p:spPr/>
        <p:txBody>
          <a:bodyPr/>
          <a:lstStyle/>
          <a:p>
            <a:r>
              <a:rPr kumimoji="1" lang="en-US" altLang="zh-TW" dirty="0" err="1"/>
              <a:t>setfacl</a:t>
            </a:r>
            <a:endParaRPr kumimoji="1" lang="zh-TW" altLang="en-US" dirty="0"/>
          </a:p>
        </p:txBody>
      </p:sp>
      <p:sp>
        <p:nvSpPr>
          <p:cNvPr id="3" name="內容版面配置區 2">
            <a:extLst>
              <a:ext uri="{FF2B5EF4-FFF2-40B4-BE49-F238E27FC236}">
                <a16:creationId xmlns:a16="http://schemas.microsoft.com/office/drawing/2014/main" id="{DE83F9CC-3F1B-DB4D-86C7-7B31627A379C}"/>
              </a:ext>
            </a:extLst>
          </p:cNvPr>
          <p:cNvSpPr>
            <a:spLocks noGrp="1"/>
          </p:cNvSpPr>
          <p:nvPr>
            <p:ph idx="1"/>
          </p:nvPr>
        </p:nvSpPr>
        <p:spPr/>
        <p:txBody>
          <a:bodyPr/>
          <a:lstStyle/>
          <a:p>
            <a:pPr>
              <a:lnSpc>
                <a:spcPct val="150000"/>
              </a:lnSpc>
            </a:pPr>
            <a:r>
              <a:rPr kumimoji="1" lang="en-US" altLang="zh-TW" dirty="0" err="1"/>
              <a:t>setfacl</a:t>
            </a:r>
            <a:r>
              <a:rPr kumimoji="1" lang="en-US" altLang="zh-TW" dirty="0"/>
              <a:t> -m u:guest1:rx ./</a:t>
            </a:r>
            <a:r>
              <a:rPr kumimoji="1" lang="en-US" altLang="zh-TW" dirty="0" err="1"/>
              <a:t>tmp</a:t>
            </a:r>
            <a:endParaRPr kumimoji="1" lang="en-US" altLang="zh-TW" dirty="0"/>
          </a:p>
          <a:p>
            <a:pPr lvl="1">
              <a:lnSpc>
                <a:spcPct val="150000"/>
              </a:lnSpc>
            </a:pPr>
            <a:r>
              <a:rPr kumimoji="1" lang="en-US" altLang="zh-TW" dirty="0"/>
              <a:t>-m</a:t>
            </a:r>
            <a:r>
              <a:rPr kumimoji="1" lang="zh-TW" altLang="en-US" dirty="0"/>
              <a:t>代表修改（</a:t>
            </a:r>
            <a:r>
              <a:rPr kumimoji="1" lang="en-US" altLang="zh-TW" dirty="0"/>
              <a:t>modify</a:t>
            </a:r>
            <a:r>
              <a:rPr kumimoji="1" lang="zh-TW" altLang="en-US" dirty="0"/>
              <a:t>）權限</a:t>
            </a:r>
          </a:p>
          <a:p>
            <a:pPr lvl="1">
              <a:lnSpc>
                <a:spcPct val="150000"/>
              </a:lnSpc>
            </a:pPr>
            <a:r>
              <a:rPr kumimoji="1" lang="en-US" altLang="zh-TW" dirty="0"/>
              <a:t>u</a:t>
            </a:r>
            <a:r>
              <a:rPr kumimoji="1" lang="zh-TW" altLang="en-US" dirty="0"/>
              <a:t>：</a:t>
            </a:r>
            <a:r>
              <a:rPr kumimoji="1" lang="en-US" altLang="zh-TW" dirty="0"/>
              <a:t>[</a:t>
            </a:r>
            <a:r>
              <a:rPr kumimoji="1" lang="zh-TW" altLang="en-US" dirty="0"/>
              <a:t>使用者名稱</a:t>
            </a:r>
            <a:r>
              <a:rPr kumimoji="1" lang="en-US" altLang="zh-TW" dirty="0"/>
              <a:t>]</a:t>
            </a:r>
            <a:r>
              <a:rPr kumimoji="1" lang="zh-TW" altLang="en-US" dirty="0"/>
              <a:t>：</a:t>
            </a:r>
            <a:r>
              <a:rPr kumimoji="1" lang="en-US" altLang="zh-TW" dirty="0"/>
              <a:t>[</a:t>
            </a:r>
            <a:r>
              <a:rPr kumimoji="1" lang="zh-TW" altLang="en-US" dirty="0"/>
              <a:t>權限</a:t>
            </a:r>
            <a:r>
              <a:rPr kumimoji="1" lang="en-US" altLang="zh-TW" dirty="0"/>
              <a:t>]  </a:t>
            </a:r>
            <a:r>
              <a:rPr kumimoji="1" lang="zh-TW" altLang="en-US" dirty="0"/>
              <a:t>檔名</a:t>
            </a:r>
          </a:p>
          <a:p>
            <a:pPr>
              <a:lnSpc>
                <a:spcPct val="150000"/>
              </a:lnSpc>
            </a:pPr>
            <a:r>
              <a:rPr kumimoji="1" lang="en-US" altLang="zh-TW" dirty="0" err="1"/>
              <a:t>setfacl</a:t>
            </a:r>
            <a:r>
              <a:rPr kumimoji="1" lang="en-US" altLang="zh-TW" dirty="0"/>
              <a:t> -m g:guest1:rx ./</a:t>
            </a:r>
            <a:r>
              <a:rPr kumimoji="1" lang="en-US" altLang="zh-TW" dirty="0" err="1"/>
              <a:t>tmp</a:t>
            </a:r>
            <a:endParaRPr kumimoji="1" lang="en-US" altLang="zh-TW" dirty="0"/>
          </a:p>
          <a:p>
            <a:pPr lvl="1">
              <a:lnSpc>
                <a:spcPct val="150000"/>
              </a:lnSpc>
            </a:pPr>
            <a:r>
              <a:rPr kumimoji="1" lang="en-US" altLang="zh-TW" dirty="0"/>
              <a:t>-m</a:t>
            </a:r>
            <a:r>
              <a:rPr kumimoji="1" lang="zh-TW" altLang="en-US" dirty="0"/>
              <a:t>代表修改（</a:t>
            </a:r>
            <a:r>
              <a:rPr kumimoji="1" lang="en-US" altLang="zh-TW" dirty="0"/>
              <a:t>modify</a:t>
            </a:r>
            <a:r>
              <a:rPr kumimoji="1" lang="zh-TW" altLang="en-US" dirty="0"/>
              <a:t>）權限</a:t>
            </a:r>
          </a:p>
          <a:p>
            <a:pPr lvl="1">
              <a:lnSpc>
                <a:spcPct val="150000"/>
              </a:lnSpc>
            </a:pPr>
            <a:r>
              <a:rPr kumimoji="1" lang="en-US" altLang="zh-TW" dirty="0"/>
              <a:t>g</a:t>
            </a:r>
            <a:r>
              <a:rPr kumimoji="1" lang="zh-TW" altLang="en-US" dirty="0"/>
              <a:t>：</a:t>
            </a:r>
            <a:r>
              <a:rPr kumimoji="1" lang="en-US" altLang="zh-TW" dirty="0"/>
              <a:t>[</a:t>
            </a:r>
            <a:r>
              <a:rPr kumimoji="1" lang="zh-TW" altLang="en-US" dirty="0"/>
              <a:t>群組名稱</a:t>
            </a:r>
            <a:r>
              <a:rPr kumimoji="1" lang="en-US" altLang="zh-TW" dirty="0"/>
              <a:t>]</a:t>
            </a:r>
            <a:r>
              <a:rPr kumimoji="1" lang="zh-TW" altLang="en-US" dirty="0"/>
              <a:t>：</a:t>
            </a:r>
            <a:r>
              <a:rPr kumimoji="1" lang="en-US" altLang="zh-TW" dirty="0"/>
              <a:t>[</a:t>
            </a:r>
            <a:r>
              <a:rPr kumimoji="1" lang="zh-TW" altLang="en-US" dirty="0"/>
              <a:t>權限</a:t>
            </a:r>
            <a:r>
              <a:rPr kumimoji="1" lang="en-US" altLang="zh-TW" dirty="0"/>
              <a:t>]  </a:t>
            </a:r>
            <a:r>
              <a:rPr kumimoji="1" lang="zh-TW" altLang="en-US" dirty="0"/>
              <a:t>檔名</a:t>
            </a:r>
          </a:p>
        </p:txBody>
      </p:sp>
    </p:spTree>
    <p:extLst>
      <p:ext uri="{BB962C8B-B14F-4D97-AF65-F5344CB8AC3E}">
        <p14:creationId xmlns:p14="http://schemas.microsoft.com/office/powerpoint/2010/main" val="37133376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10245404-54B8-274A-8B8E-83FEE1812E79}"/>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執行結果</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D572DCF8-8C47-6044-9315-E36AF2DE70A9}"/>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a:t>
            </a:r>
            <a:r>
              <a:rPr lang="en-US" sz="2600" b="0" i="0" u="none" strike="noStrike" kern="1200" cap="none" spc="-1" baseline="0" dirty="0" err="1">
                <a:solidFill>
                  <a:srgbClr val="FFFFFF"/>
                </a:solidFill>
                <a:uFillTx/>
                <a:latin typeface="Courier" pitchFamily="2"/>
                <a:ea typeface="Courier New"/>
                <a:cs typeface="Noto Sans Mono Light" panose="020B0409040504020204" pitchFamily="50"/>
              </a:rPr>
              <a:t>setfacl</a:t>
            </a: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 -m u:guest1:rw ./</a:t>
            </a:r>
            <a:r>
              <a:rPr lang="en-US" sz="2600" b="0" i="0" u="none" strike="noStrike" kern="1200" cap="none" spc="-1" baseline="0" dirty="0" err="1">
                <a:solidFill>
                  <a:srgbClr val="FFFFFF"/>
                </a:solidFill>
                <a:uFillTx/>
                <a:latin typeface="Courier" pitchFamily="2"/>
                <a:ea typeface="Courier New"/>
                <a:cs typeface="Noto Sans Mono Light" panose="020B0409040504020204" pitchFamily="50"/>
              </a:rPr>
              <a:t>tmp</a:t>
            </a:r>
            <a:endParaRPr lang="en-US" sz="26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a:t>
            </a:r>
            <a:r>
              <a:rPr lang="en-US" sz="2600" b="0" i="0" u="none" strike="noStrike" kern="1200" cap="none" spc="-1" baseline="0" dirty="0" err="1">
                <a:solidFill>
                  <a:srgbClr val="FFFFFF"/>
                </a:solidFill>
                <a:uFillTx/>
                <a:latin typeface="Courier" pitchFamily="2"/>
                <a:ea typeface="Courier New"/>
                <a:cs typeface="Noto Sans Mono Light" panose="020B0409040504020204" pitchFamily="50"/>
              </a:rPr>
              <a:t>getfacl</a:t>
            </a: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 ./</a:t>
            </a:r>
            <a:r>
              <a:rPr lang="en-US" sz="2600" b="0" i="0" u="none" strike="noStrike" kern="1200" cap="none" spc="-1" baseline="0" dirty="0" err="1">
                <a:solidFill>
                  <a:srgbClr val="FFFFFF"/>
                </a:solidFill>
                <a:uFillTx/>
                <a:latin typeface="Courier" pitchFamily="2"/>
                <a:ea typeface="Courier New"/>
                <a:cs typeface="Noto Sans Mono Light" panose="020B0409040504020204" pitchFamily="50"/>
              </a:rPr>
              <a:t>tmp</a:t>
            </a:r>
            <a:endParaRPr lang="en-US" sz="26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 file: </a:t>
            </a:r>
            <a:r>
              <a:rPr lang="en-US" sz="2600" b="0" i="0" u="none" strike="noStrike" kern="1200" cap="none" spc="-1" baseline="0" dirty="0" err="1">
                <a:solidFill>
                  <a:srgbClr val="FFFFFF"/>
                </a:solidFill>
                <a:uFillTx/>
                <a:latin typeface="Courier" pitchFamily="2"/>
                <a:ea typeface="Courier New"/>
                <a:cs typeface="Noto Sans Mono Light" panose="020B0409040504020204" pitchFamily="50"/>
              </a:rPr>
              <a:t>tmp</a:t>
            </a:r>
            <a:endParaRPr lang="en-US" sz="26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 owner: shiwulo</a:t>
            </a:r>
            <a:endParaRPr lang="en-US" sz="26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 group: shiwulo</a:t>
            </a:r>
            <a:endParaRPr lang="en-US" sz="26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user::</a:t>
            </a:r>
            <a:r>
              <a:rPr lang="en-US" sz="2600" b="0" i="0" u="none" strike="noStrike" kern="1200" cap="none" spc="-1" baseline="0" dirty="0" err="1">
                <a:solidFill>
                  <a:srgbClr val="FFFFFF"/>
                </a:solidFill>
                <a:uFillTx/>
                <a:latin typeface="Courier" pitchFamily="2"/>
                <a:ea typeface="Courier New"/>
                <a:cs typeface="Noto Sans Mono Light" panose="020B0409040504020204" pitchFamily="50"/>
              </a:rPr>
              <a:t>rw</a:t>
            </a: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   </a:t>
            </a:r>
            <a:r>
              <a:rPr lang="en-US" sz="2600" b="0" i="0" u="none" strike="noStrike" kern="1200" cap="none" spc="-1" baseline="0" dirty="0">
                <a:solidFill>
                  <a:srgbClr val="FFFF00"/>
                </a:solidFill>
                <a:uFillTx/>
                <a:latin typeface="Courier" pitchFamily="2"/>
                <a:ea typeface="Courier New"/>
                <a:cs typeface="Noto Sans Mono Light" panose="020B0409040504020204" pitchFamily="50"/>
              </a:rPr>
              <a:t>/*</a:t>
            </a:r>
            <a:r>
              <a:rPr lang="zh-TW" sz="2600" b="0" i="0" u="none" strike="noStrike" kern="1200" cap="none" spc="-1" baseline="0" dirty="0">
                <a:solidFill>
                  <a:srgbClr val="FFFF00"/>
                </a:solidFill>
                <a:uFillTx/>
                <a:latin typeface="Courier" pitchFamily="2"/>
                <a:ea typeface="Courier New"/>
                <a:cs typeface="Noto Sans Mono Light" panose="020B0409040504020204" pitchFamily="50"/>
              </a:rPr>
              <a:t>沒有使用者（</a:t>
            </a:r>
            <a:r>
              <a:rPr lang="en-US" sz="2600" b="0" i="0" u="none" strike="noStrike" kern="1200" cap="none" spc="-1" baseline="0" dirty="0">
                <a:solidFill>
                  <a:srgbClr val="FFFF00"/>
                </a:solidFill>
                <a:uFillTx/>
                <a:latin typeface="Courier" pitchFamily="2"/>
                <a:ea typeface="Courier New"/>
                <a:cs typeface="Noto Sans Mono Light" panose="020B0409040504020204" pitchFamily="50"/>
              </a:rPr>
              <a:t>::</a:t>
            </a:r>
            <a:r>
              <a:rPr lang="zh-TW" sz="2600" b="0" i="0" u="none" strike="noStrike" kern="1200" cap="none" spc="-1" baseline="0" dirty="0">
                <a:solidFill>
                  <a:srgbClr val="FFFF00"/>
                </a:solidFill>
                <a:uFillTx/>
                <a:latin typeface="Courier" pitchFamily="2"/>
                <a:ea typeface="Courier New"/>
                <a:cs typeface="Noto Sans Mono Light" panose="020B0409040504020204" pitchFamily="50"/>
              </a:rPr>
              <a:t>）代表擁有者（</a:t>
            </a:r>
            <a:r>
              <a:rPr lang="en-US" sz="2600" b="0" i="0" u="none" strike="noStrike" kern="1200" cap="none" spc="-1" baseline="0" dirty="0">
                <a:solidFill>
                  <a:srgbClr val="FFFF00"/>
                </a:solidFill>
                <a:uFillTx/>
                <a:latin typeface="Courier" pitchFamily="2"/>
                <a:ea typeface="Courier New"/>
                <a:cs typeface="Noto Sans Mono Light" panose="020B0409040504020204" pitchFamily="50"/>
              </a:rPr>
              <a:t>owner</a:t>
            </a:r>
            <a:r>
              <a:rPr lang="zh-TW" sz="2600" b="0" i="0" u="none" strike="noStrike" kern="1200" cap="none" spc="-1" baseline="0" dirty="0">
                <a:solidFill>
                  <a:srgbClr val="FFFF00"/>
                </a:solidFill>
                <a:uFillTx/>
                <a:latin typeface="Courier" pitchFamily="2"/>
                <a:ea typeface="Courier New"/>
                <a:cs typeface="Noto Sans Mono Light" panose="020B0409040504020204" pitchFamily="50"/>
              </a:rPr>
              <a:t>）</a:t>
            </a:r>
            <a:endParaRPr lang="en-US" sz="26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user:guest1:rw-</a:t>
            </a:r>
            <a:endParaRPr lang="en-US" sz="26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group::</a:t>
            </a:r>
            <a:r>
              <a:rPr lang="en-US" sz="2600" b="0" i="0" u="none" strike="noStrike" kern="1200" cap="none" spc="-1" baseline="0" dirty="0" err="1">
                <a:solidFill>
                  <a:srgbClr val="FFFFFF"/>
                </a:solidFill>
                <a:uFillTx/>
                <a:latin typeface="Courier" pitchFamily="2"/>
                <a:ea typeface="Courier New"/>
                <a:cs typeface="Noto Sans Mono Light" panose="020B0409040504020204" pitchFamily="50"/>
              </a:rPr>
              <a:t>rw</a:t>
            </a: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a:t>
            </a:r>
            <a:endParaRPr lang="en-US" sz="26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mask::</a:t>
            </a:r>
            <a:r>
              <a:rPr lang="en-US" sz="2600" b="0" i="0" u="none" strike="noStrike" kern="1200" cap="none" spc="-1" baseline="0" dirty="0" err="1">
                <a:solidFill>
                  <a:srgbClr val="FFFFFF"/>
                </a:solidFill>
                <a:uFillTx/>
                <a:latin typeface="Courier" pitchFamily="2"/>
                <a:ea typeface="Courier New"/>
                <a:cs typeface="Noto Sans Mono Light" panose="020B0409040504020204" pitchFamily="50"/>
              </a:rPr>
              <a:t>rw</a:t>
            </a: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a:t>
            </a:r>
            <a:endParaRPr lang="en-US" sz="26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b="0" i="0" u="none" strike="noStrike" kern="1200" cap="none" spc="-1" baseline="0" dirty="0">
                <a:solidFill>
                  <a:srgbClr val="FFFFFF"/>
                </a:solidFill>
                <a:uFillTx/>
                <a:latin typeface="Courier" pitchFamily="2"/>
                <a:ea typeface="Courier New"/>
                <a:cs typeface="Noto Sans Mono Light" panose="020B0409040504020204" pitchFamily="50"/>
              </a:rPr>
              <a:t>other::r--</a:t>
            </a:r>
            <a:endParaRPr lang="en-US" sz="26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095464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867A9F-A44C-0540-9CB7-72DAC4ECE419}"/>
              </a:ext>
            </a:extLst>
          </p:cNvPr>
          <p:cNvSpPr>
            <a:spLocks noGrp="1"/>
          </p:cNvSpPr>
          <p:nvPr>
            <p:ph type="title"/>
          </p:nvPr>
        </p:nvSpPr>
        <p:spPr/>
        <p:txBody>
          <a:bodyPr/>
          <a:lstStyle/>
          <a:p>
            <a:r>
              <a:rPr kumimoji="1" lang="en" altLang="zh-TW" dirty="0"/>
              <a:t>process</a:t>
            </a:r>
            <a:r>
              <a:rPr kumimoji="1" lang="zh-TW" altLang="en-US" dirty="0"/>
              <a:t>有三個</a:t>
            </a:r>
            <a:r>
              <a:rPr kumimoji="1" lang="en" altLang="zh-TW" dirty="0"/>
              <a:t>id</a:t>
            </a:r>
            <a:endParaRPr kumimoji="1" lang="zh-TW" altLang="en-US" dirty="0"/>
          </a:p>
        </p:txBody>
      </p:sp>
      <p:sp>
        <p:nvSpPr>
          <p:cNvPr id="3" name="內容版面配置區 2">
            <a:extLst>
              <a:ext uri="{FF2B5EF4-FFF2-40B4-BE49-F238E27FC236}">
                <a16:creationId xmlns:a16="http://schemas.microsoft.com/office/drawing/2014/main" id="{F82FC314-9618-F649-8B56-9CAD1F02BB02}"/>
              </a:ext>
            </a:extLst>
          </p:cNvPr>
          <p:cNvSpPr>
            <a:spLocks noGrp="1"/>
          </p:cNvSpPr>
          <p:nvPr>
            <p:ph idx="1"/>
          </p:nvPr>
        </p:nvSpPr>
        <p:spPr/>
        <p:txBody>
          <a:bodyPr/>
          <a:lstStyle/>
          <a:p>
            <a:r>
              <a:rPr kumimoji="1" lang="en" altLang="zh-TW" dirty="0"/>
              <a:t>effective user id (</a:t>
            </a:r>
            <a:r>
              <a:rPr kumimoji="1" lang="en" altLang="zh-TW" dirty="0" err="1"/>
              <a:t>euid</a:t>
            </a:r>
            <a:r>
              <a:rPr kumimoji="1" lang="en" altLang="zh-TW" dirty="0"/>
              <a:t>)</a:t>
            </a:r>
          </a:p>
          <a:p>
            <a:pPr lvl="1"/>
            <a:r>
              <a:rPr kumimoji="1" lang="zh-TW" altLang="en-US" dirty="0"/>
              <a:t>真正用來判斷權限的</a:t>
            </a:r>
            <a:r>
              <a:rPr kumimoji="1" lang="en" altLang="zh-TW" dirty="0"/>
              <a:t>id</a:t>
            </a:r>
          </a:p>
          <a:p>
            <a:r>
              <a:rPr kumimoji="1" lang="en" altLang="zh-TW" dirty="0"/>
              <a:t>real user id (</a:t>
            </a:r>
            <a:r>
              <a:rPr kumimoji="1" lang="en" altLang="zh-TW" dirty="0" err="1"/>
              <a:t>ruid</a:t>
            </a:r>
            <a:r>
              <a:rPr kumimoji="1" lang="en" altLang="zh-TW" dirty="0"/>
              <a:t>)</a:t>
            </a:r>
          </a:p>
          <a:p>
            <a:pPr lvl="1"/>
            <a:r>
              <a:rPr kumimoji="1" lang="zh-TW" altLang="en-US" dirty="0"/>
              <a:t>該</a:t>
            </a:r>
            <a:r>
              <a:rPr kumimoji="1" lang="en" altLang="zh-TW" dirty="0"/>
              <a:t>process</a:t>
            </a:r>
            <a:r>
              <a:rPr kumimoji="1" lang="zh-TW" altLang="en-US" dirty="0"/>
              <a:t>的</a:t>
            </a:r>
            <a:r>
              <a:rPr kumimoji="1" lang="en" altLang="zh-TW" dirty="0"/>
              <a:t>owner</a:t>
            </a:r>
            <a:r>
              <a:rPr kumimoji="1" lang="zh-TW" altLang="en-US" dirty="0"/>
              <a:t>的</a:t>
            </a:r>
            <a:r>
              <a:rPr kumimoji="1" lang="en" altLang="zh-TW" dirty="0"/>
              <a:t>user id</a:t>
            </a:r>
          </a:p>
          <a:p>
            <a:r>
              <a:rPr kumimoji="1" lang="en" altLang="zh-TW" dirty="0"/>
              <a:t>saved-user-id</a:t>
            </a:r>
          </a:p>
          <a:p>
            <a:pPr lvl="1"/>
            <a:r>
              <a:rPr kumimoji="1" lang="zh-TW" altLang="en-US" dirty="0"/>
              <a:t>當</a:t>
            </a:r>
            <a:r>
              <a:rPr kumimoji="1" lang="en" altLang="zh-TW" dirty="0" err="1"/>
              <a:t>euid</a:t>
            </a:r>
            <a:r>
              <a:rPr kumimoji="1" lang="zh-TW" altLang="en-US" dirty="0"/>
              <a:t>改變時，將舊的</a:t>
            </a:r>
            <a:r>
              <a:rPr kumimoji="1" lang="en" altLang="zh-TW" dirty="0" err="1"/>
              <a:t>euid</a:t>
            </a:r>
            <a:r>
              <a:rPr kumimoji="1" lang="zh-TW" altLang="en-US" dirty="0"/>
              <a:t>存放在</a:t>
            </a:r>
            <a:r>
              <a:rPr kumimoji="1" lang="en" altLang="zh-TW" dirty="0"/>
              <a:t>saved-user-id</a:t>
            </a:r>
          </a:p>
        </p:txBody>
      </p:sp>
    </p:spTree>
    <p:extLst>
      <p:ext uri="{BB962C8B-B14F-4D97-AF65-F5344CB8AC3E}">
        <p14:creationId xmlns:p14="http://schemas.microsoft.com/office/powerpoint/2010/main" val="15417570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7243D638-6995-064C-B43E-B0FD5AF42B4D}"/>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執行結果</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0E68DF86-34ED-3B4E-A9B8-E4C65488A445}"/>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$setfacl -m g:guest1:rw ./tmp</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 getfacl ./tmp</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 file: tmp</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 owner: shiwulo</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 group: shiwulo</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user::rw-</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user:guest1:rw-</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group::rw-</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group:guest1:rw-   </a:t>
            </a:r>
            <a:r>
              <a:rPr lang="zh-TW" sz="2400" b="0" i="0" u="none" strike="noStrike" kern="1200" cap="none" spc="-1" baseline="0" dirty="0">
                <a:solidFill>
                  <a:srgbClr val="FFFF00"/>
                </a:solidFill>
                <a:uFillTx/>
                <a:latin typeface="Courier" pitchFamily="2"/>
                <a:ea typeface="Consolas"/>
                <a:cs typeface="Noto Sans Mono Light" panose="020B0409040504020204" pitchFamily="50"/>
              </a:rPr>
              <a:t>/*增加了新的群組guset1，權限為可讀寫*/</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mask::rw-</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other::r--</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7760025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3CEC16FA-0B11-1740-8D8D-F1FEAB2B2E3C}"/>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ls一下</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1DC5099B-7CB0-0B4E-BC9E-26FC1EE70BE3}"/>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$ls -lh</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drwxrwxr-x  6 shiwulo shiwulo 4.0K Feb  1 12:25 _sp</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drwxr-xr-x  2 shiwulo shiwulo 4.0K Dec 29 12:44 Templates</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-rw-rw-r--+ 1 shiwulo shiwulo    0 Mar 15 08:14 tmp</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00"/>
                </a:solidFill>
                <a:uFillTx/>
                <a:latin typeface="Courier" pitchFamily="2"/>
                <a:ea typeface="Consolas"/>
                <a:cs typeface="Noto Sans Mono Light" panose="020B0409040504020204" pitchFamily="50"/>
              </a:rPr>
              <a:t>/*檔案屬性多了+代表這一個檔案有擴充屬性，要用getfacl才可以看到完整的屬性*/</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FFFFFF"/>
                </a:solidFill>
                <a:uFillTx/>
                <a:latin typeface="Courier" pitchFamily="2"/>
                <a:ea typeface="Consolas"/>
                <a:cs typeface="Noto Sans Mono Light" panose="020B0409040504020204" pitchFamily="50"/>
              </a:rPr>
              <a:t>drwxr-xr-x  2 shiwulo shiwulo 4.0K Dec 29 12:44 Videos</a:t>
            </a:r>
            <a:endParaRPr lang="zh-TW" sz="24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9111409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C3245330-882A-454D-9D81-00BEAC341DA3}"/>
              </a:ext>
            </a:extLst>
          </p:cNvPr>
          <p:cNvSpPr txBox="1"/>
          <p:nvPr/>
        </p:nvSpPr>
        <p:spPr>
          <a:xfrm>
            <a:off x="838084" y="365037"/>
            <a:ext cx="10515243" cy="1325157"/>
          </a:xfrm>
          <a:prstGeom prst="rect">
            <a:avLst/>
          </a:prstGeom>
          <a:noFill/>
          <a:ln cap="flat">
            <a:noFill/>
          </a:ln>
        </p:spPr>
        <p:txBody>
          <a:bodyPr vert="horz" wrap="square" lIns="0" tIns="0" rIns="0" bIns="0" anchor="ctr"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GUI</a:t>
            </a:r>
          </a:p>
        </p:txBody>
      </p:sp>
      <p:sp>
        <p:nvSpPr>
          <p:cNvPr id="3" name="TextShape 2">
            <a:extLst>
              <a:ext uri="{FF2B5EF4-FFF2-40B4-BE49-F238E27FC236}">
                <a16:creationId xmlns:a16="http://schemas.microsoft.com/office/drawing/2014/main" id="{D5A9D7B0-0E04-5044-8997-68E144B9FA5D}"/>
              </a:ext>
            </a:extLst>
          </p:cNvPr>
          <p:cNvSpPr txBox="1"/>
          <p:nvPr/>
        </p:nvSpPr>
        <p:spPr>
          <a:xfrm>
            <a:off x="377729" y="1831204"/>
            <a:ext cx="5297859" cy="4350962"/>
          </a:xfrm>
          <a:prstGeom prst="rect">
            <a:avLst/>
          </a:prstGeom>
          <a:gradFill>
            <a:gsLst>
              <a:gs pos="0">
                <a:srgbClr val="000000"/>
              </a:gs>
              <a:gs pos="100000">
                <a:srgbClr val="000000"/>
              </a:gs>
            </a:gsLst>
            <a:lin ang="16200000"/>
          </a:gradFill>
          <a:ln cap="flat">
            <a:noFill/>
          </a:ln>
          <a:effectLst>
            <a:outerShdw dist="22997" dir="5400000" algn="tl">
              <a:srgbClr val="000000">
                <a:alpha val="35000"/>
              </a:srgbClr>
            </a:outerShdw>
          </a:effectLst>
        </p:spPr>
        <p:txBody>
          <a:bodyPr vert="horz" wrap="square" lIns="0" tIns="0" rIns="0" bIns="0" anchor="t"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sudo</a:t>
            </a:r>
            <a:r>
              <a:rPr lang="en-US" sz="32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apt-get install </a:t>
            </a:r>
            <a:r>
              <a:rPr lang="en-US" sz="32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eiciel</a:t>
            </a:r>
            <a:endParaRPr lang="en-US" sz="32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endParaRPr>
          </a:p>
        </p:txBody>
      </p:sp>
      <p:pic>
        <p:nvPicPr>
          <p:cNvPr id="4" name="圖片 348">
            <a:extLst>
              <a:ext uri="{FF2B5EF4-FFF2-40B4-BE49-F238E27FC236}">
                <a16:creationId xmlns:a16="http://schemas.microsoft.com/office/drawing/2014/main" id="{B0FCD61F-82E8-3643-9ACD-1C3700375C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07518" y="619560"/>
            <a:ext cx="6000475" cy="6076444"/>
          </a:xfrm>
          <a:prstGeom prst="rect">
            <a:avLst/>
          </a:prstGeom>
          <a:noFill/>
          <a:ln cap="flat">
            <a:noFill/>
          </a:ln>
        </p:spPr>
      </p:pic>
    </p:spTree>
    <p:extLst>
      <p:ext uri="{BB962C8B-B14F-4D97-AF65-F5344CB8AC3E}">
        <p14:creationId xmlns:p14="http://schemas.microsoft.com/office/powerpoint/2010/main" val="21855852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D518395-9DCA-9A4D-B912-4FC43FB656A5}"/>
              </a:ext>
            </a:extLst>
          </p:cNvPr>
          <p:cNvSpPr>
            <a:spLocks noGrp="1"/>
          </p:cNvSpPr>
          <p:nvPr>
            <p:ph type="title"/>
          </p:nvPr>
        </p:nvSpPr>
        <p:spPr/>
        <p:txBody>
          <a:bodyPr/>
          <a:lstStyle/>
          <a:p>
            <a:r>
              <a:rPr kumimoji="1" lang="en-US" altLang="zh-TW" dirty="0"/>
              <a:t>ACL functions</a:t>
            </a:r>
            <a:endParaRPr kumimoji="1" lang="zh-TW" altLang="en-US" dirty="0"/>
          </a:p>
        </p:txBody>
      </p:sp>
      <p:sp>
        <p:nvSpPr>
          <p:cNvPr id="5" name="內容版面配置區 4">
            <a:extLst>
              <a:ext uri="{FF2B5EF4-FFF2-40B4-BE49-F238E27FC236}">
                <a16:creationId xmlns:a16="http://schemas.microsoft.com/office/drawing/2014/main" id="{3959658E-8403-DA45-A403-45E0079C1D15}"/>
              </a:ext>
            </a:extLst>
          </p:cNvPr>
          <p:cNvSpPr>
            <a:spLocks noGrp="1"/>
          </p:cNvSpPr>
          <p:nvPr>
            <p:ph idx="1"/>
          </p:nvPr>
        </p:nvSpPr>
        <p:spPr/>
        <p:txBody>
          <a:bodyPr/>
          <a:lstStyle/>
          <a:p>
            <a:r>
              <a:rPr kumimoji="1" lang="en-US" altLang="zh-TW" dirty="0" err="1">
                <a:solidFill>
                  <a:srgbClr val="FF0000"/>
                </a:solidFill>
              </a:rPr>
              <a:t>sudo</a:t>
            </a:r>
            <a:r>
              <a:rPr kumimoji="1" lang="en-US" altLang="zh-TW" dirty="0">
                <a:solidFill>
                  <a:srgbClr val="FF0000"/>
                </a:solidFill>
              </a:rPr>
              <a:t> apt-get install </a:t>
            </a:r>
            <a:r>
              <a:rPr kumimoji="1" lang="en-US" altLang="zh-TW" dirty="0" err="1">
                <a:solidFill>
                  <a:srgbClr val="FF0000"/>
                </a:solidFill>
              </a:rPr>
              <a:t>acl</a:t>
            </a:r>
            <a:r>
              <a:rPr kumimoji="1" lang="en-US" altLang="zh-TW" dirty="0">
                <a:solidFill>
                  <a:srgbClr val="FF0000"/>
                </a:solidFill>
              </a:rPr>
              <a:t> </a:t>
            </a:r>
            <a:r>
              <a:rPr kumimoji="1" lang="en-US" altLang="zh-TW" dirty="0" err="1">
                <a:solidFill>
                  <a:srgbClr val="FF0000"/>
                </a:solidFill>
              </a:rPr>
              <a:t>acl</a:t>
            </a:r>
            <a:r>
              <a:rPr kumimoji="1" lang="en-US" altLang="zh-TW" dirty="0">
                <a:solidFill>
                  <a:srgbClr val="FF0000"/>
                </a:solidFill>
              </a:rPr>
              <a:t>-dev</a:t>
            </a:r>
          </a:p>
          <a:p>
            <a:r>
              <a:rPr kumimoji="1" lang="en-US" altLang="zh-TW" dirty="0" err="1"/>
              <a:t>acl_get_file</a:t>
            </a:r>
            <a:r>
              <a:rPr kumimoji="1" lang="en-US" altLang="zh-TW" dirty="0"/>
              <a:t>(), </a:t>
            </a:r>
            <a:r>
              <a:rPr kumimoji="1" lang="en-US" altLang="zh-TW" dirty="0" err="1"/>
              <a:t>acl_get_entry</a:t>
            </a:r>
            <a:r>
              <a:rPr kumimoji="1" lang="en-US" altLang="zh-TW" dirty="0"/>
              <a:t>(), </a:t>
            </a:r>
            <a:r>
              <a:rPr kumimoji="1" lang="en-US" altLang="zh-TW" dirty="0" err="1"/>
              <a:t>acl_get_tag_type</a:t>
            </a:r>
            <a:r>
              <a:rPr kumimoji="1" lang="en-US" altLang="zh-TW" dirty="0"/>
              <a:t>(), </a:t>
            </a:r>
            <a:r>
              <a:rPr kumimoji="1" lang="en-US" altLang="zh-TW" dirty="0" err="1"/>
              <a:t>acl_get_qualifier</a:t>
            </a:r>
            <a:r>
              <a:rPr kumimoji="1" lang="en-US" altLang="zh-TW" dirty="0"/>
              <a:t>(), </a:t>
            </a:r>
            <a:r>
              <a:rPr kumimoji="1" lang="en-US" altLang="zh-TW" dirty="0" err="1"/>
              <a:t>acl_get_permset</a:t>
            </a:r>
            <a:r>
              <a:rPr kumimoji="1" lang="en-US" altLang="zh-TW" dirty="0"/>
              <a:t>(), </a:t>
            </a:r>
            <a:r>
              <a:rPr kumimoji="1" lang="en-US" altLang="zh-TW" dirty="0" err="1"/>
              <a:t>acl_get_perm</a:t>
            </a:r>
            <a:r>
              <a:rPr kumimoji="1" lang="en-US" altLang="zh-TW" dirty="0"/>
              <a:t>()</a:t>
            </a:r>
          </a:p>
          <a:p>
            <a:r>
              <a:rPr kumimoji="1" lang="en-US" altLang="zh-TW" dirty="0" err="1">
                <a:solidFill>
                  <a:srgbClr val="FF0000"/>
                </a:solidFill>
              </a:rPr>
              <a:t>sudo</a:t>
            </a:r>
            <a:r>
              <a:rPr kumimoji="1" lang="en-US" altLang="zh-TW" dirty="0">
                <a:solidFill>
                  <a:srgbClr val="FF0000"/>
                </a:solidFill>
              </a:rPr>
              <a:t> apt-get install clang</a:t>
            </a:r>
          </a:p>
          <a:p>
            <a:r>
              <a:rPr kumimoji="1" lang="en-US" altLang="zh-TW" dirty="0">
                <a:solidFill>
                  <a:srgbClr val="FF0000"/>
                </a:solidFill>
              </a:rPr>
              <a:t>clang -</a:t>
            </a:r>
            <a:r>
              <a:rPr kumimoji="1" lang="en-US" altLang="zh-TW" dirty="0" err="1">
                <a:solidFill>
                  <a:srgbClr val="FF0000"/>
                </a:solidFill>
              </a:rPr>
              <a:t>lacl</a:t>
            </a:r>
            <a:r>
              <a:rPr kumimoji="1" lang="en-US" altLang="zh-TW" dirty="0">
                <a:solidFill>
                  <a:srgbClr val="FF0000"/>
                </a:solidFill>
              </a:rPr>
              <a:t> </a:t>
            </a:r>
            <a:r>
              <a:rPr kumimoji="1" lang="en-US" altLang="zh-TW" dirty="0" err="1">
                <a:solidFill>
                  <a:srgbClr val="FF0000"/>
                </a:solidFill>
              </a:rPr>
              <a:t>list_acl.c</a:t>
            </a:r>
            <a:endParaRPr kumimoji="1" lang="en-US" altLang="zh-TW" dirty="0">
              <a:solidFill>
                <a:srgbClr val="FF0000"/>
              </a:solidFill>
            </a:endParaRPr>
          </a:p>
          <a:p>
            <a:r>
              <a:rPr kumimoji="1" lang="en-US" altLang="zh-TW" dirty="0" err="1">
                <a:solidFill>
                  <a:srgbClr val="FF0000"/>
                </a:solidFill>
              </a:rPr>
              <a:t>gcc</a:t>
            </a:r>
            <a:r>
              <a:rPr kumimoji="1" lang="en-US" altLang="zh-TW" dirty="0">
                <a:solidFill>
                  <a:srgbClr val="FF0000"/>
                </a:solidFill>
              </a:rPr>
              <a:t> </a:t>
            </a:r>
            <a:r>
              <a:rPr kumimoji="1" lang="en-US" altLang="zh-TW" dirty="0" err="1">
                <a:solidFill>
                  <a:srgbClr val="FF0000"/>
                </a:solidFill>
              </a:rPr>
              <a:t>list_acl.c</a:t>
            </a:r>
            <a:r>
              <a:rPr kumimoji="1" lang="en-US" altLang="zh-TW" dirty="0">
                <a:solidFill>
                  <a:srgbClr val="FF0000"/>
                </a:solidFill>
              </a:rPr>
              <a:t> -</a:t>
            </a:r>
            <a:r>
              <a:rPr kumimoji="1" lang="en-US" altLang="zh-TW" dirty="0" err="1">
                <a:solidFill>
                  <a:srgbClr val="FF0000"/>
                </a:solidFill>
              </a:rPr>
              <a:t>lacl</a:t>
            </a:r>
            <a:endParaRPr kumimoji="1" lang="en-US" altLang="zh-TW" dirty="0">
              <a:solidFill>
                <a:srgbClr val="FF0000"/>
              </a:solidFill>
            </a:endParaRPr>
          </a:p>
        </p:txBody>
      </p:sp>
    </p:spTree>
    <p:extLst>
      <p:ext uri="{BB962C8B-B14F-4D97-AF65-F5344CB8AC3E}">
        <p14:creationId xmlns:p14="http://schemas.microsoft.com/office/powerpoint/2010/main" val="29732841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317724-1B60-C942-B116-46EB83F7733E}"/>
              </a:ext>
            </a:extLst>
          </p:cNvPr>
          <p:cNvSpPr>
            <a:spLocks noGrp="1"/>
          </p:cNvSpPr>
          <p:nvPr>
            <p:ph type="title"/>
          </p:nvPr>
        </p:nvSpPr>
        <p:spPr/>
        <p:txBody>
          <a:bodyPr>
            <a:normAutofit/>
          </a:bodyPr>
          <a:lstStyle/>
          <a:p>
            <a:r>
              <a:rPr kumimoji="1" lang="en-US" altLang="zh-TW" sz="4400" dirty="0">
                <a:latin typeface="Microsoft YaHei Light" panose="020B0502040204020203" pitchFamily="34" charset="-122"/>
              </a:rPr>
              <a:t>clang</a:t>
            </a:r>
            <a:endParaRPr kumimoji="1" lang="zh-TW" altLang="en-US" sz="4400" dirty="0">
              <a:latin typeface="Microsoft YaHei Light" panose="020B0502040204020203" pitchFamily="34" charset="-122"/>
            </a:endParaRPr>
          </a:p>
        </p:txBody>
      </p:sp>
      <p:sp>
        <p:nvSpPr>
          <p:cNvPr id="3" name="副標題 2">
            <a:extLst>
              <a:ext uri="{FF2B5EF4-FFF2-40B4-BE49-F238E27FC236}">
                <a16:creationId xmlns:a16="http://schemas.microsoft.com/office/drawing/2014/main" id="{01E8ABD4-A757-504D-9593-207764E0DB2C}"/>
              </a:ext>
            </a:extLst>
          </p:cNvPr>
          <p:cNvSpPr>
            <a:spLocks noGrp="1"/>
          </p:cNvSpPr>
          <p:nvPr>
            <p:ph type="subTitle" idx="4294967295"/>
          </p:nvPr>
        </p:nvSpPr>
        <p:spPr/>
        <p:txBody>
          <a:bodyPr>
            <a:normAutofit/>
          </a:bodyPr>
          <a:lstStyle/>
          <a:p>
            <a:pPr algn="l"/>
            <a:r>
              <a:rPr kumimoji="1" lang="en-US" altLang="zh-TW" dirty="0"/>
              <a:t>Clang is designed to be highly compatible with GCC.</a:t>
            </a:r>
          </a:p>
          <a:p>
            <a:pPr lvl="1"/>
            <a:r>
              <a:rPr kumimoji="1" lang="en-US" altLang="zh-TW" dirty="0"/>
              <a:t>Clang's command-line interface is similar to and shares many flags and options with GCC. </a:t>
            </a:r>
          </a:p>
          <a:p>
            <a:pPr lvl="1"/>
            <a:r>
              <a:rPr kumimoji="1" lang="en-US" altLang="zh-TW" dirty="0"/>
              <a:t>Clang implements many GNU language extensions and enables them by default.</a:t>
            </a:r>
          </a:p>
          <a:p>
            <a:pPr algn="l"/>
            <a:r>
              <a:rPr kumimoji="1" lang="en-US" altLang="zh-TW" dirty="0"/>
              <a:t>Clang's developers aim to reduce memory footprint and increase compilation speed compared to competing compilers, such as GCC.</a:t>
            </a:r>
          </a:p>
          <a:p>
            <a:pPr lvl="1"/>
            <a:r>
              <a:rPr lang="en-US" altLang="zh-TW" dirty="0"/>
              <a:t>More recent comparisons indicate that both compilers have evolved to increase their performance.</a:t>
            </a:r>
          </a:p>
          <a:p>
            <a:pPr lvl="1"/>
            <a:r>
              <a:rPr kumimoji="1" lang="zh-CN" altLang="en-US" dirty="0"/>
              <a:t>效能不分軒輊</a:t>
            </a:r>
            <a:endParaRPr kumimoji="1" lang="en-US" altLang="zh-TW" dirty="0"/>
          </a:p>
        </p:txBody>
      </p:sp>
    </p:spTree>
    <p:extLst>
      <p:ext uri="{BB962C8B-B14F-4D97-AF65-F5344CB8AC3E}">
        <p14:creationId xmlns:p14="http://schemas.microsoft.com/office/powerpoint/2010/main" val="2450392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B49C59F-868D-7C46-BB3B-54BE2EEBC8E1}"/>
              </a:ext>
            </a:extLst>
          </p:cNvPr>
          <p:cNvSpPr>
            <a:spLocks noGrp="1"/>
          </p:cNvSpPr>
          <p:nvPr>
            <p:ph type="title"/>
          </p:nvPr>
        </p:nvSpPr>
        <p:spPr/>
        <p:txBody>
          <a:bodyPr/>
          <a:lstStyle/>
          <a:p>
            <a:r>
              <a:rPr lang="zh-TW" altLang="zh-TW" spc="-1" dirty="0">
                <a:solidFill>
                  <a:srgbClr val="000000"/>
                </a:solidFill>
                <a:cs typeface="Noto Sans Mono Light" panose="020B0409040504020204" pitchFamily="50"/>
              </a:rPr>
              <a:t>position of gcc -l option</a:t>
            </a:r>
            <a:endParaRPr kumimoji="1" lang="zh-TW" altLang="en-US" dirty="0"/>
          </a:p>
        </p:txBody>
      </p:sp>
      <p:sp>
        <p:nvSpPr>
          <p:cNvPr id="5" name="內容版面配置區 4">
            <a:extLst>
              <a:ext uri="{FF2B5EF4-FFF2-40B4-BE49-F238E27FC236}">
                <a16:creationId xmlns:a16="http://schemas.microsoft.com/office/drawing/2014/main" id="{5C6D8136-0E38-FB49-AD0F-3E2D140A2626}"/>
              </a:ext>
            </a:extLst>
          </p:cNvPr>
          <p:cNvSpPr>
            <a:spLocks noGrp="1"/>
          </p:cNvSpPr>
          <p:nvPr>
            <p:ph idx="1"/>
          </p:nvPr>
        </p:nvSpPr>
        <p:spPr/>
        <p:txBody>
          <a:bodyPr/>
          <a:lstStyle/>
          <a:p>
            <a:pPr>
              <a:lnSpc>
                <a:spcPct val="150000"/>
              </a:lnSpc>
            </a:pPr>
            <a:r>
              <a:rPr kumimoji="1" lang="en" altLang="zh-TW" dirty="0"/>
              <a:t>It makes a difference where in the command you write this option; the linker searches and processes libraries and object files in the order they are specified. </a:t>
            </a:r>
          </a:p>
          <a:p>
            <a:pPr>
              <a:lnSpc>
                <a:spcPct val="150000"/>
              </a:lnSpc>
            </a:pPr>
            <a:r>
              <a:rPr kumimoji="1" lang="en" altLang="zh-TW" dirty="0"/>
              <a:t>Thus, </a:t>
            </a:r>
            <a:r>
              <a:rPr kumimoji="1" lang="en" altLang="zh-TW" dirty="0" err="1"/>
              <a:t>foo.o</a:t>
            </a:r>
            <a:r>
              <a:rPr kumimoji="1" lang="en" altLang="zh-TW" dirty="0"/>
              <a:t> -</a:t>
            </a:r>
            <a:r>
              <a:rPr kumimoji="1" lang="en" altLang="zh-TW" dirty="0" err="1"/>
              <a:t>lz</a:t>
            </a:r>
            <a:r>
              <a:rPr kumimoji="1" lang="en" altLang="zh-TW" dirty="0"/>
              <a:t> </a:t>
            </a:r>
            <a:r>
              <a:rPr kumimoji="1" lang="en" altLang="zh-TW" dirty="0" err="1"/>
              <a:t>bar.o</a:t>
            </a:r>
            <a:r>
              <a:rPr kumimoji="1" lang="en" altLang="zh-TW" dirty="0"/>
              <a:t> searches library z after file </a:t>
            </a:r>
            <a:r>
              <a:rPr kumimoji="1" lang="en" altLang="zh-TW" dirty="0" err="1"/>
              <a:t>foo.o</a:t>
            </a:r>
            <a:r>
              <a:rPr kumimoji="1" lang="en" altLang="zh-TW" dirty="0"/>
              <a:t> but before </a:t>
            </a:r>
            <a:r>
              <a:rPr kumimoji="1" lang="en" altLang="zh-TW" dirty="0" err="1"/>
              <a:t>bar.o</a:t>
            </a:r>
            <a:r>
              <a:rPr kumimoji="1" lang="en" altLang="zh-TW" dirty="0"/>
              <a:t>. If </a:t>
            </a:r>
            <a:r>
              <a:rPr kumimoji="1" lang="en" altLang="zh-TW" dirty="0" err="1"/>
              <a:t>bar.o</a:t>
            </a:r>
            <a:r>
              <a:rPr kumimoji="1" lang="en" altLang="zh-TW" dirty="0"/>
              <a:t> refers to functions in z, those functions may not be loaded.</a:t>
            </a:r>
          </a:p>
        </p:txBody>
      </p:sp>
    </p:spTree>
    <p:extLst>
      <p:ext uri="{BB962C8B-B14F-4D97-AF65-F5344CB8AC3E}">
        <p14:creationId xmlns:p14="http://schemas.microsoft.com/office/powerpoint/2010/main" val="20135680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64ABCE3A-CB2A-A347-BDAD-13D784C5C624}"/>
              </a:ext>
            </a:extLst>
          </p:cNvPr>
          <p:cNvSpPr txBox="1"/>
          <p:nvPr/>
        </p:nvSpPr>
        <p:spPr>
          <a:xfrm>
            <a:off x="838084" y="365037"/>
            <a:ext cx="10515243" cy="1325157"/>
          </a:xfrm>
          <a:prstGeom prst="rect">
            <a:avLst/>
          </a:prstGeom>
          <a:noFill/>
          <a:ln cap="flat">
            <a:noFill/>
          </a:ln>
        </p:spPr>
        <p:txBody>
          <a:bodyPr vert="horz" wrap="square" lIns="0" tIns="0" rIns="0" bIns="0" anchor="ctr"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Debugger-kdbg</a:t>
            </a:r>
          </a:p>
        </p:txBody>
      </p:sp>
      <p:sp>
        <p:nvSpPr>
          <p:cNvPr id="3" name="TextShape 2">
            <a:extLst>
              <a:ext uri="{FF2B5EF4-FFF2-40B4-BE49-F238E27FC236}">
                <a16:creationId xmlns:a16="http://schemas.microsoft.com/office/drawing/2014/main" id="{B5DAEE2C-A7EF-3F46-BF7E-0CB1AD30FA06}"/>
              </a:ext>
            </a:extLst>
          </p:cNvPr>
          <p:cNvSpPr txBox="1"/>
          <p:nvPr/>
        </p:nvSpPr>
        <p:spPr>
          <a:xfrm>
            <a:off x="838085" y="1825563"/>
            <a:ext cx="4591560" cy="4350962"/>
          </a:xfrm>
          <a:prstGeom prst="rect">
            <a:avLst/>
          </a:prstGeom>
          <a:ln/>
        </p:spPr>
        <p:style>
          <a:lnRef idx="0">
            <a:schemeClr val="dk1"/>
          </a:lnRef>
          <a:fillRef idx="3">
            <a:schemeClr val="dk1"/>
          </a:fillRef>
          <a:effectRef idx="3">
            <a:schemeClr val="dk1"/>
          </a:effectRef>
          <a:fontRef idx="minor">
            <a:schemeClr val="lt1"/>
          </a:fontRef>
        </p:style>
        <p:txBody>
          <a:bodyPr vert="horz" wrap="square" lIns="0" tIns="0" rIns="0" bIns="0" anchor="ctr"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u="none" strike="noStrike" kern="1200" cap="none" spc="-1" baseline="0" dirty="0">
                <a:solidFill>
                  <a:schemeClr val="bg1"/>
                </a:solidFill>
                <a:uFillTx/>
                <a:latin typeface="Arial"/>
                <a:ea typeface="Microsoft YaHei Light" panose="020B0502040204020203" pitchFamily="34" charset="-122"/>
                <a:cs typeface="Noto Sans Mono Light" panose="020B0409040504020204" pitchFamily="50"/>
              </a:rPr>
              <a:t>$</a:t>
            </a:r>
            <a:r>
              <a:rPr lang="en-US" sz="2800" u="none" strike="noStrike" kern="1200" cap="none" spc="-1" baseline="0" dirty="0" err="1">
                <a:solidFill>
                  <a:schemeClr val="bg1"/>
                </a:solidFill>
                <a:uFillTx/>
                <a:latin typeface="Arial"/>
                <a:ea typeface="Microsoft YaHei Light" panose="020B0502040204020203" pitchFamily="34" charset="-122"/>
                <a:cs typeface="Noto Sans Mono Light" panose="020B0409040504020204" pitchFamily="50"/>
              </a:rPr>
              <a:t>sudo</a:t>
            </a:r>
            <a:r>
              <a:rPr lang="en-US" sz="2800" u="none" strike="noStrike" kern="1200" cap="none" spc="-1" baseline="0" dirty="0">
                <a:solidFill>
                  <a:schemeClr val="bg1"/>
                </a:solidFill>
                <a:uFillTx/>
                <a:latin typeface="Arial"/>
                <a:ea typeface="Microsoft YaHei Light" panose="020B0502040204020203" pitchFamily="34" charset="-122"/>
                <a:cs typeface="Noto Sans Mono Light" panose="020B0409040504020204" pitchFamily="50"/>
              </a:rPr>
              <a:t> apt-get install </a:t>
            </a:r>
            <a:r>
              <a:rPr lang="en-US" sz="2800" u="none" strike="noStrike" kern="1200" cap="none" spc="-1" baseline="0" dirty="0" err="1">
                <a:solidFill>
                  <a:schemeClr val="bg1"/>
                </a:solidFill>
                <a:uFillTx/>
                <a:latin typeface="Arial"/>
                <a:ea typeface="Microsoft YaHei Light" panose="020B0502040204020203" pitchFamily="34" charset="-122"/>
                <a:cs typeface="Noto Sans Mono Light" panose="020B0409040504020204" pitchFamily="50"/>
              </a:rPr>
              <a:t>kdbg</a:t>
            </a:r>
            <a:endParaRPr lang="en-US" sz="2800" u="none" strike="noStrike" kern="1200" cap="none" spc="-1" baseline="0" dirty="0">
              <a:solidFill>
                <a:schemeClr val="bg1"/>
              </a:solidFill>
              <a:uFillTx/>
              <a:latin typeface="Arial"/>
              <a:ea typeface="Microsoft YaHei Light" panose="020B0502040204020203" pitchFamily="34" charset="-122"/>
              <a:cs typeface="Noto Sans Mono Light" panose="020B0409040504020204" pitchFamily="50"/>
            </a:endParaRPr>
          </a:p>
        </p:txBody>
      </p:sp>
      <p:pic>
        <p:nvPicPr>
          <p:cNvPr id="4" name="圖片 355">
            <a:extLst>
              <a:ext uri="{FF2B5EF4-FFF2-40B4-BE49-F238E27FC236}">
                <a16:creationId xmlns:a16="http://schemas.microsoft.com/office/drawing/2014/main" id="{E9A96F12-8332-2944-A161-451B35510C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43998" y="1727996"/>
            <a:ext cx="6479996" cy="4577760"/>
          </a:xfrm>
          <a:prstGeom prst="rect">
            <a:avLst/>
          </a:prstGeom>
          <a:noFill/>
          <a:ln cap="flat">
            <a:noFill/>
          </a:ln>
        </p:spPr>
      </p:pic>
    </p:spTree>
    <p:extLst>
      <p:ext uri="{BB962C8B-B14F-4D97-AF65-F5344CB8AC3E}">
        <p14:creationId xmlns:p14="http://schemas.microsoft.com/office/powerpoint/2010/main" val="10206587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382A3F38-A709-FB41-90FA-55AE07508786}"/>
              </a:ext>
            </a:extLst>
          </p:cNvPr>
          <p:cNvSpPr txBox="1"/>
          <p:nvPr/>
        </p:nvSpPr>
        <p:spPr>
          <a:xfrm>
            <a:off x="838084" y="365037"/>
            <a:ext cx="10515243" cy="1325157"/>
          </a:xfrm>
          <a:prstGeom prst="rect">
            <a:avLst/>
          </a:prstGeom>
          <a:noFill/>
          <a:ln cap="flat">
            <a:noFill/>
          </a:ln>
        </p:spPr>
        <p:txBody>
          <a:bodyPr vert="horz" wrap="square" lIns="0" tIns="0" rIns="0" bIns="0" anchor="ctr"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kdbg</a:t>
            </a:r>
          </a:p>
        </p:txBody>
      </p:sp>
      <p:pic>
        <p:nvPicPr>
          <p:cNvPr id="3" name="圖片 357">
            <a:extLst>
              <a:ext uri="{FF2B5EF4-FFF2-40B4-BE49-F238E27FC236}">
                <a16:creationId xmlns:a16="http://schemas.microsoft.com/office/drawing/2014/main" id="{D2536713-B19B-4C42-9A84-DA39141646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52003" y="647998"/>
            <a:ext cx="8372164" cy="5905076"/>
          </a:xfrm>
          <a:prstGeom prst="rect">
            <a:avLst/>
          </a:prstGeom>
          <a:noFill/>
          <a:ln cap="flat">
            <a:noFill/>
          </a:ln>
        </p:spPr>
      </p:pic>
    </p:spTree>
    <p:extLst>
      <p:ext uri="{BB962C8B-B14F-4D97-AF65-F5344CB8AC3E}">
        <p14:creationId xmlns:p14="http://schemas.microsoft.com/office/powerpoint/2010/main" val="3146088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C8AFFD26-99E6-774A-859B-80212F3F19A4}"/>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list_acl_simple</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F40CE20F-825B-D447-B5B8-561B76E51A8A}"/>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3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acl_get_file</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3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argv</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3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optind</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type);</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008400"/>
                </a:solidFill>
                <a:uFillTx/>
                <a:latin typeface="Courier New"/>
                <a:ea typeface="Microsoft YaHei Light" panose="020B0502040204020203" pitchFamily="34" charset="-122"/>
                <a:cs typeface="Noto Sans Mono Light" panose="020B0409040504020204" pitchFamily="50"/>
              </a:rPr>
              <a:t>/* Walk through each entry in this ACL */</a:t>
            </a:r>
            <a:endPar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b="1"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for</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entryId</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ACL_FIRST_ENTRY; ; </a:t>
            </a:r>
            <a:r>
              <a:rPr lang="en-US" sz="13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entryId</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ACL_NEXT_ENTRY)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b="1"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if</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acl_get_entry</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3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entryId</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&amp;entry) != </a:t>
            </a:r>
            <a:r>
              <a:rPr lang="en-US" sz="1300" b="1"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1</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b="1"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break</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b="1" u="none" strike="noStrike" kern="1200" cap="none" spc="-1" baseline="0" dirty="0">
                <a:solidFill>
                  <a:srgbClr val="008400"/>
                </a:solidFill>
                <a:uFillTx/>
                <a:latin typeface="Courier New"/>
                <a:ea typeface="Microsoft YaHei Light" panose="020B0502040204020203" pitchFamily="34" charset="-122"/>
                <a:cs typeface="Noto Sans Mono Light" panose="020B0409040504020204" pitchFamily="50"/>
              </a:rPr>
              <a:t>/* error or no more */</a:t>
            </a:r>
            <a:endPar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acl_get_tag_type</a:t>
            </a:r>
            <a:r>
              <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(entry, &amp;tag);</a:t>
            </a:r>
            <a:r>
              <a:rPr lang="en-US" sz="1300" b="1" u="none" strike="noStrike" kern="1200" cap="none" spc="-1" baseline="0" dirty="0">
                <a:solidFill>
                  <a:srgbClr val="008400"/>
                </a:solidFill>
                <a:uFillTx/>
                <a:latin typeface="Courier New"/>
                <a:ea typeface="Microsoft YaHei Light" panose="020B0502040204020203" pitchFamily="34" charset="-122"/>
                <a:cs typeface="Noto Sans Mono Light" panose="020B0409040504020204" pitchFamily="50"/>
              </a:rPr>
              <a:t> entries</a:t>
            </a:r>
            <a:endParaRPr lang="en-US" sz="13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3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"%-12s"</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(tag == ACL_USER_OBJ) ?  </a:t>
            </a:r>
            <a:r>
              <a:rPr lang="en-US" sz="13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"owner     "</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(tag == ACL_USER) ?      </a:t>
            </a:r>
            <a:r>
              <a:rPr lang="en-US" sz="13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"user      "</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(tag == ACL_GROUP_OBJ) ? </a:t>
            </a:r>
            <a:r>
              <a:rPr lang="en-US" sz="13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"file grp  "</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(tag == ACL_GROUP) ?     </a:t>
            </a:r>
            <a:r>
              <a:rPr lang="en-US" sz="13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"group     "</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(tag == ACL_MASK) ?      </a:t>
            </a:r>
            <a:r>
              <a:rPr lang="en-US" sz="13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"mask      "</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(tag == ACL_OTHER) ?     </a:t>
            </a:r>
            <a:r>
              <a:rPr lang="en-US" sz="13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"other     "</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3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br>
              <a:rPr lang="en-US" sz="900" u="none" strike="noStrike" kern="1200" cap="none" spc="0" baseline="0" dirty="0">
                <a:solidFill>
                  <a:srgbClr val="000000"/>
                </a:solidFill>
                <a:uFillTx/>
                <a:latin typeface="Arial"/>
                <a:ea typeface="Microsoft YaHei Light" panose="020B0502040204020203" pitchFamily="34" charset="-122"/>
                <a:cs typeface="Noto Sans Mono Light" panose="020B0409040504020204" pitchFamily="50"/>
              </a:rPr>
            </a:b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008400"/>
                </a:solidFill>
                <a:uFillTx/>
                <a:latin typeface="Courier New"/>
                <a:ea typeface="Microsoft YaHei Light" panose="020B0502040204020203" pitchFamily="34" charset="-122"/>
                <a:cs typeface="Noto Sans Mono Light" panose="020B0409040504020204" pitchFamily="50"/>
              </a:rPr>
              <a:t>/* Retrieve and display optional tag qualifier */</a:t>
            </a:r>
            <a:endPar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if</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(tag == ACL_USER)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uidp</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3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uid_t</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3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acl_get_qualifier</a:t>
            </a:r>
            <a:r>
              <a:rPr lang="en-US" sz="13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(entry);</a:t>
            </a:r>
          </a:p>
        </p:txBody>
      </p:sp>
    </p:spTree>
    <p:extLst>
      <p:ext uri="{BB962C8B-B14F-4D97-AF65-F5344CB8AC3E}">
        <p14:creationId xmlns:p14="http://schemas.microsoft.com/office/powerpoint/2010/main" val="14882843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C04D81BD-F661-4149-BCF8-A9EA8D0DEBE7}"/>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list_acl_simple</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E58932F9-B9E0-0B47-9418-349E399CB012}"/>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"%-8s\t"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getpwuid</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uidp</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)-&gt;</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pw_name</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else</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if</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(tag == ACL_GROUP)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gidp</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gid_t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acl_get_qualifier</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(entry);</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"%-8s\t"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getgrgid</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gidp</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)-&gt;</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gr_name</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else</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"\t\t"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acl_get_permset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(entry, &amp;</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permset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permVal</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acl_get_perm</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permset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ACL_READ);</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"%c"</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permVal</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1</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'r'</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permVal</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acl_get_perm</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permset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ACL_WRITE);</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"%c"</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permVal</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1</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'w'</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permVal</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acl_get_perm</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permset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ACL_EXECUTE);</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"%c"</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permVal</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1</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'x'</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"\n"</a:t>
            </a: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5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acl_free</a:t>
            </a:r>
            <a:r>
              <a:rPr lang="en-US" sz="15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5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acl</a:t>
            </a:r>
            <a:r>
              <a:rPr lang="en-US" sz="15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769697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20BF7928-CFA6-A640-89A2-DED14F758F9F}"/>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set-uid</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AD569FE2-2E65-E64F-B057-126FB6FB5C10}"/>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&lt;unistd.h&gt;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setuid(uid_t uid);</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setgid(gid_t gid);</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將euid設定為uid，如果設定正確回傳0，失敗回傳-1，失敗的原因紀錄在errno</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一個set-uid的程式，執行時，euid會等於這個程式的owner</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set-uid的程式可以靠setuid()於：「程式owner」及「執行者間作切換」</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6790646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72BF0573-120F-BD49-81EF-3124EA8DC87E}"/>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list_acl_simple</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0D9DECC7-5136-8A47-96C5-D8F31207A206}"/>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setfacl -m u:guest1:rw ./list_acl.c</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./list_acl_simple ./list_acl.c</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owner       		rw-</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user      guest1  	rw-</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file grp    		rw-</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mask        		rw-</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other       		r-</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4398975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E562DC-0BB1-2342-B9B8-581095D3121B}"/>
              </a:ext>
            </a:extLst>
          </p:cNvPr>
          <p:cNvSpPr>
            <a:spLocks noGrp="1"/>
          </p:cNvSpPr>
          <p:nvPr>
            <p:ph type="title"/>
          </p:nvPr>
        </p:nvSpPr>
        <p:spPr/>
        <p:txBody>
          <a:bodyPr/>
          <a:lstStyle/>
          <a:p>
            <a:r>
              <a:rPr lang="zh-TW" altLang="zh-TW" spc="-1" dirty="0">
                <a:solidFill>
                  <a:srgbClr val="000000"/>
                </a:solidFill>
                <a:latin typeface="Arial"/>
                <a:cs typeface="Noto Sans Mono Light" panose="020B0409040504020204" pitchFamily="50"/>
              </a:rPr>
              <a:t>小結</a:t>
            </a:r>
            <a:endParaRPr kumimoji="1" lang="zh-TW" altLang="en-US" dirty="0"/>
          </a:p>
        </p:txBody>
      </p:sp>
      <p:sp>
        <p:nvSpPr>
          <p:cNvPr id="3" name="內容版面配置區 2">
            <a:extLst>
              <a:ext uri="{FF2B5EF4-FFF2-40B4-BE49-F238E27FC236}">
                <a16:creationId xmlns:a16="http://schemas.microsoft.com/office/drawing/2014/main" id="{97C2574E-665B-0A4A-95F0-1CA3C43DE327}"/>
              </a:ext>
            </a:extLst>
          </p:cNvPr>
          <p:cNvSpPr>
            <a:spLocks noGrp="1"/>
          </p:cNvSpPr>
          <p:nvPr>
            <p:ph idx="1"/>
          </p:nvPr>
        </p:nvSpPr>
        <p:spPr/>
        <p:txBody>
          <a:bodyPr/>
          <a:lstStyle/>
          <a:p>
            <a:pPr>
              <a:lnSpc>
                <a:spcPct val="150000"/>
              </a:lnSpc>
            </a:pPr>
            <a:r>
              <a:rPr kumimoji="1" lang="zh-TW" altLang="en-US" dirty="0"/>
              <a:t>本小節的重點是</a:t>
            </a:r>
            <a:r>
              <a:rPr kumimoji="1" lang="en-US" altLang="zh-TW" dirty="0"/>
              <a:t>Linux</a:t>
            </a:r>
            <a:r>
              <a:rPr kumimoji="1" lang="zh-TW" altLang="en-US" dirty="0"/>
              <a:t>的權限控制不只是</a:t>
            </a:r>
            <a:r>
              <a:rPr kumimoji="1" lang="en-US" altLang="zh-TW" dirty="0"/>
              <a:t>owner</a:t>
            </a:r>
            <a:r>
              <a:rPr kumimoji="1" lang="zh-TW" altLang="en-US" dirty="0"/>
              <a:t>、</a:t>
            </a:r>
            <a:r>
              <a:rPr kumimoji="1" lang="en-US" altLang="zh-TW" dirty="0"/>
              <a:t>group</a:t>
            </a:r>
            <a:r>
              <a:rPr kumimoji="1" lang="zh-TW" altLang="en-US" dirty="0"/>
              <a:t>、</a:t>
            </a:r>
            <a:r>
              <a:rPr kumimoji="1" lang="en-US" altLang="zh-TW" dirty="0"/>
              <a:t>others</a:t>
            </a:r>
            <a:r>
              <a:rPr kumimoji="1" lang="zh-TW" altLang="en-US" dirty="0"/>
              <a:t>，還可以有更多的擴充權限</a:t>
            </a:r>
          </a:p>
          <a:p>
            <a:pPr>
              <a:lnSpc>
                <a:spcPct val="150000"/>
              </a:lnSpc>
            </a:pPr>
            <a:r>
              <a:rPr kumimoji="1" lang="zh-TW" altLang="en-US" dirty="0"/>
              <a:t>請注意，這些權限是附加於檔案系統上，因此檔案系統必須支援附加權限（如：</a:t>
            </a:r>
            <a:r>
              <a:rPr kumimoji="1" lang="en-US" altLang="zh-TW" dirty="0"/>
              <a:t>ext4</a:t>
            </a:r>
            <a:r>
              <a:rPr kumimoji="1" lang="zh-TW" altLang="en-US" dirty="0"/>
              <a:t>就支援，</a:t>
            </a:r>
            <a:r>
              <a:rPr kumimoji="1" lang="en-US" altLang="zh-TW" dirty="0"/>
              <a:t>FAT</a:t>
            </a:r>
            <a:r>
              <a:rPr kumimoji="1" lang="zh-TW" altLang="en-US" dirty="0"/>
              <a:t>不支援）</a:t>
            </a:r>
          </a:p>
        </p:txBody>
      </p:sp>
    </p:spTree>
    <p:extLst>
      <p:ext uri="{BB962C8B-B14F-4D97-AF65-F5344CB8AC3E}">
        <p14:creationId xmlns:p14="http://schemas.microsoft.com/office/powerpoint/2010/main" val="23237061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F9C684-1733-3748-A760-2278F7A0D576}"/>
              </a:ext>
            </a:extLst>
          </p:cNvPr>
          <p:cNvSpPr>
            <a:spLocks noGrp="1"/>
          </p:cNvSpPr>
          <p:nvPr>
            <p:ph type="title"/>
          </p:nvPr>
        </p:nvSpPr>
        <p:spPr/>
        <p:txBody>
          <a:bodyPr/>
          <a:lstStyle/>
          <a:p>
            <a:r>
              <a:rPr kumimoji="1" lang="zh-TW" altLang="en-US" dirty="0"/>
              <a:t>擴充屬性</a:t>
            </a:r>
          </a:p>
        </p:txBody>
      </p:sp>
    </p:spTree>
    <p:extLst>
      <p:ext uri="{BB962C8B-B14F-4D97-AF65-F5344CB8AC3E}">
        <p14:creationId xmlns:p14="http://schemas.microsoft.com/office/powerpoint/2010/main" val="135872213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12597F3B-A071-B647-ABE3-25EA726FCB37}"/>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strace list_acl list_acl.c </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5868F6DC-AFF6-5B4B-BE24-207FC35431E9}"/>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getxattr("./list_acl.c",</a:t>
            </a: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zh-TW" sz="2800" u="none" strike="noStrike" kern="1200" cap="none" spc="-1" baseline="0" dirty="0">
                <a:solidFill>
                  <a:srgbClr val="FF0000"/>
                </a:solidFill>
                <a:uFillTx/>
                <a:latin typeface="Courier New"/>
                <a:ea typeface="Microsoft YaHei Light" panose="020B0502040204020203" pitchFamily="34" charset="-122"/>
                <a:cs typeface="Noto Sans Mono Light" panose="020B0409040504020204" pitchFamily="50"/>
              </a:rPr>
              <a:t>system.posix_acl_access</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132) = 44</a:t>
            </a:r>
          </a:p>
        </p:txBody>
      </p:sp>
    </p:spTree>
    <p:extLst>
      <p:ext uri="{BB962C8B-B14F-4D97-AF65-F5344CB8AC3E}">
        <p14:creationId xmlns:p14="http://schemas.microsoft.com/office/powerpoint/2010/main" val="39464249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2B5B2503-B920-6841-A0D6-CD99813201A2}"/>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getxattr</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E432F812-8F60-D149-B501-9EB2CC4BE4B7}"/>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1800" b="0" i="0" u="none" strike="noStrike" kern="1200" cap="none" spc="-1" baseline="0" dirty="0">
                <a:solidFill>
                  <a:srgbClr val="643820"/>
                </a:solidFill>
                <a:uFillTx/>
                <a:latin typeface="Courier New"/>
                <a:ea typeface="Courier New"/>
                <a:cs typeface="Noto Sans Mono Light" panose="020B0409040504020204" pitchFamily="50"/>
              </a:rPr>
              <a:t>#include </a:t>
            </a:r>
            <a:r>
              <a:rPr lang="zh-TW" sz="1800" b="0" i="0" u="none" strike="noStrike" kern="1200" cap="none" spc="-1" baseline="0" dirty="0">
                <a:solidFill>
                  <a:srgbClr val="C41A16"/>
                </a:solidFill>
                <a:uFillTx/>
                <a:latin typeface="Courier New"/>
                <a:ea typeface="Courier New"/>
                <a:cs typeface="Noto Sans Mono Light" panose="020B0409040504020204" pitchFamily="50"/>
              </a:rPr>
              <a:t>&lt;sys/types.h&gt;</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1800" b="0" i="0" u="none" strike="noStrike" kern="1200" cap="none" spc="-1" baseline="0" dirty="0">
                <a:solidFill>
                  <a:srgbClr val="643820"/>
                </a:solidFill>
                <a:uFillTx/>
                <a:latin typeface="Courier New"/>
                <a:ea typeface="Courier New"/>
                <a:cs typeface="Noto Sans Mono Light" panose="020B0409040504020204" pitchFamily="50"/>
              </a:rPr>
              <a:t>#include </a:t>
            </a:r>
            <a:r>
              <a:rPr lang="zh-TW" sz="1800" b="0" i="0" u="none" strike="noStrike" kern="1200" cap="none" spc="-1" baseline="0" dirty="0">
                <a:solidFill>
                  <a:srgbClr val="C41A16"/>
                </a:solidFill>
                <a:uFillTx/>
                <a:latin typeface="Courier New"/>
                <a:ea typeface="Courier New"/>
                <a:cs typeface="Noto Sans Mono Light" panose="020B0409040504020204" pitchFamily="50"/>
              </a:rPr>
              <a:t>&lt;attr/xattr.h&gt;</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1800" b="0" i="0" u="none" strike="noStrike" kern="1200" cap="none" spc="-1" baseline="0" dirty="0">
                <a:solidFill>
                  <a:srgbClr val="000000"/>
                </a:solidFill>
                <a:uFillTx/>
                <a:latin typeface="Courier New"/>
                <a:ea typeface="Courier New"/>
                <a:cs typeface="Noto Sans Mono Light" panose="020B0409040504020204" pitchFamily="50"/>
              </a:rPr>
              <a:t>ssize_t getxattr(</a:t>
            </a:r>
            <a:r>
              <a:rPr lang="zh-TW" sz="1800" b="0" i="0" u="none" strike="noStrike" kern="1200" cap="none" spc="-1" baseline="0" dirty="0">
                <a:solidFill>
                  <a:srgbClr val="AA0D91"/>
                </a:solidFill>
                <a:uFillTx/>
                <a:latin typeface="Courier New"/>
                <a:ea typeface="Courier New"/>
                <a:cs typeface="Noto Sans Mono Light" panose="020B0409040504020204" pitchFamily="50"/>
              </a:rPr>
              <a:t>const</a:t>
            </a:r>
            <a:r>
              <a:rPr lang="zh-TW" sz="1800" b="0" i="0" u="none" strike="noStrike" kern="1200" cap="none" spc="-1" baseline="0" dirty="0">
                <a:solidFill>
                  <a:srgbClr val="000000"/>
                </a:solidFill>
                <a:uFillTx/>
                <a:latin typeface="Courier New"/>
                <a:ea typeface="Courier New"/>
                <a:cs typeface="Noto Sans Mono Light" panose="020B0409040504020204" pitchFamily="50"/>
              </a:rPr>
              <a:t> </a:t>
            </a:r>
            <a:r>
              <a:rPr lang="zh-TW" sz="1800" b="0" i="0" u="none" strike="noStrike" kern="1200" cap="none" spc="-1" baseline="0" dirty="0">
                <a:solidFill>
                  <a:srgbClr val="AA0D91"/>
                </a:solidFill>
                <a:uFillTx/>
                <a:latin typeface="Courier New"/>
                <a:ea typeface="Courier New"/>
                <a:cs typeface="Noto Sans Mono Light" panose="020B0409040504020204" pitchFamily="50"/>
              </a:rPr>
              <a:t>char</a:t>
            </a:r>
            <a:r>
              <a:rPr lang="zh-TW" sz="1800" b="0" i="0" u="none" strike="noStrike" kern="1200" cap="none" spc="-1" baseline="0" dirty="0">
                <a:solidFill>
                  <a:srgbClr val="000000"/>
                </a:solidFill>
                <a:uFillTx/>
                <a:latin typeface="Courier New"/>
                <a:ea typeface="Courier New"/>
                <a:cs typeface="Noto Sans Mono Light" panose="020B0409040504020204" pitchFamily="50"/>
              </a:rPr>
              <a:t> *path, </a:t>
            </a:r>
            <a:r>
              <a:rPr lang="zh-TW" sz="1800" b="0" i="0" u="none" strike="noStrike" kern="1200" cap="none" spc="-1" baseline="0" dirty="0">
                <a:solidFill>
                  <a:srgbClr val="AA0D91"/>
                </a:solidFill>
                <a:uFillTx/>
                <a:latin typeface="Courier New"/>
                <a:ea typeface="Courier New"/>
                <a:cs typeface="Noto Sans Mono Light" panose="020B0409040504020204" pitchFamily="50"/>
              </a:rPr>
              <a:t>const</a:t>
            </a:r>
            <a:r>
              <a:rPr lang="zh-TW" sz="1800" b="0" i="0" u="none" strike="noStrike" kern="1200" cap="none" spc="-1" baseline="0" dirty="0">
                <a:solidFill>
                  <a:srgbClr val="000000"/>
                </a:solidFill>
                <a:uFillTx/>
                <a:latin typeface="Courier New"/>
                <a:ea typeface="Courier New"/>
                <a:cs typeface="Noto Sans Mono Light" panose="020B0409040504020204" pitchFamily="50"/>
              </a:rPr>
              <a:t> </a:t>
            </a:r>
            <a:r>
              <a:rPr lang="zh-TW" sz="1800" b="0" i="0" u="none" strike="noStrike" kern="1200" cap="none" spc="-1" baseline="0" dirty="0">
                <a:solidFill>
                  <a:srgbClr val="AA0D91"/>
                </a:solidFill>
                <a:uFillTx/>
                <a:latin typeface="Courier New"/>
                <a:ea typeface="Courier New"/>
                <a:cs typeface="Noto Sans Mono Light" panose="020B0409040504020204" pitchFamily="50"/>
              </a:rPr>
              <a:t>char</a:t>
            </a:r>
            <a:r>
              <a:rPr lang="zh-TW" sz="1800" b="0" i="0" u="none" strike="noStrike" kern="1200" cap="none" spc="-1" baseline="0" dirty="0">
                <a:solidFill>
                  <a:srgbClr val="000000"/>
                </a:solidFill>
                <a:uFillTx/>
                <a:latin typeface="Courier New"/>
                <a:ea typeface="Courier New"/>
                <a:cs typeface="Noto Sans Mono Light" panose="020B0409040504020204" pitchFamily="50"/>
              </a:rPr>
              <a:t> *name,</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1800" b="0" i="0" u="none" strike="noStrike" kern="1200" cap="none" spc="-1" baseline="0" dirty="0">
                <a:solidFill>
                  <a:srgbClr val="000000"/>
                </a:solidFill>
                <a:uFillTx/>
                <a:latin typeface="Courier New"/>
                <a:ea typeface="Courier New"/>
                <a:cs typeface="Noto Sans Mono Light" panose="020B0409040504020204" pitchFamily="50"/>
              </a:rPr>
              <a:t>                 </a:t>
            </a:r>
            <a:r>
              <a:rPr lang="zh-TW" sz="1800" b="0" i="0" u="none" strike="noStrike" kern="1200" cap="none" spc="-1" baseline="0" dirty="0">
                <a:solidFill>
                  <a:srgbClr val="AA0D91"/>
                </a:solidFill>
                <a:uFillTx/>
                <a:latin typeface="Courier New"/>
                <a:ea typeface="Courier New"/>
                <a:cs typeface="Noto Sans Mono Light" panose="020B0409040504020204" pitchFamily="50"/>
              </a:rPr>
              <a:t>void</a:t>
            </a:r>
            <a:r>
              <a:rPr lang="zh-TW" sz="1800" b="0" i="0" u="none" strike="noStrike" kern="1200" cap="none" spc="-1" baseline="0" dirty="0">
                <a:solidFill>
                  <a:srgbClr val="000000"/>
                </a:solidFill>
                <a:uFillTx/>
                <a:latin typeface="Courier New"/>
                <a:ea typeface="Courier New"/>
                <a:cs typeface="Noto Sans Mono Light" panose="020B0409040504020204" pitchFamily="50"/>
              </a:rPr>
              <a:t> *value, size_t size);</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1800" b="0" i="0" u="none" strike="noStrike" kern="1200" cap="none" spc="-1" baseline="0" dirty="0">
                <a:solidFill>
                  <a:srgbClr val="000000"/>
                </a:solidFill>
                <a:uFillTx/>
                <a:latin typeface="Courier New"/>
                <a:ea typeface="Courier New"/>
                <a:cs typeface="Noto Sans Mono Light" panose="020B0409040504020204" pitchFamily="50"/>
              </a:rPr>
              <a:t>ssize_t lgetxattr(</a:t>
            </a:r>
            <a:r>
              <a:rPr lang="zh-TW" sz="1800" b="0" i="0" u="none" strike="noStrike" kern="1200" cap="none" spc="-1" baseline="0" dirty="0">
                <a:solidFill>
                  <a:srgbClr val="AA0D91"/>
                </a:solidFill>
                <a:uFillTx/>
                <a:latin typeface="Courier New"/>
                <a:ea typeface="Courier New"/>
                <a:cs typeface="Noto Sans Mono Light" panose="020B0409040504020204" pitchFamily="50"/>
              </a:rPr>
              <a:t>const</a:t>
            </a:r>
            <a:r>
              <a:rPr lang="zh-TW" sz="1800" b="0" i="0" u="none" strike="noStrike" kern="1200" cap="none" spc="-1" baseline="0" dirty="0">
                <a:solidFill>
                  <a:srgbClr val="000000"/>
                </a:solidFill>
                <a:uFillTx/>
                <a:latin typeface="Courier New"/>
                <a:ea typeface="Courier New"/>
                <a:cs typeface="Noto Sans Mono Light" panose="020B0409040504020204" pitchFamily="50"/>
              </a:rPr>
              <a:t> </a:t>
            </a:r>
            <a:r>
              <a:rPr lang="zh-TW" sz="1800" b="0" i="0" u="none" strike="noStrike" kern="1200" cap="none" spc="-1" baseline="0" dirty="0">
                <a:solidFill>
                  <a:srgbClr val="AA0D91"/>
                </a:solidFill>
                <a:uFillTx/>
                <a:latin typeface="Courier New"/>
                <a:ea typeface="Courier New"/>
                <a:cs typeface="Noto Sans Mono Light" panose="020B0409040504020204" pitchFamily="50"/>
              </a:rPr>
              <a:t>char</a:t>
            </a:r>
            <a:r>
              <a:rPr lang="zh-TW" sz="1800" b="0" i="0" u="none" strike="noStrike" kern="1200" cap="none" spc="-1" baseline="0" dirty="0">
                <a:solidFill>
                  <a:srgbClr val="000000"/>
                </a:solidFill>
                <a:uFillTx/>
                <a:latin typeface="Courier New"/>
                <a:ea typeface="Courier New"/>
                <a:cs typeface="Noto Sans Mono Light" panose="020B0409040504020204" pitchFamily="50"/>
              </a:rPr>
              <a:t> *path, </a:t>
            </a:r>
            <a:r>
              <a:rPr lang="zh-TW" sz="1800" b="0" i="0" u="none" strike="noStrike" kern="1200" cap="none" spc="-1" baseline="0" dirty="0">
                <a:solidFill>
                  <a:srgbClr val="AA0D91"/>
                </a:solidFill>
                <a:uFillTx/>
                <a:latin typeface="Courier New"/>
                <a:ea typeface="Courier New"/>
                <a:cs typeface="Noto Sans Mono Light" panose="020B0409040504020204" pitchFamily="50"/>
              </a:rPr>
              <a:t>const</a:t>
            </a:r>
            <a:r>
              <a:rPr lang="zh-TW" sz="1800" b="0" i="0" u="none" strike="noStrike" kern="1200" cap="none" spc="-1" baseline="0" dirty="0">
                <a:solidFill>
                  <a:srgbClr val="000000"/>
                </a:solidFill>
                <a:uFillTx/>
                <a:latin typeface="Courier New"/>
                <a:ea typeface="Courier New"/>
                <a:cs typeface="Noto Sans Mono Light" panose="020B0409040504020204" pitchFamily="50"/>
              </a:rPr>
              <a:t> </a:t>
            </a:r>
            <a:r>
              <a:rPr lang="zh-TW" sz="1800" b="0" i="0" u="none" strike="noStrike" kern="1200" cap="none" spc="-1" baseline="0" dirty="0">
                <a:solidFill>
                  <a:srgbClr val="AA0D91"/>
                </a:solidFill>
                <a:uFillTx/>
                <a:latin typeface="Courier New"/>
                <a:ea typeface="Courier New"/>
                <a:cs typeface="Noto Sans Mono Light" panose="020B0409040504020204" pitchFamily="50"/>
              </a:rPr>
              <a:t>char</a:t>
            </a:r>
            <a:r>
              <a:rPr lang="zh-TW" sz="1800" b="0" i="0" u="none" strike="noStrike" kern="1200" cap="none" spc="-1" baseline="0" dirty="0">
                <a:solidFill>
                  <a:srgbClr val="000000"/>
                </a:solidFill>
                <a:uFillTx/>
                <a:latin typeface="Courier New"/>
                <a:ea typeface="Courier New"/>
                <a:cs typeface="Noto Sans Mono Light" panose="020B0409040504020204" pitchFamily="50"/>
              </a:rPr>
              <a:t> *name,</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1800" b="0" i="0" u="none" strike="noStrike" kern="1200" cap="none" spc="-1" baseline="0" dirty="0">
                <a:solidFill>
                  <a:srgbClr val="000000"/>
                </a:solidFill>
                <a:uFillTx/>
                <a:latin typeface="Courier New"/>
                <a:ea typeface="Courier New"/>
                <a:cs typeface="Noto Sans Mono Light" panose="020B0409040504020204" pitchFamily="50"/>
              </a:rPr>
              <a:t>                  </a:t>
            </a:r>
            <a:r>
              <a:rPr lang="zh-TW" sz="1800" b="0" i="0" u="none" strike="noStrike" kern="1200" cap="none" spc="-1" baseline="0" dirty="0">
                <a:solidFill>
                  <a:srgbClr val="AA0D91"/>
                </a:solidFill>
                <a:uFillTx/>
                <a:latin typeface="Courier New"/>
                <a:ea typeface="Courier New"/>
                <a:cs typeface="Noto Sans Mono Light" panose="020B0409040504020204" pitchFamily="50"/>
              </a:rPr>
              <a:t>void</a:t>
            </a:r>
            <a:r>
              <a:rPr lang="zh-TW" sz="1800" b="0" i="0" u="none" strike="noStrike" kern="1200" cap="none" spc="-1" baseline="0" dirty="0">
                <a:solidFill>
                  <a:srgbClr val="000000"/>
                </a:solidFill>
                <a:uFillTx/>
                <a:latin typeface="Courier New"/>
                <a:ea typeface="Courier New"/>
                <a:cs typeface="Noto Sans Mono Light" panose="020B0409040504020204" pitchFamily="50"/>
              </a:rPr>
              <a:t> *value, size_t size);</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1800" b="0" i="0" u="none" strike="noStrike" kern="1200" cap="none" spc="-1" baseline="0" dirty="0">
                <a:solidFill>
                  <a:srgbClr val="000000"/>
                </a:solidFill>
                <a:uFillTx/>
                <a:latin typeface="Courier New"/>
                <a:ea typeface="Courier New"/>
                <a:cs typeface="Noto Sans Mono Light" panose="020B0409040504020204" pitchFamily="50"/>
              </a:rPr>
              <a:t>ssize_t fgetxattr(</a:t>
            </a:r>
            <a:r>
              <a:rPr lang="zh-TW" sz="1800" b="0" i="0" u="none" strike="noStrike" kern="1200" cap="none" spc="-1" baseline="0" dirty="0">
                <a:solidFill>
                  <a:srgbClr val="AA0D91"/>
                </a:solidFill>
                <a:uFillTx/>
                <a:latin typeface="Courier New"/>
                <a:ea typeface="Courier New"/>
                <a:cs typeface="Noto Sans Mono Light" panose="020B0409040504020204" pitchFamily="50"/>
              </a:rPr>
              <a:t>int</a:t>
            </a:r>
            <a:r>
              <a:rPr lang="zh-TW" sz="1800" b="0" i="0" u="none" strike="noStrike" kern="1200" cap="none" spc="-1" baseline="0" dirty="0">
                <a:solidFill>
                  <a:srgbClr val="000000"/>
                </a:solidFill>
                <a:uFillTx/>
                <a:latin typeface="Courier New"/>
                <a:ea typeface="Courier New"/>
                <a:cs typeface="Noto Sans Mono Light" panose="020B0409040504020204" pitchFamily="50"/>
              </a:rPr>
              <a:t> fd, </a:t>
            </a:r>
            <a:r>
              <a:rPr lang="zh-TW" sz="1800" b="0" i="0" u="none" strike="noStrike" kern="1200" cap="none" spc="-1" baseline="0" dirty="0">
                <a:solidFill>
                  <a:srgbClr val="AA0D91"/>
                </a:solidFill>
                <a:uFillTx/>
                <a:latin typeface="Courier New"/>
                <a:ea typeface="Courier New"/>
                <a:cs typeface="Noto Sans Mono Light" panose="020B0409040504020204" pitchFamily="50"/>
              </a:rPr>
              <a:t>const</a:t>
            </a:r>
            <a:r>
              <a:rPr lang="zh-TW" sz="1800" b="0" i="0" u="none" strike="noStrike" kern="1200" cap="none" spc="-1" baseline="0" dirty="0">
                <a:solidFill>
                  <a:srgbClr val="000000"/>
                </a:solidFill>
                <a:uFillTx/>
                <a:latin typeface="Courier New"/>
                <a:ea typeface="Courier New"/>
                <a:cs typeface="Noto Sans Mono Light" panose="020B0409040504020204" pitchFamily="50"/>
              </a:rPr>
              <a:t> </a:t>
            </a:r>
            <a:r>
              <a:rPr lang="zh-TW" sz="1800" b="0" i="0" u="none" strike="noStrike" kern="1200" cap="none" spc="-1" baseline="0" dirty="0">
                <a:solidFill>
                  <a:srgbClr val="AA0D91"/>
                </a:solidFill>
                <a:uFillTx/>
                <a:latin typeface="Courier New"/>
                <a:ea typeface="Courier New"/>
                <a:cs typeface="Noto Sans Mono Light" panose="020B0409040504020204" pitchFamily="50"/>
              </a:rPr>
              <a:t>char</a:t>
            </a:r>
            <a:r>
              <a:rPr lang="zh-TW" sz="1800" b="0" i="0" u="none" strike="noStrike" kern="1200" cap="none" spc="-1" baseline="0" dirty="0">
                <a:solidFill>
                  <a:srgbClr val="000000"/>
                </a:solidFill>
                <a:uFillTx/>
                <a:latin typeface="Courier New"/>
                <a:ea typeface="Courier New"/>
                <a:cs typeface="Noto Sans Mono Light" panose="020B0409040504020204" pitchFamily="50"/>
              </a:rPr>
              <a:t> *name,</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1800" b="0" i="0" u="none" strike="noStrike" kern="1200" cap="none" spc="-1" baseline="0" dirty="0">
                <a:solidFill>
                  <a:srgbClr val="000000"/>
                </a:solidFill>
                <a:uFillTx/>
                <a:latin typeface="Courier New"/>
                <a:ea typeface="Courier New"/>
                <a:cs typeface="Noto Sans Mono Light" panose="020B0409040504020204" pitchFamily="50"/>
              </a:rPr>
              <a:t>                  </a:t>
            </a:r>
            <a:r>
              <a:rPr lang="zh-TW" sz="1800" b="0" i="0" u="none" strike="noStrike" kern="1200" cap="none" spc="-1" baseline="0" dirty="0">
                <a:solidFill>
                  <a:srgbClr val="AA0D91"/>
                </a:solidFill>
                <a:uFillTx/>
                <a:latin typeface="Courier New"/>
                <a:ea typeface="Courier New"/>
                <a:cs typeface="Noto Sans Mono Light" panose="020B0409040504020204" pitchFamily="50"/>
              </a:rPr>
              <a:t>void</a:t>
            </a:r>
            <a:r>
              <a:rPr lang="zh-TW" sz="1800" b="0" i="0" u="none" strike="noStrike" kern="1200" cap="none" spc="-1" baseline="0" dirty="0">
                <a:solidFill>
                  <a:srgbClr val="000000"/>
                </a:solidFill>
                <a:uFillTx/>
                <a:latin typeface="Courier New"/>
                <a:ea typeface="Courier New"/>
                <a:cs typeface="Noto Sans Mono Light" panose="020B0409040504020204" pitchFamily="50"/>
              </a:rPr>
              <a:t> *value, size_t size);</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1800" b="0" i="0" u="none" strike="noStrike" kern="1200" cap="none" spc="-1" baseline="0" dirty="0">
                <a:solidFill>
                  <a:srgbClr val="000000"/>
                </a:solidFill>
                <a:uFillTx/>
                <a:latin typeface="Courier New"/>
                <a:ea typeface="Courier New"/>
                <a:cs typeface="Noto Sans Mono Light" panose="020B0409040504020204" pitchFamily="50"/>
              </a:rPr>
              <a:t>課堂作業：上網查詢這三個函數的用法</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8063635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BC70BC8C-FBD0-BE46-9936-04BC03B29DD7}"/>
              </a:ext>
            </a:extLst>
          </p:cNvPr>
          <p:cNvSpPr txBox="1"/>
          <p:nvPr/>
        </p:nvSpPr>
        <p:spPr>
          <a:xfrm>
            <a:off x="838084" y="365037"/>
            <a:ext cx="10515243" cy="1325157"/>
          </a:xfrm>
          <a:prstGeom prst="rect">
            <a:avLst/>
          </a:prstGeom>
          <a:noFill/>
          <a:ln cap="flat">
            <a:noFill/>
          </a:ln>
        </p:spPr>
        <p:txBody>
          <a:bodyPr vert="horz" wrap="square" lIns="0" tIns="0" rIns="0" bIns="0" anchor="ctr"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listxattr</a:t>
            </a:r>
          </a:p>
        </p:txBody>
      </p:sp>
      <p:sp>
        <p:nvSpPr>
          <p:cNvPr id="3" name="TextShape 2">
            <a:extLst>
              <a:ext uri="{FF2B5EF4-FFF2-40B4-BE49-F238E27FC236}">
                <a16:creationId xmlns:a16="http://schemas.microsoft.com/office/drawing/2014/main" id="{E41DE26A-8BD5-D849-A99C-F221173587F1}"/>
              </a:ext>
            </a:extLst>
          </p:cNvPr>
          <p:cNvSpPr txBox="1"/>
          <p:nvPr/>
        </p:nvSpPr>
        <p:spPr>
          <a:xfrm>
            <a:off x="935998" y="1799996"/>
            <a:ext cx="10515243" cy="4350962"/>
          </a:xfrm>
          <a:prstGeom prst="rect">
            <a:avLst/>
          </a:prstGeom>
          <a:noFill/>
          <a:ln cap="flat">
            <a:noFill/>
          </a:ln>
        </p:spPr>
        <p:txBody>
          <a:bodyPr vert="horz" wrap="square" lIns="0" tIns="0" rIns="0" bIns="0" anchor="t"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643820"/>
                </a:solidFill>
                <a:uFillTx/>
                <a:latin typeface="Courier New"/>
                <a:ea typeface="Menlo-Regular"/>
                <a:cs typeface="Noto Sans Mono Light" panose="020B0409040504020204" pitchFamily="50"/>
              </a:rPr>
              <a:t>#include </a:t>
            </a:r>
            <a:r>
              <a:rPr lang="en-US" sz="2200" b="0" i="0" u="none" strike="noStrike" kern="1200" cap="none" spc="-1" baseline="0" dirty="0">
                <a:solidFill>
                  <a:srgbClr val="C41A16"/>
                </a:solidFill>
                <a:uFillTx/>
                <a:latin typeface="Courier New"/>
                <a:ea typeface="Menlo-Regular"/>
                <a:cs typeface="Noto Sans Mono Light" panose="020B0409040504020204" pitchFamily="50"/>
              </a:rPr>
              <a:t>&lt;sys/</a:t>
            </a:r>
            <a:r>
              <a:rPr lang="en-US" sz="2200" b="0" i="0" u="none" strike="noStrike" kern="1200" cap="none" spc="-1" baseline="0" dirty="0" err="1">
                <a:solidFill>
                  <a:srgbClr val="C41A16"/>
                </a:solidFill>
                <a:uFillTx/>
                <a:latin typeface="Courier New"/>
                <a:ea typeface="Menlo-Regular"/>
                <a:cs typeface="Noto Sans Mono Light" panose="020B0409040504020204" pitchFamily="50"/>
              </a:rPr>
              <a:t>types.h</a:t>
            </a:r>
            <a:r>
              <a:rPr lang="en-US" sz="2200" b="0" i="0" u="none" strike="noStrike" kern="1200" cap="none" spc="-1" baseline="0" dirty="0">
                <a:solidFill>
                  <a:srgbClr val="C41A16"/>
                </a:solidFill>
                <a:uFillTx/>
                <a:latin typeface="Courier New"/>
                <a:ea typeface="Menlo-Regular"/>
                <a:cs typeface="Noto Sans Mono Light" panose="020B0409040504020204" pitchFamily="50"/>
              </a:rPr>
              <a:t>&gt;</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643820"/>
                </a:solidFill>
                <a:uFillTx/>
                <a:latin typeface="Courier New"/>
                <a:ea typeface="Menlo-Regular"/>
                <a:cs typeface="Noto Sans Mono Light" panose="020B0409040504020204" pitchFamily="50"/>
              </a:rPr>
              <a:t>#include </a:t>
            </a:r>
            <a:r>
              <a:rPr lang="en-US" sz="2200" b="0" i="0" u="none" strike="noStrike" kern="1200" cap="none" spc="-1" baseline="0" dirty="0">
                <a:solidFill>
                  <a:srgbClr val="C41A16"/>
                </a:solidFill>
                <a:uFillTx/>
                <a:latin typeface="Courier New"/>
                <a:ea typeface="Menlo-Regular"/>
                <a:cs typeface="Noto Sans Mono Light" panose="020B0409040504020204" pitchFamily="50"/>
              </a:rPr>
              <a:t>&lt;</a:t>
            </a:r>
            <a:r>
              <a:rPr lang="en-US" sz="2200" b="0" i="0" u="none" strike="noStrike" kern="1200" cap="none" spc="-1" baseline="0" dirty="0" err="1">
                <a:solidFill>
                  <a:srgbClr val="C41A16"/>
                </a:solidFill>
                <a:uFillTx/>
                <a:latin typeface="Courier New"/>
                <a:ea typeface="Menlo-Regular"/>
                <a:cs typeface="Noto Sans Mono Light" panose="020B0409040504020204" pitchFamily="50"/>
              </a:rPr>
              <a:t>attr</a:t>
            </a:r>
            <a:r>
              <a:rPr lang="en-US" sz="2200" b="0" i="0" u="none" strike="noStrike" kern="1200" cap="none" spc="-1" baseline="0" dirty="0">
                <a:solidFill>
                  <a:srgbClr val="C41A16"/>
                </a:solidFill>
                <a:uFillTx/>
                <a:latin typeface="Courier New"/>
                <a:ea typeface="Menlo-Regular"/>
                <a:cs typeface="Noto Sans Mono Light" panose="020B0409040504020204" pitchFamily="50"/>
              </a:rPr>
              <a:t>/</a:t>
            </a:r>
            <a:r>
              <a:rPr lang="en-US" sz="2200" b="0" i="0" u="none" strike="noStrike" kern="1200" cap="none" spc="-1" baseline="0" dirty="0" err="1">
                <a:solidFill>
                  <a:srgbClr val="C41A16"/>
                </a:solidFill>
                <a:uFillTx/>
                <a:latin typeface="Courier New"/>
                <a:ea typeface="Menlo-Regular"/>
                <a:cs typeface="Noto Sans Mono Light" panose="020B0409040504020204" pitchFamily="50"/>
              </a:rPr>
              <a:t>xattr.h</a:t>
            </a:r>
            <a:r>
              <a:rPr lang="en-US" sz="2200" b="0" i="0" u="none" strike="noStrike" kern="1200" cap="none" spc="-1" baseline="0" dirty="0">
                <a:solidFill>
                  <a:srgbClr val="C41A16"/>
                </a:solidFill>
                <a:uFillTx/>
                <a:latin typeface="Courier New"/>
                <a:ea typeface="Menlo-Regular"/>
                <a:cs typeface="Noto Sans Mono Light" panose="020B0409040504020204" pitchFamily="50"/>
              </a:rPr>
              <a:t>&gt;</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ssize_t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listxattr</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a:solidFill>
                  <a:srgbClr val="AA0D91"/>
                </a:solidFill>
                <a:uFillTx/>
                <a:latin typeface="Courier New"/>
                <a:ea typeface="Menlo-Regular"/>
                <a:cs typeface="Noto Sans Mono Light" panose="020B0409040504020204" pitchFamily="50"/>
              </a:rPr>
              <a:t>const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a:solidFill>
                  <a:srgbClr val="AA0D91"/>
                </a:solidFill>
                <a:uFillTx/>
                <a:latin typeface="Courier New"/>
                <a:ea typeface="Menlo-Regular"/>
                <a:cs typeface="Noto Sans Mono Light" panose="020B0409040504020204" pitchFamily="50"/>
              </a:rPr>
              <a:t>char</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*path,</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a:solidFill>
                  <a:srgbClr val="AA0D91"/>
                </a:solidFill>
                <a:uFillTx/>
                <a:latin typeface="Courier New"/>
                <a:ea typeface="Menlo-Regular"/>
                <a:cs typeface="Noto Sans Mono Light" panose="020B0409040504020204" pitchFamily="50"/>
              </a:rPr>
              <a:t>char</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*list, </a:t>
            </a: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size_t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size);</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ssize_t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llistxattr</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a:solidFill>
                  <a:srgbClr val="AA0D91"/>
                </a:solidFill>
                <a:uFillTx/>
                <a:latin typeface="Courier New"/>
                <a:ea typeface="Menlo-Regular"/>
                <a:cs typeface="Noto Sans Mono Light" panose="020B0409040504020204" pitchFamily="50"/>
              </a:rPr>
              <a:t>const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a:solidFill>
                  <a:srgbClr val="AA0D91"/>
                </a:solidFill>
                <a:uFillTx/>
                <a:latin typeface="Courier New"/>
                <a:ea typeface="Menlo-Regular"/>
                <a:cs typeface="Noto Sans Mono Light" panose="020B0409040504020204" pitchFamily="50"/>
              </a:rPr>
              <a:t>char</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*path,</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a:solidFill>
                  <a:srgbClr val="AA0D91"/>
                </a:solidFill>
                <a:uFillTx/>
                <a:latin typeface="Courier New"/>
                <a:ea typeface="Menlo-Regular"/>
                <a:cs typeface="Noto Sans Mono Light" panose="020B0409040504020204" pitchFamily="50"/>
              </a:rPr>
              <a:t>char</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*list, </a:t>
            </a: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size_t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size);</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ssize_t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flistxattr</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a:solidFill>
                  <a:srgbClr val="AA0D91"/>
                </a:solidFill>
                <a:uFillTx/>
                <a:latin typeface="Courier New"/>
                <a:ea typeface="Menlo-Regular"/>
                <a:cs typeface="Noto Sans Mono Light" panose="020B0409040504020204" pitchFamily="50"/>
              </a:rPr>
              <a:t>int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filedes</a:t>
            </a:r>
            <a:r>
              <a:rPr lang="en-US" sz="2200" b="0" i="0" u="none" strike="noStrike" kern="1200" cap="none" spc="-1" baseline="0" dirty="0">
                <a:solidFill>
                  <a:srgbClr val="000000"/>
                </a:solidFill>
                <a:uFillTx/>
                <a:latin typeface="Courier New"/>
                <a:ea typeface="Menlo-Regular"/>
                <a:cs typeface="Noto Sans Mono Light" panose="020B0409040504020204" pitchFamily="50"/>
              </a:rPr>
              <a:t>,</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a:solidFill>
                  <a:srgbClr val="AA0D91"/>
                </a:solidFill>
                <a:uFillTx/>
                <a:latin typeface="Courier New"/>
                <a:ea typeface="Menlo-Regular"/>
                <a:cs typeface="Noto Sans Mono Light" panose="020B0409040504020204" pitchFamily="50"/>
              </a:rPr>
              <a:t>char</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*list, </a:t>
            </a: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size_t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size);</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p:txBody>
      </p:sp>
      <p:sp>
        <p:nvSpPr>
          <p:cNvPr id="4" name="CustomShape 3">
            <a:extLst>
              <a:ext uri="{FF2B5EF4-FFF2-40B4-BE49-F238E27FC236}">
                <a16:creationId xmlns:a16="http://schemas.microsoft.com/office/drawing/2014/main" id="{A5DCAA96-3287-2142-9E71-9906751226D0}"/>
              </a:ext>
            </a:extLst>
          </p:cNvPr>
          <p:cNvSpPr/>
          <p:nvPr/>
        </p:nvSpPr>
        <p:spPr>
          <a:xfrm>
            <a:off x="3239955" y="5437290"/>
            <a:ext cx="2015995" cy="647998"/>
          </a:xfrm>
          <a:prstGeom prst="rect">
            <a:avLst/>
          </a:prstGeom>
          <a:solidFill>
            <a:srgbClr val="0D1F63"/>
          </a:solidFill>
          <a:ln w="57241" cap="flat">
            <a:solidFill>
              <a:srgbClr val="59C5C7"/>
            </a:solidFill>
            <a:prstDash val="solid"/>
            <a:round/>
          </a:ln>
        </p:spPr>
        <p:txBody>
          <a:bodyPr vert="horz" wrap="none" lIns="118442" tIns="73435" rIns="118442" bIns="73435" anchor="ctr" anchorCtr="1" compatLnSpc="1">
            <a:normAutofit/>
          </a:bodyPr>
          <a:lstStyle/>
          <a:p>
            <a:pPr algn="ctr"/>
            <a:r>
              <a:rPr lang="en-US" sz="2200" spc="-1" dirty="0">
                <a:solidFill>
                  <a:srgbClr val="FFFFFF"/>
                </a:solidFill>
                <a:latin typeface="Arial"/>
                <a:ea typeface="Microsoft YaHei Light" panose="020B0502040204020203" pitchFamily="34" charset="-122"/>
              </a:rPr>
              <a:t>string1</a:t>
            </a:r>
          </a:p>
        </p:txBody>
      </p:sp>
      <p:sp>
        <p:nvSpPr>
          <p:cNvPr id="5" name="CustomShape 4">
            <a:extLst>
              <a:ext uri="{FF2B5EF4-FFF2-40B4-BE49-F238E27FC236}">
                <a16:creationId xmlns:a16="http://schemas.microsoft.com/office/drawing/2014/main" id="{79B1D4A2-28F9-1246-8AC5-0E6DD91C8BB7}"/>
              </a:ext>
            </a:extLst>
          </p:cNvPr>
          <p:cNvSpPr/>
          <p:nvPr/>
        </p:nvSpPr>
        <p:spPr>
          <a:xfrm>
            <a:off x="5255950" y="5437290"/>
            <a:ext cx="2520006" cy="647998"/>
          </a:xfrm>
          <a:prstGeom prst="rect">
            <a:avLst/>
          </a:prstGeom>
          <a:solidFill>
            <a:srgbClr val="0D1F63"/>
          </a:solidFill>
          <a:ln w="57241" cap="flat">
            <a:solidFill>
              <a:srgbClr val="59C5C7"/>
            </a:solidFill>
            <a:prstDash val="solid"/>
            <a:round/>
          </a:ln>
        </p:spPr>
        <p:txBody>
          <a:bodyPr vert="horz" wrap="none" lIns="118442" tIns="73435" rIns="118442" bIns="73435" anchor="ctr" anchorCtr="1" compatLnSpc="1">
            <a:norm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string2</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p:txBody>
      </p:sp>
      <p:sp>
        <p:nvSpPr>
          <p:cNvPr id="6" name="CustomShape 5">
            <a:extLst>
              <a:ext uri="{FF2B5EF4-FFF2-40B4-BE49-F238E27FC236}">
                <a16:creationId xmlns:a16="http://schemas.microsoft.com/office/drawing/2014/main" id="{CB4ECB6F-D616-404E-A59C-10B79A0CEBC4}"/>
              </a:ext>
            </a:extLst>
          </p:cNvPr>
          <p:cNvSpPr/>
          <p:nvPr/>
        </p:nvSpPr>
        <p:spPr>
          <a:xfrm>
            <a:off x="7775955" y="5437290"/>
            <a:ext cx="2087995" cy="647998"/>
          </a:xfrm>
          <a:prstGeom prst="rect">
            <a:avLst/>
          </a:prstGeom>
          <a:solidFill>
            <a:srgbClr val="0D1F63"/>
          </a:solidFill>
          <a:ln w="57241" cap="flat">
            <a:solidFill>
              <a:srgbClr val="59C5C7"/>
            </a:solidFill>
            <a:prstDash val="solid"/>
            <a:round/>
          </a:ln>
        </p:spPr>
        <p:txBody>
          <a:bodyPr vert="horz" wrap="none" lIns="118442" tIns="73435" rIns="118442" bIns="73435" anchor="ctr" anchorCtr="1" compatLnSpc="1">
            <a:norm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string3</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p:txBody>
      </p:sp>
      <p:sp>
        <p:nvSpPr>
          <p:cNvPr id="8" name="TextShape 7">
            <a:extLst>
              <a:ext uri="{FF2B5EF4-FFF2-40B4-BE49-F238E27FC236}">
                <a16:creationId xmlns:a16="http://schemas.microsoft.com/office/drawing/2014/main" id="{ADD0B856-7AFB-B941-9662-E7DD18B2C373}"/>
              </a:ext>
            </a:extLst>
          </p:cNvPr>
          <p:cNvSpPr txBox="1"/>
          <p:nvPr/>
        </p:nvSpPr>
        <p:spPr>
          <a:xfrm>
            <a:off x="1054036" y="5473290"/>
            <a:ext cx="1295997" cy="575998"/>
          </a:xfrm>
          <a:prstGeom prst="rect">
            <a:avLst/>
          </a:prstGeom>
          <a:noFill/>
          <a:ln cap="flat">
            <a:noFill/>
          </a:ln>
        </p:spPr>
        <p:txBody>
          <a:bodyPr vert="horz" wrap="square" lIns="90004" tIns="44997" rIns="90004" bIns="44997" anchor="ctr" anchorCtr="1" compatLnSpc="1">
            <a:norm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u="none" strike="noStrike" kern="1200" cap="none" spc="-1" baseline="0" dirty="0">
                <a:solidFill>
                  <a:srgbClr val="CE181E"/>
                </a:solidFill>
                <a:uFillTx/>
                <a:latin typeface="Courier New"/>
                <a:ea typeface="Microsoft YaHei Light" panose="020B0502040204020203" pitchFamily="34" charset="-122"/>
                <a:cs typeface="Noto Sans Mono Light" panose="020B0409040504020204" pitchFamily="50"/>
              </a:rPr>
              <a:t>*list</a:t>
            </a:r>
            <a:endParaRPr lang="en-US"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p:txBody>
      </p:sp>
      <p:cxnSp>
        <p:nvCxnSpPr>
          <p:cNvPr id="10" name="直線箭頭接點 9">
            <a:extLst>
              <a:ext uri="{FF2B5EF4-FFF2-40B4-BE49-F238E27FC236}">
                <a16:creationId xmlns:a16="http://schemas.microsoft.com/office/drawing/2014/main" id="{BF94D7F6-C310-294D-A1A6-3A7EDD4E2471}"/>
              </a:ext>
            </a:extLst>
          </p:cNvPr>
          <p:cNvCxnSpPr>
            <a:endCxn id="4" idx="1"/>
          </p:cNvCxnSpPr>
          <p:nvPr/>
        </p:nvCxnSpPr>
        <p:spPr>
          <a:xfrm flipV="1">
            <a:off x="2314379" y="5761289"/>
            <a:ext cx="925576" cy="88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1528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4E0B055B-4468-F74C-9383-A929EADDEE3D}"/>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listattr.c</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408016D7-3B73-AE46-A7D3-530A121A2772}"/>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70000"/>
              </a:lnSpc>
              <a:spcBef>
                <a:spcPts val="1000"/>
              </a:spcBef>
              <a:spcAft>
                <a:spcPts val="0"/>
              </a:spcAft>
              <a:buClr>
                <a:srgbClr val="BA2DA2"/>
              </a:buClr>
              <a:buSzPct val="100000"/>
              <a:buFont typeface="StarSymbol"/>
              <a:buAutoNum type="arabicPeriod"/>
              <a:tabLst/>
              <a:defRPr sz="1800" b="0" i="0" u="none" strike="noStrike" kern="0" cap="none" spc="0" baseline="0">
                <a:solidFill>
                  <a:srgbClr val="000000"/>
                </a:solidFill>
                <a:uFillTx/>
              </a:defRPr>
            </a:pPr>
            <a:r>
              <a:rPr lang="en-US" sz="2200" b="0" i="0" u="none" strike="noStrike" kern="1200" cap="none" spc="-1" baseline="0" dirty="0">
                <a:solidFill>
                  <a:srgbClr val="BA2DA2"/>
                </a:solidFill>
                <a:uFillTx/>
                <a:latin typeface="Courier New"/>
                <a:ea typeface="Courier New"/>
                <a:cs typeface="Noto Sans Mono Light" panose="020B0409040504020204" pitchFamily="50"/>
              </a:rPr>
              <a:t>void</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print_value</a:t>
            </a: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r>
              <a:rPr lang="en-US" sz="2200" b="0" i="0" u="none" strike="noStrike" kern="1200" cap="none" spc="-1" baseline="0" dirty="0">
                <a:solidFill>
                  <a:srgbClr val="BA2DA2"/>
                </a:solidFill>
                <a:uFillTx/>
                <a:latin typeface="Courier New"/>
                <a:ea typeface="Courier New"/>
                <a:cs typeface="Noto Sans Mono Light" panose="020B0409040504020204" pitchFamily="50"/>
              </a:rPr>
              <a:t>char</a:t>
            </a:r>
            <a:r>
              <a:rPr lang="en-US" sz="2200" b="0" i="0" u="none" strike="noStrike" kern="1200" cap="none" spc="-1" baseline="0" dirty="0">
                <a:solidFill>
                  <a:srgbClr val="000000"/>
                </a:solidFill>
                <a:uFillTx/>
                <a:latin typeface="Courier New"/>
                <a:ea typeface="Courier New"/>
                <a:cs typeface="Noto Sans Mono Light" panose="020B0409040504020204" pitchFamily="50"/>
              </a:rPr>
              <a:t>* pathname, </a:t>
            </a:r>
            <a:r>
              <a:rPr lang="en-US" sz="2200" b="0" i="0" u="none" strike="noStrike" kern="1200" cap="none" spc="-1" baseline="0" dirty="0">
                <a:solidFill>
                  <a:srgbClr val="BA2DA2"/>
                </a:solidFill>
                <a:uFillTx/>
                <a:latin typeface="Courier New"/>
                <a:ea typeface="Courier New"/>
                <a:cs typeface="Noto Sans Mono Light" panose="020B0409040504020204" pitchFamily="50"/>
              </a:rPr>
              <a:t>char</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attr</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endPar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a:solidFill>
                  <a:srgbClr val="BA2DA2"/>
                </a:solidFill>
                <a:uFillTx/>
                <a:latin typeface="Courier New"/>
                <a:ea typeface="Courier New"/>
                <a:cs typeface="Noto Sans Mono Light" panose="020B0409040504020204" pitchFamily="50"/>
              </a:rPr>
              <a:t>char</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buf</a:t>
            </a: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r>
              <a:rPr lang="en-US" sz="2200" b="0" i="0" u="none" strike="noStrike" kern="1200" cap="none" spc="-1" baseline="0" dirty="0">
                <a:solidFill>
                  <a:srgbClr val="272AD8"/>
                </a:solidFill>
                <a:uFillTx/>
                <a:latin typeface="Courier New"/>
                <a:ea typeface="Courier New"/>
                <a:cs typeface="Noto Sans Mono Light" panose="020B0409040504020204" pitchFamily="50"/>
              </a:rPr>
              <a:t>4096</a:t>
            </a: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endPar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BA2DA2"/>
                </a:solidFill>
                <a:uFillTx/>
                <a:latin typeface="Courier New"/>
                <a:ea typeface="Courier New"/>
                <a:cs typeface="Noto Sans Mono Light" panose="020B0409040504020204" pitchFamily="50"/>
              </a:rPr>
              <a:t>int</a:t>
            </a:r>
            <a:r>
              <a:rPr lang="en-US" sz="2200" b="0" i="0" u="none" strike="noStrike" kern="1200" cap="none" spc="-1" baseline="0" dirty="0">
                <a:solidFill>
                  <a:srgbClr val="000000"/>
                </a:solidFill>
                <a:uFillTx/>
                <a:latin typeface="Courier New"/>
                <a:ea typeface="Courier New"/>
                <a:cs typeface="Noto Sans Mono Light" panose="020B0409040504020204" pitchFamily="50"/>
              </a:rPr>
              <a:t> total;</a:t>
            </a:r>
            <a:endPar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b="1" i="0" u="none" strike="noStrike" kern="1200" cap="none" spc="-1" baseline="0" dirty="0">
                <a:solidFill>
                  <a:srgbClr val="000000"/>
                </a:solidFill>
                <a:uFillTx/>
                <a:latin typeface="Courier New"/>
                <a:ea typeface="Courier New"/>
                <a:cs typeface="Noto Sans Mono Light" panose="020B0409040504020204" pitchFamily="50"/>
              </a:rPr>
              <a:t>    total=</a:t>
            </a:r>
            <a:r>
              <a:rPr lang="en-US" sz="2200" b="1" i="0" u="none" strike="noStrike" kern="1200" cap="none" spc="-1" baseline="0" dirty="0" err="1">
                <a:solidFill>
                  <a:srgbClr val="000000"/>
                </a:solidFill>
                <a:uFillTx/>
                <a:latin typeface="Courier New"/>
                <a:ea typeface="Courier New"/>
                <a:cs typeface="Noto Sans Mono Light" panose="020B0409040504020204" pitchFamily="50"/>
              </a:rPr>
              <a:t>getxattr</a:t>
            </a:r>
            <a:r>
              <a:rPr lang="en-US" sz="2200" b="1" i="0" u="none" strike="noStrike" kern="1200" cap="none" spc="-1" baseline="0" dirty="0">
                <a:solidFill>
                  <a:srgbClr val="000000"/>
                </a:solidFill>
                <a:uFillTx/>
                <a:latin typeface="Courier New"/>
                <a:ea typeface="Courier New"/>
                <a:cs typeface="Noto Sans Mono Light" panose="020B0409040504020204" pitchFamily="50"/>
              </a:rPr>
              <a:t>(pathname, </a:t>
            </a:r>
            <a:r>
              <a:rPr lang="en-US" sz="2200" b="1" i="0" u="none" strike="noStrike" kern="1200" cap="none" spc="-1" baseline="0" dirty="0" err="1">
                <a:solidFill>
                  <a:srgbClr val="000000"/>
                </a:solidFill>
                <a:uFillTx/>
                <a:latin typeface="Courier New"/>
                <a:ea typeface="Courier New"/>
                <a:cs typeface="Noto Sans Mono Light" panose="020B0409040504020204" pitchFamily="50"/>
              </a:rPr>
              <a:t>attr</a:t>
            </a:r>
            <a:r>
              <a:rPr lang="en-US" sz="2200" b="1" i="0" u="none" strike="noStrike" kern="1200" cap="none" spc="-1" baseline="0" dirty="0">
                <a:solidFill>
                  <a:srgbClr val="000000"/>
                </a:solidFill>
                <a:uFillTx/>
                <a:latin typeface="Courier New"/>
                <a:ea typeface="Courier New"/>
                <a:cs typeface="Noto Sans Mono Light" panose="020B0409040504020204" pitchFamily="50"/>
              </a:rPr>
              <a:t>, </a:t>
            </a:r>
            <a:r>
              <a:rPr lang="en-US" sz="2200" b="1" i="0" u="none" strike="noStrike" kern="1200" cap="none" spc="-1" baseline="0" dirty="0" err="1">
                <a:solidFill>
                  <a:srgbClr val="000000"/>
                </a:solidFill>
                <a:uFillTx/>
                <a:latin typeface="Courier New"/>
                <a:ea typeface="Courier New"/>
                <a:cs typeface="Noto Sans Mono Light" panose="020B0409040504020204" pitchFamily="50"/>
              </a:rPr>
              <a:t>buf</a:t>
            </a:r>
            <a:r>
              <a:rPr lang="en-US" sz="2200" b="1" i="0" u="none" strike="noStrike" kern="1200" cap="none" spc="-1" baseline="0" dirty="0">
                <a:solidFill>
                  <a:srgbClr val="000000"/>
                </a:solidFill>
                <a:uFillTx/>
                <a:latin typeface="Courier New"/>
                <a:ea typeface="Courier New"/>
                <a:cs typeface="Noto Sans Mono Light" panose="020B0409040504020204" pitchFamily="50"/>
              </a:rPr>
              <a:t>, </a:t>
            </a:r>
            <a:r>
              <a:rPr lang="en-US" sz="2200" b="1" i="0" u="none" strike="noStrike" kern="1200" cap="none" spc="-1" baseline="0" dirty="0">
                <a:solidFill>
                  <a:srgbClr val="272AD8"/>
                </a:solidFill>
                <a:uFillTx/>
                <a:latin typeface="Courier New"/>
                <a:ea typeface="Courier New"/>
                <a:cs typeface="Noto Sans Mono Light" panose="020B0409040504020204" pitchFamily="50"/>
              </a:rPr>
              <a:t>4096</a:t>
            </a:r>
            <a:r>
              <a:rPr lang="en-US" sz="2200" b="1" i="0" u="none" strike="noStrike" kern="1200" cap="none" spc="-1" baseline="0" dirty="0">
                <a:solidFill>
                  <a:srgbClr val="000000"/>
                </a:solidFill>
                <a:uFillTx/>
                <a:latin typeface="Courier New"/>
                <a:ea typeface="Courier New"/>
                <a:cs typeface="Noto Sans Mono Light" panose="020B0409040504020204" pitchFamily="50"/>
              </a:rPr>
              <a:t>);</a:t>
            </a:r>
            <a:endPar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a:solidFill>
                  <a:srgbClr val="BA2DA2"/>
                </a:solidFill>
                <a:uFillTx/>
                <a:latin typeface="Courier New"/>
                <a:ea typeface="Courier New"/>
                <a:cs typeface="Noto Sans Mono Light" panose="020B0409040504020204" pitchFamily="50"/>
              </a:rPr>
              <a:t>for</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BA2DA2"/>
                </a:solidFill>
                <a:uFillTx/>
                <a:latin typeface="Courier New"/>
                <a:ea typeface="Courier New"/>
                <a:cs typeface="Noto Sans Mono Light" panose="020B0409040504020204" pitchFamily="50"/>
              </a:rPr>
              <a:t>int</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i</a:t>
            </a: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r>
              <a:rPr lang="en-US" sz="2200" b="0" i="0" u="none" strike="noStrike" kern="1200" cap="none" spc="-1" baseline="0" dirty="0">
                <a:solidFill>
                  <a:srgbClr val="272AD8"/>
                </a:solidFill>
                <a:uFillTx/>
                <a:latin typeface="Courier New"/>
                <a:ea typeface="Courier New"/>
                <a:cs typeface="Noto Sans Mono Light" panose="020B0409040504020204" pitchFamily="50"/>
              </a:rPr>
              <a:t>0</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i</a:t>
            </a:r>
            <a:r>
              <a:rPr lang="en-US" sz="2200" b="0" i="0" u="none" strike="noStrike" kern="1200" cap="none" spc="-1" baseline="0" dirty="0">
                <a:solidFill>
                  <a:srgbClr val="000000"/>
                </a:solidFill>
                <a:uFillTx/>
                <a:latin typeface="Courier New"/>
                <a:ea typeface="Courier New"/>
                <a:cs typeface="Noto Sans Mono Light" panose="020B0409040504020204" pitchFamily="50"/>
              </a:rPr>
              <a:t>&lt;total;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i</a:t>
            </a: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endPar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printf</a:t>
            </a: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r>
              <a:rPr lang="en-US" sz="2200" b="0" i="0" u="none" strike="noStrike" kern="1200" cap="none" spc="-1" baseline="0" dirty="0">
                <a:solidFill>
                  <a:srgbClr val="D12F1B"/>
                </a:solidFill>
                <a:uFillTx/>
                <a:latin typeface="Courier New"/>
                <a:ea typeface="Courier New"/>
                <a:cs typeface="Noto Sans Mono Light" panose="020B0409040504020204" pitchFamily="50"/>
              </a:rPr>
              <a:t>"%x"</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buf</a:t>
            </a: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i</a:t>
            </a: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endPar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printf</a:t>
            </a: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r>
              <a:rPr lang="en-US" sz="2200" b="0" i="0" u="none" strike="noStrike" kern="1200" cap="none" spc="-1" baseline="0" dirty="0">
                <a:solidFill>
                  <a:srgbClr val="D12F1B"/>
                </a:solidFill>
                <a:uFillTx/>
                <a:latin typeface="Courier New"/>
                <a:ea typeface="Courier New"/>
                <a:cs typeface="Noto Sans Mono Light" panose="020B0409040504020204" pitchFamily="50"/>
              </a:rPr>
              <a:t>"\n\n"</a:t>
            </a: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endPar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endPar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br>
              <a:rPr lang="en-US" sz="1400" u="none" strike="noStrike" kern="1200" cap="none" spc="0" baseline="0" dirty="0">
                <a:solidFill>
                  <a:srgbClr val="000000"/>
                </a:solidFill>
                <a:uFillTx/>
                <a:latin typeface="Arial"/>
                <a:ea typeface="Microsoft YaHei Light" panose="020B0502040204020203" pitchFamily="34" charset="-122"/>
                <a:cs typeface="Noto Sans Mono Light" panose="020B0409040504020204" pitchFamily="50"/>
              </a:rPr>
            </a:br>
            <a:endPar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BA2DA2"/>
              </a:buClr>
              <a:buSzPct val="100000"/>
              <a:buFont typeface="StarSymbol"/>
              <a:buAutoNum type="arabicPeriod"/>
              <a:tabLst/>
              <a:defRPr sz="1800" b="0" i="0" u="none" strike="noStrike" kern="0" cap="none" spc="0" baseline="0">
                <a:solidFill>
                  <a:srgbClr val="000000"/>
                </a:solidFill>
                <a:uFillTx/>
              </a:defRPr>
            </a:pPr>
            <a:r>
              <a:rPr lang="en-US" sz="2200" b="0" i="0" u="none" strike="noStrike" kern="1200" cap="none" spc="-1" baseline="0" dirty="0" err="1">
                <a:solidFill>
                  <a:srgbClr val="BA2DA2"/>
                </a:solidFill>
                <a:uFillTx/>
                <a:latin typeface="Courier New"/>
                <a:ea typeface="Courier New"/>
                <a:cs typeface="Noto Sans Mono Light" panose="020B0409040504020204" pitchFamily="50"/>
              </a:rPr>
              <a:t>int</a:t>
            </a:r>
            <a:r>
              <a:rPr lang="en-US" sz="2200" b="0" i="0" u="none" strike="noStrike" kern="1200" cap="none" spc="-1" baseline="0" dirty="0">
                <a:solidFill>
                  <a:srgbClr val="000000"/>
                </a:solidFill>
                <a:uFillTx/>
                <a:latin typeface="Courier New"/>
                <a:ea typeface="Courier New"/>
                <a:cs typeface="Noto Sans Mono Light" panose="020B0409040504020204" pitchFamily="50"/>
              </a:rPr>
              <a:t> main (</a:t>
            </a:r>
            <a:r>
              <a:rPr lang="en-US" sz="2200" b="0" i="0" u="none" strike="noStrike" kern="1200" cap="none" spc="-1" baseline="0" dirty="0" err="1">
                <a:solidFill>
                  <a:srgbClr val="BA2DA2"/>
                </a:solidFill>
                <a:uFillTx/>
                <a:latin typeface="Courier New"/>
                <a:ea typeface="Courier New"/>
                <a:cs typeface="Noto Sans Mono Light" panose="020B0409040504020204" pitchFamily="50"/>
              </a:rPr>
              <a:t>int</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argc</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a:solidFill>
                  <a:srgbClr val="BA2DA2"/>
                </a:solidFill>
                <a:uFillTx/>
                <a:latin typeface="Courier New"/>
                <a:ea typeface="Courier New"/>
                <a:cs typeface="Noto Sans Mono Light" panose="020B0409040504020204" pitchFamily="50"/>
              </a:rPr>
              <a:t>char</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argv</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endPar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a:solidFill>
                  <a:srgbClr val="BA2DA2"/>
                </a:solidFill>
                <a:uFillTx/>
                <a:latin typeface="Courier New"/>
                <a:ea typeface="Courier New"/>
                <a:cs typeface="Noto Sans Mono Light" panose="020B0409040504020204" pitchFamily="50"/>
              </a:rPr>
              <a:t>char</a:t>
            </a:r>
            <a:r>
              <a:rPr lang="en-US" sz="2200" b="0" i="0" u="none" strike="noStrike" kern="1200" cap="none" spc="-1" baseline="0" dirty="0">
                <a:solidFill>
                  <a:srgbClr val="000000"/>
                </a:solidFill>
                <a:uFillTx/>
                <a:latin typeface="Courier New"/>
                <a:ea typeface="Courier New"/>
                <a:cs typeface="Noto Sans Mono Light" panose="020B0409040504020204" pitchFamily="50"/>
              </a:rPr>
              <a:t> *</a:t>
            </a:r>
            <a:r>
              <a:rPr lang="en-US" sz="2200" b="0" i="0" u="none" strike="noStrike" kern="1200" cap="none" spc="-1" baseline="0" dirty="0" err="1">
                <a:solidFill>
                  <a:srgbClr val="000000"/>
                </a:solidFill>
                <a:uFillTx/>
                <a:latin typeface="Courier New"/>
                <a:ea typeface="Courier New"/>
                <a:cs typeface="Noto Sans Mono Light" panose="020B0409040504020204" pitchFamily="50"/>
              </a:rPr>
              <a:t>buf</a:t>
            </a:r>
            <a:r>
              <a:rPr lang="en-US" sz="2200" b="0" i="0" u="none" strike="noStrike" kern="1200" cap="none" spc="-1" baseline="0" dirty="0">
                <a:solidFill>
                  <a:srgbClr val="000000"/>
                </a:solidFill>
                <a:uFillTx/>
                <a:latin typeface="Courier New"/>
                <a:ea typeface="Courier New"/>
                <a:cs typeface="Noto Sans Mono Light" panose="020B0409040504020204" pitchFamily="50"/>
              </a:rPr>
              <a:t>;</a:t>
            </a:r>
            <a:endPar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9270689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CB511D47-174F-7742-8E95-F40255B05CE8}"/>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listattr.c</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9DA7914B-B044-494B-90A1-CA08EB88047F}"/>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200"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int</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total, sum=</a:t>
            </a:r>
            <a:r>
              <a:rPr lang="en-US" sz="22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0</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200"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char</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str[</a:t>
            </a:r>
            <a:r>
              <a:rPr lang="en-US" sz="22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4096</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2200"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char</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*)malloc(</a:t>
            </a:r>
            <a:r>
              <a:rPr lang="en-US" sz="22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4096</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total=</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listxattr</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argv</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2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1</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200"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NULL</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2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0</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total=</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listxattr</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argv</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2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1</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total);</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200" u="none" strike="noStrike" kern="1200" cap="none" spc="-1" baseline="0" dirty="0">
                <a:solidFill>
                  <a:srgbClr val="BA2DA2"/>
                </a:solidFill>
                <a:uFillTx/>
                <a:latin typeface="Courier New"/>
                <a:ea typeface="Microsoft YaHei Light" panose="020B0502040204020203" pitchFamily="34" charset="-122"/>
                <a:cs typeface="Noto Sans Mono Light" panose="020B0409040504020204" pitchFamily="50"/>
              </a:rPr>
              <a:t>for</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;sum !=total;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sscanf</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buf+sum</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2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"%s"</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str);</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printf</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2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a:t>
            </a:r>
            <a:r>
              <a:rPr lang="en-US" sz="2200" u="none" strike="noStrike" kern="1200" cap="none" spc="-1" baseline="0" dirty="0" err="1">
                <a:solidFill>
                  <a:srgbClr val="D12F1B"/>
                </a:solidFill>
                <a:uFillTx/>
                <a:latin typeface="Courier New"/>
                <a:ea typeface="Microsoft YaHei Light" panose="020B0502040204020203" pitchFamily="34" charset="-122"/>
                <a:cs typeface="Noto Sans Mono Light" panose="020B0409040504020204" pitchFamily="50"/>
              </a:rPr>
              <a:t>xattr</a:t>
            </a:r>
            <a:r>
              <a:rPr lang="en-US" sz="2200" u="none" strike="noStrike" kern="1200" cap="none" spc="-1" baseline="0" dirty="0">
                <a:solidFill>
                  <a:srgbClr val="D12F1B"/>
                </a:solidFill>
                <a:uFillTx/>
                <a:latin typeface="Courier New"/>
                <a:ea typeface="Microsoft YaHei Light" panose="020B0502040204020203" pitchFamily="34" charset="-122"/>
                <a:cs typeface="Noto Sans Mono Light" panose="020B0409040504020204" pitchFamily="50"/>
              </a:rPr>
              <a:t> = %s\n"</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str);</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print_value</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argv</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22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1</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str);</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sum += </a:t>
            </a:r>
            <a:r>
              <a:rPr lang="en-US" sz="22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strlen</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(str)+</a:t>
            </a:r>
            <a:r>
              <a:rPr lang="en-US" sz="2200" u="none" strike="noStrike" kern="1200" cap="none" spc="-1" baseline="0" dirty="0">
                <a:solidFill>
                  <a:srgbClr val="272AD8"/>
                </a:solidFill>
                <a:uFillTx/>
                <a:latin typeface="Courier New"/>
                <a:ea typeface="Microsoft YaHei Light" panose="020B0502040204020203" pitchFamily="34" charset="-122"/>
                <a:cs typeface="Noto Sans Mono Light" panose="020B0409040504020204" pitchFamily="50"/>
              </a:rPr>
              <a:t>1</a:t>
            </a: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2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p:txBody>
      </p:sp>
    </p:spTree>
    <p:extLst>
      <p:ext uri="{BB962C8B-B14F-4D97-AF65-F5344CB8AC3E}">
        <p14:creationId xmlns:p14="http://schemas.microsoft.com/office/powerpoint/2010/main" val="105467362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A3F49DF0-05D1-3E43-8D67-E06390DEEA2C}"/>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listattr.c</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5C3035E1-6961-E442-8049-853989656707}"/>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5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FFFFFF"/>
                </a:solidFill>
                <a:uFillTx/>
                <a:latin typeface="Courier New"/>
                <a:ea typeface="Microsoft YaHei Light" panose="020B0502040204020203" pitchFamily="34" charset="-122"/>
                <a:cs typeface="Noto Sans Mono Light" panose="020B0409040504020204" pitchFamily="50"/>
              </a:rPr>
              <a:t>listattr</a:t>
            </a:r>
            <a:r>
              <a:rPr lang="en-US" sz="15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FFFFFF"/>
                </a:solidFill>
                <a:uFillTx/>
                <a:latin typeface="Courier New"/>
                <a:ea typeface="Microsoft YaHei Light" panose="020B0502040204020203" pitchFamily="34" charset="-122"/>
                <a:cs typeface="Noto Sans Mono Light" panose="020B0409040504020204" pitchFamily="50"/>
              </a:rPr>
              <a:t>list_acl.c</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500" u="none" strike="noStrike" kern="1200" cap="none" spc="-1" baseline="0" dirty="0" err="1">
                <a:solidFill>
                  <a:srgbClr val="FFFFFF"/>
                </a:solidFill>
                <a:uFillTx/>
                <a:latin typeface="Courier New"/>
                <a:ea typeface="Microsoft YaHei Light" panose="020B0502040204020203" pitchFamily="34" charset="-122"/>
                <a:cs typeface="Noto Sans Mono Light" panose="020B0409040504020204" pitchFamily="50"/>
              </a:rPr>
              <a:t>xattr</a:t>
            </a:r>
            <a:r>
              <a:rPr lang="en-US" sz="15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err="1">
                <a:solidFill>
                  <a:srgbClr val="FFFFFF"/>
                </a:solidFill>
                <a:uFillTx/>
                <a:latin typeface="Courier New"/>
                <a:ea typeface="Microsoft YaHei Light" panose="020B0502040204020203" pitchFamily="34" charset="-122"/>
                <a:cs typeface="Noto Sans Mono Light" panose="020B0409040504020204" pitchFamily="50"/>
              </a:rPr>
              <a:t>user.com.dropbox.attrs</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5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a14a10ffffff9bffffff8effffffd9ffffffcfbffffffc4ffffffe9fffffff000000037ffffffc0101010ffffff9affffffedffffff85ffffff8d3</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500" u="none" strike="noStrike" kern="1200" cap="none" spc="-1" baseline="0" dirty="0" err="1">
                <a:solidFill>
                  <a:srgbClr val="FFFFFF"/>
                </a:solidFill>
                <a:uFillTx/>
                <a:latin typeface="Courier New"/>
                <a:ea typeface="Microsoft YaHei Light" panose="020B0502040204020203" pitchFamily="34" charset="-122"/>
                <a:cs typeface="Noto Sans Mono Light" panose="020B0409040504020204" pitchFamily="50"/>
              </a:rPr>
              <a:t>xattr</a:t>
            </a:r>
            <a:r>
              <a:rPr lang="en-US" sz="15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err="1">
                <a:solidFill>
                  <a:srgbClr val="FFFFFF"/>
                </a:solidFill>
                <a:uFillTx/>
                <a:latin typeface="Courier New"/>
                <a:ea typeface="Microsoft YaHei Light" panose="020B0502040204020203" pitchFamily="34" charset="-122"/>
                <a:cs typeface="Noto Sans Mono Light" panose="020B0409040504020204" pitchFamily="50"/>
              </a:rPr>
              <a:t>user.com.dropbox.attributes</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5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78ffffff9cffffffab564a29ffffffca2f48ffffffcaffffffafffffff884fffffffcbffffffcc49ffffffcd4cffffff89ffffffcfffffffc94f4effffffcc51ffffffb252ffffffa856ffffffca4d4cffffffceffffffc8ffffffcc3ffffff8925ffffff96ffffff9414ffffff81ffffff8552124b12ffffff81c25fffffff3ffffffaaffffff8cffffffb4ffffffa0affffffed42ffffffcbfffffff0fffffff0ffffffe0ffffffc4fffffff424ffffff83ffffffa47453ffffffaf54475b5bffffffa5ffffffdaffffffda5a0ffffffc9ffffff801c72</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500" u="none" strike="noStrike" kern="1200" cap="none" spc="-1" baseline="0" dirty="0" err="1">
                <a:solidFill>
                  <a:srgbClr val="FFFFFF"/>
                </a:solidFill>
                <a:uFillTx/>
                <a:latin typeface="Courier New"/>
                <a:ea typeface="Microsoft YaHei Light" panose="020B0502040204020203" pitchFamily="34" charset="-122"/>
                <a:cs typeface="Noto Sans Mono Light" panose="020B0409040504020204" pitchFamily="50"/>
              </a:rPr>
              <a:t>xattr</a:t>
            </a:r>
            <a:r>
              <a:rPr lang="en-US" sz="15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 </a:t>
            </a:r>
            <a:r>
              <a:rPr lang="en-US" sz="1500" u="none" strike="noStrike" kern="1200" cap="none" spc="-1" baseline="0" dirty="0" err="1">
                <a:solidFill>
                  <a:srgbClr val="FFFFFF"/>
                </a:solidFill>
                <a:uFillTx/>
                <a:latin typeface="Courier New"/>
                <a:ea typeface="Microsoft YaHei Light" panose="020B0502040204020203" pitchFamily="34" charset="-122"/>
                <a:cs typeface="Noto Sans Mono Light" panose="020B0409040504020204" pitchFamily="50"/>
              </a:rPr>
              <a:t>system.posix_acl_access</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5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20001060ffffffffffffffffffffffffffffffff2060ffffffe93004060ffffffffffffffffffffffffffffffff10060ffffffffffffffffffffffffffffffff20040ffffffffffffffffffffffffffffffff</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6294443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2BA5C3-C645-6D4C-BC78-275FF21C4C54}"/>
              </a:ext>
            </a:extLst>
          </p:cNvPr>
          <p:cNvSpPr>
            <a:spLocks noGrp="1"/>
          </p:cNvSpPr>
          <p:nvPr>
            <p:ph type="title"/>
          </p:nvPr>
        </p:nvSpPr>
        <p:spPr/>
        <p:txBody>
          <a:bodyPr>
            <a:normAutofit/>
          </a:bodyPr>
          <a:lstStyle/>
          <a:p>
            <a:r>
              <a:rPr kumimoji="1" lang="zh-CN" altLang="en-US" sz="4400" dirty="0"/>
              <a:t>修改</a:t>
            </a:r>
            <a:r>
              <a:rPr kumimoji="1" lang="en-US" altLang="zh-CN" sz="4400" dirty="0" err="1"/>
              <a:t>listattr.c</a:t>
            </a:r>
            <a:endParaRPr kumimoji="1" lang="zh-TW" altLang="en-US" sz="4400" dirty="0"/>
          </a:p>
        </p:txBody>
      </p:sp>
      <p:sp>
        <p:nvSpPr>
          <p:cNvPr id="3" name="副標題 2">
            <a:extLst>
              <a:ext uri="{FF2B5EF4-FFF2-40B4-BE49-F238E27FC236}">
                <a16:creationId xmlns:a16="http://schemas.microsoft.com/office/drawing/2014/main" id="{93040B39-5AD4-6340-BCED-E4FBA7E0F09B}"/>
              </a:ext>
            </a:extLst>
          </p:cNvPr>
          <p:cNvSpPr>
            <a:spLocks noGrp="1"/>
          </p:cNvSpPr>
          <p:nvPr>
            <p:ph type="subTitle" idx="4294967295"/>
          </p:nvPr>
        </p:nvSpPr>
        <p:spPr/>
        <p:txBody>
          <a:bodyPr>
            <a:normAutofit/>
          </a:bodyPr>
          <a:lstStyle/>
          <a:p>
            <a:pPr algn="l"/>
            <a:r>
              <a:rPr lang="en-US" altLang="zh-TW" sz="2800" dirty="0">
                <a:latin typeface="Courier New"/>
                <a:ea typeface="Courier New"/>
              </a:rPr>
              <a:t>total=</a:t>
            </a:r>
            <a:r>
              <a:rPr lang="en-US" altLang="zh-TW" sz="2800" dirty="0" err="1">
                <a:latin typeface="Courier New"/>
                <a:ea typeface="Courier New"/>
              </a:rPr>
              <a:t>getxattr</a:t>
            </a:r>
            <a:r>
              <a:rPr lang="en-US" altLang="zh-TW" sz="2800" dirty="0">
                <a:latin typeface="Courier New"/>
                <a:ea typeface="Courier New"/>
              </a:rPr>
              <a:t>(pathname, </a:t>
            </a:r>
            <a:r>
              <a:rPr lang="en-US" altLang="zh-TW" sz="2800" dirty="0" err="1">
                <a:latin typeface="Courier New"/>
                <a:ea typeface="Courier New"/>
              </a:rPr>
              <a:t>attr</a:t>
            </a:r>
            <a:r>
              <a:rPr lang="en-US" altLang="zh-TW" sz="2800" dirty="0">
                <a:latin typeface="Courier New"/>
                <a:ea typeface="Courier New"/>
              </a:rPr>
              <a:t>, </a:t>
            </a:r>
            <a:r>
              <a:rPr lang="en-US" altLang="zh-TW" sz="2800" dirty="0" err="1">
                <a:latin typeface="Courier New"/>
                <a:ea typeface="Courier New"/>
              </a:rPr>
              <a:t>buf</a:t>
            </a:r>
            <a:r>
              <a:rPr lang="en-US" altLang="zh-TW" sz="2800" dirty="0">
                <a:latin typeface="Courier New"/>
                <a:ea typeface="Courier New"/>
              </a:rPr>
              <a:t>, </a:t>
            </a:r>
            <a:r>
              <a:rPr lang="en-US" altLang="zh-TW" sz="2800" dirty="0">
                <a:solidFill>
                  <a:srgbClr val="272AD8"/>
                </a:solidFill>
                <a:latin typeface="Courier New"/>
                <a:ea typeface="Courier New"/>
              </a:rPr>
              <a:t>4096</a:t>
            </a:r>
            <a:r>
              <a:rPr lang="en-US" altLang="zh-TW" sz="2800" dirty="0">
                <a:latin typeface="Courier New"/>
                <a:ea typeface="Courier New"/>
              </a:rPr>
              <a:t>);</a:t>
            </a:r>
          </a:p>
          <a:p>
            <a:pPr algn="l"/>
            <a:endParaRPr kumimoji="1" lang="en-US" altLang="zh-TW" sz="2800" b="1" dirty="0">
              <a:latin typeface="Courier New"/>
            </a:endParaRPr>
          </a:p>
          <a:p>
            <a:pPr algn="l"/>
            <a:r>
              <a:rPr lang="en-US" altLang="zh-TW" sz="2800" dirty="0" err="1">
                <a:latin typeface="Courier New"/>
              </a:rPr>
              <a:t>nSize</a:t>
            </a:r>
            <a:r>
              <a:rPr lang="en-US" altLang="zh-TW" sz="2800" dirty="0">
                <a:latin typeface="Courier New"/>
              </a:rPr>
              <a:t>= </a:t>
            </a:r>
            <a:r>
              <a:rPr lang="en-US" altLang="zh-TW" sz="2800" dirty="0" err="1">
                <a:latin typeface="Courier New"/>
                <a:ea typeface="Courier New"/>
              </a:rPr>
              <a:t>getxattr</a:t>
            </a:r>
            <a:r>
              <a:rPr lang="en-US" altLang="zh-TW" sz="2800" dirty="0">
                <a:latin typeface="Courier New"/>
                <a:ea typeface="Courier New"/>
              </a:rPr>
              <a:t>(pathname, </a:t>
            </a:r>
            <a:r>
              <a:rPr lang="en-US" altLang="zh-TW" sz="2800" dirty="0" err="1">
                <a:latin typeface="Courier New"/>
                <a:ea typeface="Courier New"/>
              </a:rPr>
              <a:t>attr</a:t>
            </a:r>
            <a:r>
              <a:rPr lang="en-US" altLang="zh-TW" sz="2800" dirty="0">
                <a:latin typeface="Courier New"/>
                <a:ea typeface="Courier New"/>
              </a:rPr>
              <a:t>, </a:t>
            </a:r>
            <a:r>
              <a:rPr lang="en-US" altLang="zh-TW" sz="2800" dirty="0" err="1">
                <a:latin typeface="Courier New"/>
                <a:ea typeface="Courier New"/>
              </a:rPr>
              <a:t>buf</a:t>
            </a:r>
            <a:r>
              <a:rPr lang="en-US" altLang="zh-TW" sz="2800" dirty="0">
                <a:latin typeface="Courier New"/>
                <a:ea typeface="Courier New"/>
              </a:rPr>
              <a:t>, </a:t>
            </a:r>
            <a:r>
              <a:rPr lang="en-US" altLang="zh-TW" sz="2800" dirty="0">
                <a:solidFill>
                  <a:srgbClr val="272AD8"/>
                </a:solidFill>
                <a:latin typeface="Courier New"/>
                <a:ea typeface="Courier New"/>
              </a:rPr>
              <a:t>0</a:t>
            </a:r>
            <a:r>
              <a:rPr lang="en-US" altLang="zh-TW" sz="2800" dirty="0">
                <a:latin typeface="Courier New"/>
                <a:ea typeface="Courier New"/>
              </a:rPr>
              <a:t>);</a:t>
            </a:r>
          </a:p>
          <a:p>
            <a:pPr algn="l"/>
            <a:r>
              <a:rPr kumimoji="1" lang="en-US" altLang="zh-TW" sz="2800" dirty="0" err="1">
                <a:latin typeface="Courier New"/>
              </a:rPr>
              <a:t>buf</a:t>
            </a:r>
            <a:r>
              <a:rPr kumimoji="1" lang="en-US" altLang="zh-TW" sz="2800" dirty="0">
                <a:latin typeface="Courier New"/>
              </a:rPr>
              <a:t>=malloc(</a:t>
            </a:r>
            <a:r>
              <a:rPr kumimoji="1" lang="en-US" altLang="zh-TW" sz="2800" dirty="0" err="1">
                <a:latin typeface="Courier New"/>
              </a:rPr>
              <a:t>nSize</a:t>
            </a:r>
            <a:r>
              <a:rPr kumimoji="1" lang="en-US" altLang="zh-TW" sz="2800" dirty="0">
                <a:latin typeface="Courier New"/>
              </a:rPr>
              <a:t>);</a:t>
            </a:r>
          </a:p>
          <a:p>
            <a:pPr algn="l"/>
            <a:r>
              <a:rPr lang="en-US" altLang="zh-TW" sz="2800" dirty="0" err="1">
                <a:latin typeface="Courier New"/>
              </a:rPr>
              <a:t>nSize</a:t>
            </a:r>
            <a:r>
              <a:rPr lang="en-US" altLang="zh-TW" sz="2800" dirty="0">
                <a:latin typeface="Courier New"/>
              </a:rPr>
              <a:t>=</a:t>
            </a:r>
            <a:r>
              <a:rPr lang="en-US" altLang="zh-TW" sz="2800" dirty="0" err="1">
                <a:latin typeface="Courier New"/>
                <a:ea typeface="Courier New"/>
              </a:rPr>
              <a:t>getxattr</a:t>
            </a:r>
            <a:r>
              <a:rPr lang="en-US" altLang="zh-TW" sz="2800" dirty="0">
                <a:latin typeface="Courier New"/>
                <a:ea typeface="Courier New"/>
              </a:rPr>
              <a:t>(pathname, </a:t>
            </a:r>
            <a:r>
              <a:rPr lang="en-US" altLang="zh-TW" sz="2800" dirty="0" err="1">
                <a:latin typeface="Courier New"/>
                <a:ea typeface="Courier New"/>
              </a:rPr>
              <a:t>attr</a:t>
            </a:r>
            <a:r>
              <a:rPr lang="en-US" altLang="zh-TW" sz="2800" dirty="0">
                <a:latin typeface="Courier New"/>
                <a:ea typeface="Courier New"/>
              </a:rPr>
              <a:t>, </a:t>
            </a:r>
            <a:r>
              <a:rPr lang="en-US" altLang="zh-TW" sz="2800" dirty="0" err="1">
                <a:latin typeface="Courier New"/>
                <a:ea typeface="Courier New"/>
              </a:rPr>
              <a:t>buf</a:t>
            </a:r>
            <a:r>
              <a:rPr lang="en-US" altLang="zh-TW" sz="2800" dirty="0">
                <a:latin typeface="Courier New"/>
                <a:ea typeface="Courier New"/>
              </a:rPr>
              <a:t>, </a:t>
            </a:r>
            <a:r>
              <a:rPr lang="en-US" altLang="zh-TW" sz="2800" dirty="0" err="1">
                <a:solidFill>
                  <a:schemeClr val="tx1"/>
                </a:solidFill>
                <a:latin typeface="Courier New"/>
                <a:ea typeface="Courier New"/>
              </a:rPr>
              <a:t>nSize</a:t>
            </a:r>
            <a:r>
              <a:rPr lang="en-US" altLang="zh-TW" sz="2800" dirty="0">
                <a:latin typeface="Courier New"/>
                <a:ea typeface="Courier New"/>
              </a:rPr>
              <a:t>);</a:t>
            </a:r>
            <a:endParaRPr kumimoji="1" lang="zh-TW" altLang="en-US" sz="2800" dirty="0"/>
          </a:p>
        </p:txBody>
      </p:sp>
    </p:spTree>
    <p:extLst>
      <p:ext uri="{BB962C8B-B14F-4D97-AF65-F5344CB8AC3E}">
        <p14:creationId xmlns:p14="http://schemas.microsoft.com/office/powerpoint/2010/main" val="75390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31061337-BC8D-C94F-86C7-F6D943A138C1}"/>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或許是最有名的應用：passwd</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B2E54E2F-586A-C64C-A53E-9662A5703BE6}"/>
              </a:ext>
            </a:extLst>
          </p:cNvPr>
          <p:cNvSpPr txBox="1"/>
          <p:nvPr/>
        </p:nvSpPr>
        <p:spPr>
          <a:xfrm>
            <a:off x="372956" y="1844637"/>
            <a:ext cx="11445480" cy="4921556"/>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7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ls /</a:t>
            </a: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etc</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/shadow -</a:t>
            </a: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alh</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FF0000"/>
              </a:buClr>
              <a:buSzPct val="100000"/>
              <a:buFont typeface="Arial"/>
              <a:buChar char="•"/>
              <a:tabLst/>
              <a:defRPr sz="1800" b="0" i="0" u="none" strike="noStrike" kern="0" cap="none" spc="0" baseline="0">
                <a:solidFill>
                  <a:srgbClr val="000000"/>
                </a:solidFill>
                <a:uFillTx/>
              </a:defRPr>
            </a:pPr>
            <a:r>
              <a:rPr lang="en-US" sz="1800" u="none" strike="noStrike" kern="1200" cap="none" spc="-1" baseline="0" dirty="0">
                <a:solidFill>
                  <a:srgbClr val="FF0000"/>
                </a:solidFill>
                <a:uFillTx/>
                <a:latin typeface="Courier"/>
                <a:ea typeface="Microsoft YaHei Light" panose="020B0502040204020203" pitchFamily="34" charset="-122"/>
                <a:cs typeface="Noto Sans Mono Light" panose="020B0409040504020204" pitchFamily="50"/>
              </a:rPr>
              <a:t>-</a:t>
            </a:r>
            <a:r>
              <a:rPr lang="en-US" sz="1800" u="none" strike="noStrike" kern="1200" cap="none" spc="-1" baseline="0" dirty="0" err="1">
                <a:solidFill>
                  <a:srgbClr val="FF0000"/>
                </a:solidFill>
                <a:uFillTx/>
                <a:latin typeface="Courier"/>
                <a:ea typeface="Microsoft YaHei Light" panose="020B0502040204020203" pitchFamily="34" charset="-122"/>
                <a:cs typeface="Noto Sans Mono Light" panose="020B0409040504020204" pitchFamily="50"/>
              </a:rPr>
              <a:t>rw</a:t>
            </a:r>
            <a:r>
              <a:rPr lang="en-US" sz="1800" u="none" strike="noStrike" kern="1200" cap="none" spc="-1" baseline="0" dirty="0">
                <a:solidFill>
                  <a:srgbClr val="FF0000"/>
                </a:solidFill>
                <a:uFillTx/>
                <a:latin typeface="Courier"/>
                <a:ea typeface="Microsoft YaHei Light" panose="020B0502040204020203" pitchFamily="34" charset="-122"/>
                <a:cs typeface="Noto Sans Mono Light" panose="020B0409040504020204" pitchFamily="50"/>
              </a:rPr>
              <a:t>-r--</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--- 1 </a:t>
            </a:r>
            <a:r>
              <a:rPr lang="en-US" sz="1800" u="none" strike="noStrike" kern="1200" cap="none" spc="-1" baseline="0" dirty="0">
                <a:solidFill>
                  <a:srgbClr val="FF0000"/>
                </a:solidFill>
                <a:uFillTx/>
                <a:latin typeface="Courier"/>
                <a:ea typeface="Microsoft YaHei Light" panose="020B0502040204020203" pitchFamily="34" charset="-122"/>
                <a:cs typeface="Noto Sans Mono Light" panose="020B0409040504020204" pitchFamily="50"/>
              </a:rPr>
              <a:t>root shadow </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1.3K Apr 10 14:43 /</a:t>
            </a: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etc</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/shadow</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shadow</a:t>
            </a:r>
            <a:r>
              <a:rPr lang="zh-TW" sz="18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內部存放「密碼相關資訊」只有</a:t>
            </a:r>
            <a:r>
              <a:rPr lang="en-US" sz="18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root</a:t>
            </a:r>
            <a:r>
              <a:rPr lang="zh-TW" sz="18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可以改</a:t>
            </a:r>
            <a:r>
              <a:rPr lang="en-US" sz="18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shadow</a:t>
            </a:r>
            <a:r>
              <a:rPr lang="zh-TW" sz="18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這個檔案。那麼一般人怎樣修改密碼呢？</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ls /</a:t>
            </a: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usr</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/bin/passwd -</a:t>
            </a: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alh</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a:t>
            </a: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rw</a:t>
            </a:r>
            <a:r>
              <a:rPr lang="en-US" sz="1800" u="none" strike="noStrike" kern="1200" cap="none" spc="-1" baseline="0" dirty="0" err="1">
                <a:solidFill>
                  <a:srgbClr val="FF0000"/>
                </a:solidFill>
                <a:uFillTx/>
                <a:latin typeface="Courier"/>
                <a:ea typeface="Microsoft YaHei Light" panose="020B0502040204020203" pitchFamily="34" charset="-122"/>
                <a:cs typeface="Noto Sans Mono Light" panose="020B0409040504020204" pitchFamily="50"/>
              </a:rPr>
              <a:t>s</a:t>
            </a: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r</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a:t>
            </a: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xr</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-x 1 root </a:t>
            </a: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root</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53K May 17  2017 /</a:t>
            </a: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usr</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/bin/passwd</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使用</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passwd</a:t>
            </a:r>
            <a:r>
              <a:rPr lang="zh-TW"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這支程式，執行這支程式時會暫時變成</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root</a:t>
            </a:r>
            <a:r>
              <a:rPr lang="zh-TW"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（這個執行檔的</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owner</a:t>
            </a:r>
            <a:r>
              <a:rPr lang="zh-TW"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）的權限</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strace</a:t>
            </a:r>
            <a:r>
              <a:rPr lang="en-US"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-c passwd</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1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time     seconds  </a:t>
            </a:r>
            <a:r>
              <a:rPr lang="en-US" sz="11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usecs</a:t>
            </a:r>
            <a:r>
              <a:rPr lang="en-US" sz="11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/call     calls    errors </a:t>
            </a:r>
            <a:r>
              <a:rPr lang="en-US" sz="11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syscall</a:t>
            </a:r>
            <a:endParaRPr lang="en-US" sz="11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1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 ----------- --------- --------- ----------------</a:t>
            </a:r>
            <a:endParaRPr lang="en-US" sz="11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1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0.00    0.000000           0         2         2 </a:t>
            </a:r>
            <a:r>
              <a:rPr lang="en-US" sz="11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setgroups</a:t>
            </a:r>
            <a:endParaRPr lang="en-US" sz="11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1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0.00    0.000000           0         1           </a:t>
            </a:r>
            <a:r>
              <a:rPr lang="en-US" sz="11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setresuid</a:t>
            </a:r>
            <a:endParaRPr lang="en-US" sz="11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1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0.00    0.000000           0         2           </a:t>
            </a:r>
            <a:r>
              <a:rPr lang="en-US" sz="11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setresgid</a:t>
            </a:r>
            <a:endParaRPr lang="en-US" sz="11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1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setresuid</a:t>
            </a:r>
            <a:r>
              <a:rPr lang="zh-TW"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是</a:t>
            </a:r>
            <a:r>
              <a:rPr lang="en-US" sz="1800" u="none" strike="noStrike" kern="1200" cap="none" spc="-1" baseline="0" dirty="0" err="1">
                <a:solidFill>
                  <a:srgbClr val="000000"/>
                </a:solidFill>
                <a:uFillTx/>
                <a:latin typeface="Courier"/>
                <a:ea typeface="Microsoft YaHei Light" panose="020B0502040204020203" pitchFamily="34" charset="-122"/>
                <a:cs typeface="Noto Sans Mono Light" panose="020B0409040504020204" pitchFamily="50"/>
              </a:rPr>
              <a:t>setuid</a:t>
            </a:r>
            <a:r>
              <a:rPr lang="zh-TW" sz="1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的進階版</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8768436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AE693921-261B-EF41-9F56-F507FE76E0DE}"/>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setxattr</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DDFE178E-E040-664B-817F-87B1AC714BF8}"/>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18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zh-TW" sz="1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&lt;sys/types.h&gt;</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18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zh-TW" sz="1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&lt;sys/xattr.h&gt;</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setxattr(</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*path,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*name,</a:t>
            </a: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void</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*value, size_t size,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flags);</a:t>
            </a: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lsetxattr(</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*path,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*name,</a:t>
            </a: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void</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*value, size_t size,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flags);</a:t>
            </a: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fsetxattr(</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fd,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*name,</a:t>
            </a: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const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void</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*value, size_t size, </a:t>
            </a:r>
            <a:r>
              <a:rPr lang="zh-TW" sz="1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flags);</a:t>
            </a:r>
          </a:p>
        </p:txBody>
      </p:sp>
    </p:spTree>
    <p:extLst>
      <p:ext uri="{BB962C8B-B14F-4D97-AF65-F5344CB8AC3E}">
        <p14:creationId xmlns:p14="http://schemas.microsoft.com/office/powerpoint/2010/main" val="10046032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FB1E45-3B76-EC42-9A6E-9345AF5CAF09}"/>
              </a:ext>
            </a:extLst>
          </p:cNvPr>
          <p:cNvSpPr>
            <a:spLocks noGrp="1"/>
          </p:cNvSpPr>
          <p:nvPr>
            <p:ph type="title"/>
          </p:nvPr>
        </p:nvSpPr>
        <p:spPr/>
        <p:txBody>
          <a:bodyPr/>
          <a:lstStyle/>
          <a:p>
            <a:r>
              <a:rPr kumimoji="1" lang="zh-TW" altLang="en-US" dirty="0"/>
              <a:t>小結</a:t>
            </a:r>
          </a:p>
        </p:txBody>
      </p:sp>
      <p:sp>
        <p:nvSpPr>
          <p:cNvPr id="3" name="內容版面配置區 2">
            <a:extLst>
              <a:ext uri="{FF2B5EF4-FFF2-40B4-BE49-F238E27FC236}">
                <a16:creationId xmlns:a16="http://schemas.microsoft.com/office/drawing/2014/main" id="{BBB808FA-5EC5-374D-831B-4A0D0C4CCFDE}"/>
              </a:ext>
            </a:extLst>
          </p:cNvPr>
          <p:cNvSpPr>
            <a:spLocks noGrp="1"/>
          </p:cNvSpPr>
          <p:nvPr>
            <p:ph idx="1"/>
          </p:nvPr>
        </p:nvSpPr>
        <p:spPr/>
        <p:txBody>
          <a:bodyPr/>
          <a:lstStyle/>
          <a:p>
            <a:pPr>
              <a:lnSpc>
                <a:spcPct val="150000"/>
              </a:lnSpc>
            </a:pPr>
            <a:r>
              <a:rPr kumimoji="1" lang="zh-TW" altLang="en-US" dirty="0"/>
              <a:t>檔案的擴充屬性屬於先進的功能</a:t>
            </a:r>
            <a:endParaRPr kumimoji="1" lang="en-US" altLang="zh-TW" dirty="0"/>
          </a:p>
          <a:p>
            <a:pPr>
              <a:lnSpc>
                <a:spcPct val="150000"/>
              </a:lnSpc>
            </a:pPr>
            <a:r>
              <a:rPr kumimoji="1" lang="en-US" altLang="zh-TW" dirty="0"/>
              <a:t>ACL</a:t>
            </a:r>
            <a:r>
              <a:rPr kumimoji="1" lang="zh-TW" altLang="en-US" dirty="0"/>
              <a:t>就是用擴充屬性</a:t>
            </a:r>
            <a:endParaRPr kumimoji="1" lang="en-US" altLang="zh-TW" dirty="0"/>
          </a:p>
          <a:p>
            <a:pPr>
              <a:lnSpc>
                <a:spcPct val="150000"/>
              </a:lnSpc>
            </a:pPr>
            <a:r>
              <a:rPr kumimoji="1" lang="en-US" altLang="zh-TW" dirty="0"/>
              <a:t>Dropbox</a:t>
            </a:r>
            <a:r>
              <a:rPr kumimoji="1" lang="zh-TW" altLang="en-US" dirty="0"/>
              <a:t>也是利用擴充屬性，達到高效能的同步</a:t>
            </a:r>
          </a:p>
        </p:txBody>
      </p:sp>
    </p:spTree>
    <p:extLst>
      <p:ext uri="{BB962C8B-B14F-4D97-AF65-F5344CB8AC3E}">
        <p14:creationId xmlns:p14="http://schemas.microsoft.com/office/powerpoint/2010/main" val="7130474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9D69E5C-0D77-7C42-8D07-5171B1E66344}"/>
              </a:ext>
            </a:extLst>
          </p:cNvPr>
          <p:cNvSpPr>
            <a:spLocks noGrp="1"/>
          </p:cNvSpPr>
          <p:nvPr>
            <p:ph type="title"/>
          </p:nvPr>
        </p:nvSpPr>
        <p:spPr/>
        <p:txBody>
          <a:bodyPr/>
          <a:lstStyle/>
          <a:p>
            <a:r>
              <a:rPr kumimoji="1" lang="zh-CN" altLang="en-US" dirty="0"/>
              <a:t>監聽檔案異動</a:t>
            </a:r>
            <a:endParaRPr kumimoji="1" lang="zh-TW" altLang="en-US" dirty="0"/>
          </a:p>
        </p:txBody>
      </p:sp>
    </p:spTree>
    <p:extLst>
      <p:ext uri="{BB962C8B-B14F-4D97-AF65-F5344CB8AC3E}">
        <p14:creationId xmlns:p14="http://schemas.microsoft.com/office/powerpoint/2010/main" val="417087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45E97145-2DE1-EA44-AD59-AEAC056EB657}"/>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試用inotify</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A1BFF219-C87D-124A-B4C2-EA12BD402A32}"/>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00"/>
                </a:solidFill>
                <a:uFillTx/>
                <a:latin typeface="Courier New"/>
                <a:ea typeface="Microsoft YaHei Light" panose="020B0502040204020203" pitchFamily="34" charset="-122"/>
                <a:cs typeface="Noto Sans Mono Light" panose="020B0409040504020204" pitchFamily="50"/>
              </a:rPr>
              <a:t> $ </a:t>
            </a:r>
            <a:r>
              <a:rPr lang="en-US" sz="1800" u="none" strike="noStrike" kern="1200" cap="none" spc="-1" baseline="0" dirty="0" err="1">
                <a:solidFill>
                  <a:srgbClr val="FFFF00"/>
                </a:solidFill>
                <a:uFillTx/>
                <a:latin typeface="Courier New"/>
                <a:ea typeface="Microsoft YaHei Light" panose="020B0502040204020203" pitchFamily="34" charset="-122"/>
                <a:cs typeface="Noto Sans Mono Light" panose="020B0409040504020204" pitchFamily="50"/>
              </a:rPr>
              <a:t>sudo</a:t>
            </a:r>
            <a:r>
              <a:rPr lang="en-US" sz="1800" u="none" strike="noStrike" kern="1200" cap="none" spc="-1" baseline="0" dirty="0">
                <a:solidFill>
                  <a:srgbClr val="FFFF00"/>
                </a:solidFill>
                <a:uFillTx/>
                <a:latin typeface="Courier New"/>
                <a:ea typeface="Microsoft YaHei Light" panose="020B0502040204020203" pitchFamily="34" charset="-122"/>
                <a:cs typeface="Noto Sans Mono Light" panose="020B0409040504020204" pitchFamily="50"/>
              </a:rPr>
              <a:t> apt install </a:t>
            </a:r>
            <a:r>
              <a:rPr lang="en-US" sz="1800" u="none" strike="noStrike" kern="1200" cap="none" spc="-1" baseline="0" dirty="0" err="1">
                <a:solidFill>
                  <a:srgbClr val="FFFF00"/>
                </a:solidFill>
                <a:uFillTx/>
                <a:latin typeface="Courier New"/>
                <a:ea typeface="Microsoft YaHei Light" panose="020B0502040204020203" pitchFamily="34" charset="-122"/>
                <a:cs typeface="Noto Sans Mono Light" panose="020B0409040504020204" pitchFamily="50"/>
              </a:rPr>
              <a:t>inotify</a:t>
            </a:r>
            <a:r>
              <a:rPr lang="en-US" sz="1800" u="none" strike="noStrike" kern="1200" cap="none" spc="-1" baseline="0" dirty="0">
                <a:solidFill>
                  <a:srgbClr val="FFFF00"/>
                </a:solidFill>
                <a:uFillTx/>
                <a:latin typeface="Courier New"/>
                <a:ea typeface="Microsoft YaHei Light" panose="020B0502040204020203" pitchFamily="34" charset="-122"/>
                <a:cs typeface="Noto Sans Mono Light" panose="020B0409040504020204" pitchFamily="50"/>
              </a:rPr>
              <a:t>-tools</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00"/>
                </a:solidFill>
                <a:uFillTx/>
                <a:latin typeface="Courier New"/>
                <a:ea typeface="Microsoft YaHei Light" panose="020B0502040204020203" pitchFamily="34" charset="-122"/>
                <a:cs typeface="Noto Sans Mono Light" panose="020B0409040504020204" pitchFamily="50"/>
              </a:rPr>
              <a:t> $ </a:t>
            </a:r>
            <a:r>
              <a:rPr lang="en-US" sz="1800" u="none" strike="noStrike" kern="1200" cap="none" spc="-1" baseline="0" dirty="0" err="1">
                <a:solidFill>
                  <a:srgbClr val="FFFF00"/>
                </a:solidFill>
                <a:uFillTx/>
                <a:latin typeface="Courier New"/>
                <a:ea typeface="Microsoft YaHei Light" panose="020B0502040204020203" pitchFamily="34" charset="-122"/>
                <a:cs typeface="Noto Sans Mono Light" panose="020B0409040504020204" pitchFamily="50"/>
              </a:rPr>
              <a:t>inotifywait</a:t>
            </a:r>
            <a:r>
              <a:rPr lang="en-US" sz="1800" u="none" strike="noStrike" kern="1200" cap="none" spc="-1" baseline="0" dirty="0">
                <a:solidFill>
                  <a:srgbClr val="FFFF00"/>
                </a:solidFill>
                <a:uFillTx/>
                <a:latin typeface="Courier New"/>
                <a:ea typeface="Microsoft YaHei Light" panose="020B0502040204020203" pitchFamily="34" charset="-122"/>
                <a:cs typeface="Noto Sans Mono Light" panose="020B0409040504020204" pitchFamily="50"/>
              </a:rPr>
              <a:t> -m </a:t>
            </a:r>
            <a:r>
              <a:rPr lang="en-US" sz="1800" u="none" strike="noStrike" kern="1200" cap="none" spc="-1" baseline="0" dirty="0" err="1">
                <a:solidFill>
                  <a:srgbClr val="FFFF00"/>
                </a:solidFill>
                <a:uFillTx/>
                <a:latin typeface="Courier New"/>
                <a:ea typeface="Microsoft YaHei Light" panose="020B0502040204020203" pitchFamily="34" charset="-122"/>
                <a:cs typeface="Noto Sans Mono Light" panose="020B0409040504020204" pitchFamily="50"/>
              </a:rPr>
              <a:t>list_acl.c</a:t>
            </a:r>
            <a:r>
              <a:rPr lang="en-US" sz="1800" u="none" strike="noStrike" kern="1200" cap="none" spc="-1" baseline="0" dirty="0">
                <a:solidFill>
                  <a:srgbClr val="FFFF00"/>
                </a:solidFill>
                <a:uFillTx/>
                <a:latin typeface="Courier New"/>
                <a:ea typeface="Microsoft YaHei Light" panose="020B0502040204020203" pitchFamily="34" charset="-122"/>
                <a:cs typeface="Noto Sans Mono Light" panose="020B0409040504020204" pitchFamily="50"/>
              </a:rPr>
              <a:t>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Setting up watches.</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Watches established.</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OPEN,ISDIR ch06</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ACCESS,ISDIR ch06</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CLOSE_NOWRITE,CLOSE,ISDIR ch06</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OPEN,ISDIR ch06</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ACCESS,ISDIR ch06</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CLOSE_NOWRITE,CLOSE,ISDIR ch06</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OPEN,ISDIR ch06</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ACCESS,ISDIR ch06</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Courier New"/>
                <a:ea typeface="Microsoft YaHei Light" panose="020B0502040204020203" pitchFamily="34" charset="-122"/>
                <a:cs typeface="Noto Sans Mono Light" panose="020B0409040504020204" pitchFamily="50"/>
              </a:rPr>
              <a:t>../ CLOSE_NOWRITE,CLOSE,ISDIR ch06</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3409202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9EAD3E-E7F5-0B4D-8275-6EDA2E77B701}"/>
              </a:ext>
            </a:extLst>
          </p:cNvPr>
          <p:cNvSpPr>
            <a:spLocks noGrp="1"/>
          </p:cNvSpPr>
          <p:nvPr>
            <p:ph type="title"/>
          </p:nvPr>
        </p:nvSpPr>
        <p:spPr/>
        <p:txBody>
          <a:bodyPr/>
          <a:lstStyle/>
          <a:p>
            <a:r>
              <a:rPr kumimoji="1" lang="en-US" altLang="zh-TW" dirty="0" err="1"/>
              <a:t>inotify</a:t>
            </a:r>
            <a:endParaRPr kumimoji="1" lang="zh-TW" altLang="en-US" dirty="0"/>
          </a:p>
        </p:txBody>
      </p:sp>
      <p:sp>
        <p:nvSpPr>
          <p:cNvPr id="3" name="內容版面配置區 2">
            <a:extLst>
              <a:ext uri="{FF2B5EF4-FFF2-40B4-BE49-F238E27FC236}">
                <a16:creationId xmlns:a16="http://schemas.microsoft.com/office/drawing/2014/main" id="{AE86DEF9-B67E-794A-AB7F-C0CBD7D087FE}"/>
              </a:ext>
            </a:extLst>
          </p:cNvPr>
          <p:cNvSpPr>
            <a:spLocks noGrp="1"/>
          </p:cNvSpPr>
          <p:nvPr>
            <p:ph idx="1"/>
          </p:nvPr>
        </p:nvSpPr>
        <p:spPr/>
        <p:txBody>
          <a:bodyPr>
            <a:normAutofit/>
          </a:bodyPr>
          <a:lstStyle/>
          <a:p>
            <a:r>
              <a:rPr kumimoji="1" lang="en-US" altLang="zh-TW" dirty="0" err="1"/>
              <a:t>int</a:t>
            </a:r>
            <a:r>
              <a:rPr kumimoji="1" lang="en-US" altLang="zh-TW" dirty="0"/>
              <a:t> </a:t>
            </a:r>
            <a:r>
              <a:rPr kumimoji="1" lang="en-US" altLang="zh-TW" dirty="0" err="1"/>
              <a:t>inotify_init</a:t>
            </a:r>
            <a:r>
              <a:rPr kumimoji="1" lang="en-US" altLang="zh-TW" dirty="0"/>
              <a:t>(void)</a:t>
            </a:r>
          </a:p>
          <a:p>
            <a:pPr lvl="1"/>
            <a:r>
              <a:rPr kumimoji="1" lang="zh-TW" altLang="en-US" dirty="0"/>
              <a:t>初始化一個</a:t>
            </a:r>
            <a:r>
              <a:rPr kumimoji="1" lang="en-US" altLang="zh-TW" dirty="0" err="1"/>
              <a:t>inofiry</a:t>
            </a:r>
            <a:r>
              <a:rPr kumimoji="1" lang="zh-TW" altLang="en-US" dirty="0"/>
              <a:t>的監聽，回傳值是</a:t>
            </a:r>
            <a:r>
              <a:rPr kumimoji="1" lang="en-US" altLang="zh-TW" dirty="0"/>
              <a:t>file descriptor</a:t>
            </a:r>
            <a:r>
              <a:rPr kumimoji="1" lang="zh-TW" altLang="en-US" dirty="0"/>
              <a:t>（</a:t>
            </a:r>
            <a:r>
              <a:rPr kumimoji="1" lang="en-US" altLang="zh-TW" dirty="0" err="1"/>
              <a:t>fd</a:t>
            </a:r>
            <a:r>
              <a:rPr kumimoji="1" lang="zh-TW" altLang="en-US" dirty="0"/>
              <a:t>）</a:t>
            </a:r>
          </a:p>
          <a:p>
            <a:r>
              <a:rPr kumimoji="1" lang="en-US" altLang="zh-TW" dirty="0" err="1"/>
              <a:t>int</a:t>
            </a:r>
            <a:r>
              <a:rPr kumimoji="1" lang="en-US" altLang="zh-TW" dirty="0"/>
              <a:t> </a:t>
            </a:r>
            <a:r>
              <a:rPr kumimoji="1" lang="en-US" altLang="zh-TW" dirty="0" err="1"/>
              <a:t>inotify_add_watch</a:t>
            </a:r>
            <a:r>
              <a:rPr kumimoji="1" lang="en-US" altLang="zh-TW" dirty="0"/>
              <a:t>(</a:t>
            </a:r>
            <a:r>
              <a:rPr kumimoji="1" lang="en-US" altLang="zh-TW" dirty="0" err="1"/>
              <a:t>int</a:t>
            </a:r>
            <a:r>
              <a:rPr kumimoji="1" lang="en-US" altLang="zh-TW" dirty="0"/>
              <a:t> </a:t>
            </a:r>
            <a:r>
              <a:rPr kumimoji="1" lang="en-US" altLang="zh-TW" dirty="0" err="1"/>
              <a:t>fd</a:t>
            </a:r>
            <a:r>
              <a:rPr kumimoji="1" lang="en-US" altLang="zh-TW" dirty="0"/>
              <a:t>, </a:t>
            </a:r>
            <a:r>
              <a:rPr kumimoji="1" lang="en-US" altLang="zh-TW" dirty="0" err="1"/>
              <a:t>const</a:t>
            </a:r>
            <a:r>
              <a:rPr kumimoji="1" lang="en-US" altLang="zh-TW" dirty="0"/>
              <a:t> char* pathname, </a:t>
            </a:r>
            <a:r>
              <a:rPr kumimoji="1" lang="en-US" altLang="zh-TW" dirty="0" err="1"/>
              <a:t>int</a:t>
            </a:r>
            <a:r>
              <a:rPr kumimoji="1" lang="en-US" altLang="zh-TW" dirty="0"/>
              <a:t> mask)</a:t>
            </a:r>
          </a:p>
          <a:p>
            <a:pPr lvl="1"/>
            <a:r>
              <a:rPr kumimoji="1" lang="zh-TW" altLang="en-US" dirty="0"/>
              <a:t>使用</a:t>
            </a:r>
            <a:r>
              <a:rPr kumimoji="1" lang="en-US" altLang="zh-TW" dirty="0" err="1"/>
              <a:t>fd</a:t>
            </a:r>
            <a:r>
              <a:rPr kumimoji="1" lang="zh-TW" altLang="en-US" dirty="0"/>
              <a:t>對一個檔案或者目錄（</a:t>
            </a:r>
            <a:r>
              <a:rPr kumimoji="1" lang="en-US" altLang="zh-TW" dirty="0"/>
              <a:t>pathname</a:t>
            </a:r>
            <a:r>
              <a:rPr kumimoji="1" lang="zh-TW" altLang="en-US" dirty="0"/>
              <a:t>）進行一些（</a:t>
            </a:r>
            <a:r>
              <a:rPr kumimoji="1" lang="en-US" altLang="zh-TW" dirty="0"/>
              <a:t>mask</a:t>
            </a:r>
            <a:r>
              <a:rPr kumimoji="1" lang="zh-TW" altLang="en-US" dirty="0"/>
              <a:t>）監聽，回傳</a:t>
            </a:r>
            <a:r>
              <a:rPr kumimoji="1" lang="en-US" altLang="zh-TW" dirty="0"/>
              <a:t>watch descriptor</a:t>
            </a:r>
            <a:r>
              <a:rPr kumimoji="1" lang="zh-TW" altLang="en-US" dirty="0"/>
              <a:t>（</a:t>
            </a:r>
            <a:r>
              <a:rPr kumimoji="1" lang="en-US" altLang="zh-TW" dirty="0" err="1"/>
              <a:t>wd</a:t>
            </a:r>
            <a:r>
              <a:rPr kumimoji="1" lang="zh-TW" altLang="en-US" dirty="0"/>
              <a:t>）</a:t>
            </a:r>
          </a:p>
          <a:p>
            <a:r>
              <a:rPr kumimoji="1" lang="en-US" altLang="zh-TW" dirty="0" err="1"/>
              <a:t>int</a:t>
            </a:r>
            <a:r>
              <a:rPr kumimoji="1" lang="en-US" altLang="zh-TW" dirty="0"/>
              <a:t> </a:t>
            </a:r>
            <a:r>
              <a:rPr kumimoji="1" lang="en-US" altLang="zh-TW" dirty="0" err="1"/>
              <a:t>inotify_rm_watch</a:t>
            </a:r>
            <a:r>
              <a:rPr kumimoji="1" lang="en-US" altLang="zh-TW" dirty="0"/>
              <a:t>(</a:t>
            </a:r>
            <a:r>
              <a:rPr kumimoji="1" lang="en-US" altLang="zh-TW" dirty="0" err="1"/>
              <a:t>int</a:t>
            </a:r>
            <a:r>
              <a:rPr kumimoji="1" lang="en-US" altLang="zh-TW" dirty="0"/>
              <a:t> </a:t>
            </a:r>
            <a:r>
              <a:rPr kumimoji="1" lang="en-US" altLang="zh-TW" dirty="0" err="1"/>
              <a:t>fd</a:t>
            </a:r>
            <a:r>
              <a:rPr kumimoji="1" lang="en-US" altLang="zh-TW" dirty="0"/>
              <a:t>, </a:t>
            </a:r>
            <a:r>
              <a:rPr kumimoji="1" lang="en-US" altLang="zh-TW" dirty="0" err="1"/>
              <a:t>int</a:t>
            </a:r>
            <a:r>
              <a:rPr kumimoji="1" lang="en-US" altLang="zh-TW" dirty="0"/>
              <a:t> </a:t>
            </a:r>
            <a:r>
              <a:rPr kumimoji="1" lang="en-US" altLang="zh-TW" dirty="0" err="1"/>
              <a:t>wd</a:t>
            </a:r>
            <a:r>
              <a:rPr kumimoji="1" lang="en-US" altLang="zh-TW" dirty="0"/>
              <a:t>)</a:t>
            </a:r>
          </a:p>
          <a:p>
            <a:pPr lvl="1"/>
            <a:r>
              <a:rPr kumimoji="1" lang="zh-TW" altLang="en-US" dirty="0"/>
              <a:t>移除</a:t>
            </a:r>
            <a:r>
              <a:rPr kumimoji="1" lang="en-US" altLang="zh-TW" dirty="0" err="1"/>
              <a:t>inotify</a:t>
            </a:r>
            <a:r>
              <a:rPr kumimoji="1" lang="zh-TW" altLang="en-US" dirty="0"/>
              <a:t>的一個監聽</a:t>
            </a:r>
          </a:p>
          <a:p>
            <a:r>
              <a:rPr kumimoji="1" lang="zh-TW" altLang="en-US" dirty="0"/>
              <a:t>設定好要監聽的物件（如：目錄、檔案）後，就可以用</a:t>
            </a:r>
            <a:r>
              <a:rPr kumimoji="1" lang="en-US" altLang="zh-TW" dirty="0"/>
              <a:t>read</a:t>
            </a:r>
            <a:r>
              <a:rPr kumimoji="1" lang="zh-TW" altLang="en-US" dirty="0"/>
              <a:t>來查看監聽的結果</a:t>
            </a:r>
          </a:p>
        </p:txBody>
      </p:sp>
    </p:spTree>
    <p:extLst>
      <p:ext uri="{BB962C8B-B14F-4D97-AF65-F5344CB8AC3E}">
        <p14:creationId xmlns:p14="http://schemas.microsoft.com/office/powerpoint/2010/main" val="7846939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9A1BBC61-5D65-9844-BEA0-7001E4439F35}"/>
              </a:ext>
            </a:extLst>
          </p:cNvPr>
          <p:cNvSpPr txBox="1"/>
          <p:nvPr/>
        </p:nvSpPr>
        <p:spPr>
          <a:xfrm>
            <a:off x="838084" y="365037"/>
            <a:ext cx="10515243" cy="1325157"/>
          </a:xfrm>
          <a:prstGeom prst="rect">
            <a:avLst/>
          </a:prstGeom>
          <a:noFill/>
          <a:ln cap="flat">
            <a:noFill/>
          </a:ln>
        </p:spPr>
        <p:txBody>
          <a:bodyPr vert="horz" wrap="square" lIns="0" tIns="0" rIns="0" bIns="0" anchor="ctr"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inotify_event</a:t>
            </a:r>
          </a:p>
        </p:txBody>
      </p:sp>
      <p:sp>
        <p:nvSpPr>
          <p:cNvPr id="3" name="TextShape 2">
            <a:extLst>
              <a:ext uri="{FF2B5EF4-FFF2-40B4-BE49-F238E27FC236}">
                <a16:creationId xmlns:a16="http://schemas.microsoft.com/office/drawing/2014/main" id="{87CC1FD2-534F-314F-877D-3DF74703FFD0}"/>
              </a:ext>
            </a:extLst>
          </p:cNvPr>
          <p:cNvSpPr txBox="1"/>
          <p:nvPr/>
        </p:nvSpPr>
        <p:spPr>
          <a:xfrm>
            <a:off x="838084" y="1825563"/>
            <a:ext cx="10515243" cy="4350962"/>
          </a:xfrm>
          <a:prstGeom prst="rect">
            <a:avLst/>
          </a:prstGeom>
          <a:noFill/>
          <a:ln cap="flat">
            <a:noFill/>
          </a:ln>
        </p:spPr>
        <p:txBody>
          <a:bodyPr vert="horz" wrap="square" lIns="0" tIns="0" rIns="0" bIns="0" anchor="t"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AA0D91"/>
                </a:solidFill>
                <a:uFillTx/>
                <a:latin typeface="Courier New"/>
                <a:ea typeface="Menlo-Regular"/>
                <a:cs typeface="Noto Sans Mono Light" panose="020B0409040504020204" pitchFamily="50"/>
              </a:rPr>
              <a:t>struct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inotify_event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a:solidFill>
                  <a:srgbClr val="AA0D91"/>
                </a:solidFill>
                <a:uFillTx/>
                <a:latin typeface="Courier New"/>
                <a:ea typeface="Menlo-Regular"/>
                <a:cs typeface="Noto Sans Mono Light" panose="020B0409040504020204" pitchFamily="50"/>
              </a:rPr>
              <a:t>int</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wd;       </a:t>
            </a:r>
            <a:r>
              <a:rPr lang="en-US" sz="2200" b="0" i="0" u="none" strike="noStrike" kern="1200" cap="none" spc="-1" baseline="0" dirty="0">
                <a:solidFill>
                  <a:srgbClr val="007400"/>
                </a:solidFill>
                <a:uFillTx/>
                <a:latin typeface="Courier New"/>
                <a:ea typeface="Menlo-Regular"/>
                <a:cs typeface="Noto Sans Mono Light" panose="020B0409040504020204" pitchFamily="50"/>
              </a:rPr>
              <a:t>/* Watch descriptor */</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Menlo-Regular"/>
                <a:cs typeface="Noto Sans Mono Light" panose="020B0409040504020204" pitchFamily="50"/>
              </a:rPr>
              <a:t>    uint32_t mask;     </a:t>
            </a:r>
            <a:r>
              <a:rPr lang="en-US" sz="2200" b="0" i="0" u="none" strike="noStrike" kern="1200" cap="none" spc="-1" baseline="0" dirty="0">
                <a:solidFill>
                  <a:srgbClr val="007400"/>
                </a:solidFill>
                <a:uFillTx/>
                <a:latin typeface="Courier New"/>
                <a:ea typeface="Menlo-Regular"/>
                <a:cs typeface="Noto Sans Mono Light" panose="020B0409040504020204" pitchFamily="50"/>
              </a:rPr>
              <a:t>/* Mask describing event */</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Menlo-Regular"/>
                <a:cs typeface="Noto Sans Mono Light" panose="020B0409040504020204" pitchFamily="50"/>
              </a:rPr>
              <a:t>    uint32_t cookie;   </a:t>
            </a:r>
            <a:r>
              <a:rPr lang="en-US" sz="2200" b="0" i="0" u="none" strike="noStrike" kern="1200" cap="none" spc="-1" baseline="0" dirty="0">
                <a:solidFill>
                  <a:srgbClr val="007400"/>
                </a:solidFill>
                <a:uFillTx/>
                <a:latin typeface="Courier New"/>
                <a:ea typeface="Menlo-Regular"/>
                <a:cs typeface="Noto Sans Mono Light" panose="020B0409040504020204" pitchFamily="50"/>
              </a:rPr>
              <a:t>/* Unique cookie associating related</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007400"/>
                </a:solidFill>
                <a:uFillTx/>
                <a:latin typeface="Courier New"/>
                <a:ea typeface="Menlo-Regular"/>
                <a:cs typeface="Noto Sans Mono Light" panose="020B0409040504020204" pitchFamily="50"/>
              </a:rPr>
              <a:t>                        events (for rename(2)) */</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Menlo-Regular"/>
                <a:cs typeface="Noto Sans Mono Light" panose="020B0409040504020204" pitchFamily="50"/>
              </a:rPr>
              <a:t>    uint32_t </a:t>
            </a:r>
            <a:r>
              <a:rPr lang="en-US" sz="2200" b="0" i="0" u="none" strike="noStrike" kern="1200" cap="none" spc="-1" baseline="0" dirty="0" err="1">
                <a:solidFill>
                  <a:srgbClr val="000000"/>
                </a:solidFill>
                <a:uFillTx/>
                <a:latin typeface="Courier New"/>
                <a:ea typeface="Menlo-Regular"/>
                <a:cs typeface="Noto Sans Mono Light" panose="020B0409040504020204" pitchFamily="50"/>
              </a:rPr>
              <a:t>len</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a:solidFill>
                  <a:srgbClr val="007400"/>
                </a:solidFill>
                <a:uFillTx/>
                <a:latin typeface="Courier New"/>
                <a:ea typeface="Menlo-Regular"/>
                <a:cs typeface="Noto Sans Mono Light" panose="020B0409040504020204" pitchFamily="50"/>
              </a:rPr>
              <a:t>/* Size of name field */</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Menlo-Regular"/>
                <a:cs typeface="Noto Sans Mono Light" panose="020B0409040504020204" pitchFamily="50"/>
              </a:rPr>
              <a:t>    </a:t>
            </a:r>
            <a:r>
              <a:rPr lang="en-US" sz="2200" b="0" i="0" u="none" strike="noStrike" kern="1200" cap="none" spc="-1" baseline="0" dirty="0">
                <a:solidFill>
                  <a:srgbClr val="AA0D91"/>
                </a:solidFill>
                <a:uFillTx/>
                <a:latin typeface="Courier New"/>
                <a:ea typeface="Menlo-Regular"/>
                <a:cs typeface="Noto Sans Mono Light" panose="020B0409040504020204" pitchFamily="50"/>
              </a:rPr>
              <a:t>char</a:t>
            </a:r>
            <a:r>
              <a:rPr lang="en-US" sz="2200" b="0" i="0" u="none" strike="noStrike" kern="1200" cap="none" spc="-1" baseline="0" dirty="0">
                <a:solidFill>
                  <a:srgbClr val="000000"/>
                </a:solidFill>
                <a:uFillTx/>
                <a:latin typeface="Courier New"/>
                <a:ea typeface="Menlo-Regular"/>
                <a:cs typeface="Noto Sans Mono Light" panose="020B0409040504020204" pitchFamily="50"/>
              </a:rPr>
              <a:t>     name[];   </a:t>
            </a:r>
            <a:r>
              <a:rPr lang="en-US" sz="2200" b="0" i="0" u="none" strike="noStrike" kern="1200" cap="none" spc="-1" baseline="0" dirty="0">
                <a:solidFill>
                  <a:srgbClr val="007400"/>
                </a:solidFill>
                <a:uFillTx/>
                <a:latin typeface="Courier New"/>
                <a:ea typeface="Menlo-Regular"/>
                <a:cs typeface="Noto Sans Mono Light" panose="020B0409040504020204" pitchFamily="50"/>
              </a:rPr>
              <a:t>/* Optional null-terminated name */</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1" baseline="0" dirty="0">
                <a:solidFill>
                  <a:srgbClr val="000000"/>
                </a:solidFill>
                <a:uFillTx/>
                <a:latin typeface="Courier New"/>
                <a:ea typeface="Menlo-Regular"/>
                <a:cs typeface="Noto Sans Mono Light" panose="020B0409040504020204" pitchFamily="50"/>
              </a:rPr>
              <a:t>};</a:t>
            </a:r>
            <a:endParaRPr lang="en-US" sz="22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p:txBody>
      </p:sp>
      <p:sp>
        <p:nvSpPr>
          <p:cNvPr id="4" name="CustomShape 3">
            <a:extLst>
              <a:ext uri="{FF2B5EF4-FFF2-40B4-BE49-F238E27FC236}">
                <a16:creationId xmlns:a16="http://schemas.microsoft.com/office/drawing/2014/main" id="{981F0DB6-61E6-2847-B8D7-493322A94D30}"/>
              </a:ext>
            </a:extLst>
          </p:cNvPr>
          <p:cNvSpPr/>
          <p:nvPr/>
        </p:nvSpPr>
        <p:spPr>
          <a:xfrm>
            <a:off x="838084" y="5039999"/>
            <a:ext cx="3697915" cy="575998"/>
          </a:xfrm>
          <a:prstGeom prst="rect">
            <a:avLst/>
          </a:prstGeom>
          <a:solidFill>
            <a:srgbClr val="00508F"/>
          </a:solidFill>
          <a:ln w="9528" cap="flat">
            <a:solidFill>
              <a:srgbClr val="3465A4"/>
            </a:solidFill>
            <a:prstDash val="solid"/>
          </a:ln>
        </p:spPr>
        <p:txBody>
          <a:bodyPr vert="horz" wrap="none" lIns="90004" tIns="44997" rIns="90004" bIns="44997" anchor="ctr" anchorCtr="1" compatLnSpc="1">
            <a:norm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wd, mask, cookie, </a:t>
            </a:r>
            <a:r>
              <a:rPr lang="en-US" sz="18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len</a:t>
            </a:r>
            <a:endParaRPr lang="en-US" sz="1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p:txBody>
      </p:sp>
      <p:sp>
        <p:nvSpPr>
          <p:cNvPr id="5" name="CustomShape 4">
            <a:extLst>
              <a:ext uri="{FF2B5EF4-FFF2-40B4-BE49-F238E27FC236}">
                <a16:creationId xmlns:a16="http://schemas.microsoft.com/office/drawing/2014/main" id="{065B7C09-0C19-0A41-81D9-D08DD1B258ED}"/>
              </a:ext>
            </a:extLst>
          </p:cNvPr>
          <p:cNvSpPr/>
          <p:nvPr/>
        </p:nvSpPr>
        <p:spPr>
          <a:xfrm>
            <a:off x="4510076" y="5039999"/>
            <a:ext cx="5857920" cy="575998"/>
          </a:xfrm>
          <a:prstGeom prst="rect">
            <a:avLst/>
          </a:prstGeom>
          <a:solidFill>
            <a:srgbClr val="2B511A"/>
          </a:solidFill>
          <a:ln w="9528" cap="flat">
            <a:solidFill>
              <a:srgbClr val="3465A4"/>
            </a:solidFill>
            <a:prstDash val="solid"/>
          </a:ln>
        </p:spPr>
        <p:txBody>
          <a:bodyPr vert="horz" wrap="none" lIns="90004" tIns="44997" rIns="90004" bIns="44997" anchor="ctr" anchorCtr="1" compatLnSpc="1">
            <a:norm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name</a:t>
            </a:r>
            <a:endParaRPr lang="en-US" sz="1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7942455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EEBE9EF0-278E-F341-AF27-7191B27AB2D4}"/>
              </a:ext>
            </a:extLst>
          </p:cNvPr>
          <p:cNvSpPr txBox="1"/>
          <p:nvPr/>
        </p:nvSpPr>
        <p:spPr>
          <a:xfrm>
            <a:off x="838084" y="-12600"/>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inotify.c</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8EA99384-BCFC-FF49-9728-71E1B87F5389}"/>
              </a:ext>
            </a:extLst>
          </p:cNvPr>
          <p:cNvSpPr txBox="1"/>
          <p:nvPr/>
        </p:nvSpPr>
        <p:spPr>
          <a:xfrm>
            <a:off x="281516" y="1312922"/>
            <a:ext cx="11910242" cy="5544720"/>
          </a:xfrm>
          <a:prstGeom prst="rect">
            <a:avLst/>
          </a:prstGeom>
          <a:noFill/>
          <a:ln cap="flat">
            <a:noFill/>
          </a:ln>
        </p:spPr>
        <p:txBody>
          <a:bodyPr vert="horz" wrap="square" lIns="91440" tIns="45720" rIns="91440" bIns="45720" anchor="t" anchorCtr="0" compatLnSpc="1">
            <a:normAutofit/>
          </a:bodyPr>
          <a:lstStyle/>
          <a:p>
            <a:pPr marL="457200" marR="0" lvl="0" indent="-456843" algn="l" defTabSz="914400" rtl="0" fontAlgn="auto" hangingPunct="1">
              <a:lnSpc>
                <a:spcPct val="70000"/>
              </a:lnSpc>
              <a:spcBef>
                <a:spcPts val="1000"/>
              </a:spcBef>
              <a:spcAft>
                <a:spcPts val="0"/>
              </a:spcAft>
              <a:buClr>
                <a:srgbClr val="0000FF"/>
              </a:buClr>
              <a:buSzPct val="100000"/>
              <a:buFont typeface="StarSymbol"/>
              <a:buAutoNum type="arabicPeriod"/>
              <a:tabLst/>
              <a:defRPr sz="1800" b="0" i="0" u="none" strike="noStrike" kern="0" cap="none" spc="0" baseline="0">
                <a:solidFill>
                  <a:srgbClr val="000000"/>
                </a:solidFill>
                <a:uFillTx/>
              </a:defRPr>
            </a:pPr>
            <a:r>
              <a:rPr lang="en-US" sz="1700"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int</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main</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700"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int</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argc</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char</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argv</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int</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fd</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num ret, </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char</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a:t>
            </a: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700" u="none" strike="noStrike" kern="1200" cap="none" spc="-1" baseline="0" dirty="0">
                <a:solidFill>
                  <a:srgbClr val="385623"/>
                </a:solidFill>
                <a:uFillTx/>
                <a:latin typeface="Courier New"/>
                <a:ea typeface="Microsoft YaHei Light" panose="020B0502040204020203" pitchFamily="34" charset="-122"/>
                <a:cs typeface="Noto Sans Mono Light" panose="020B0409040504020204" pitchFamily="50"/>
              </a:rPr>
              <a:t>	/*BUF_LEN (10 * (</a:t>
            </a:r>
            <a:r>
              <a:rPr lang="en-US" sz="1700" u="none" strike="noStrike" kern="1200" cap="none" spc="-1" baseline="0" dirty="0" err="1">
                <a:solidFill>
                  <a:srgbClr val="385623"/>
                </a:solidFill>
                <a:uFillTx/>
                <a:latin typeface="Courier New"/>
                <a:ea typeface="Microsoft YaHei Light" panose="020B0502040204020203" pitchFamily="34" charset="-122"/>
                <a:cs typeface="Noto Sans Mono Light" panose="020B0409040504020204" pitchFamily="50"/>
              </a:rPr>
              <a:t>sizeof</a:t>
            </a:r>
            <a:r>
              <a:rPr lang="en-US" sz="1700" u="none" strike="noStrike" kern="1200" cap="none" spc="-1" baseline="0" dirty="0">
                <a:solidFill>
                  <a:srgbClr val="385623"/>
                </a:solidFill>
                <a:uFillTx/>
                <a:latin typeface="Courier New"/>
                <a:ea typeface="Microsoft YaHei Light" panose="020B0502040204020203" pitchFamily="34" charset="-122"/>
                <a:cs typeface="Noto Sans Mono Light" panose="020B0409040504020204" pitchFamily="50"/>
              </a:rPr>
              <a:t>(struct </a:t>
            </a:r>
            <a:r>
              <a:rPr lang="en-US" sz="1700" u="none" strike="noStrike" kern="1200" cap="none" spc="-1" baseline="0" dirty="0" err="1">
                <a:solidFill>
                  <a:srgbClr val="385623"/>
                </a:solidFill>
                <a:uFillTx/>
                <a:latin typeface="Courier New"/>
                <a:ea typeface="Microsoft YaHei Light" panose="020B0502040204020203" pitchFamily="34" charset="-122"/>
                <a:cs typeface="Noto Sans Mono Light" panose="020B0409040504020204" pitchFamily="50"/>
              </a:rPr>
              <a:t>inotify_event</a:t>
            </a:r>
            <a:r>
              <a:rPr lang="en-US" sz="1700" u="none" strike="noStrike" kern="1200" cap="none" spc="-1" baseline="0" dirty="0">
                <a:solidFill>
                  <a:srgbClr val="385623"/>
                </a:solidFill>
                <a:uFillTx/>
                <a:latin typeface="Courier New"/>
                <a:ea typeface="Microsoft YaHei Light" panose="020B0502040204020203" pitchFamily="34" charset="-122"/>
                <a:cs typeface="Noto Sans Mono Light" panose="020B0409040504020204" pitchFamily="50"/>
              </a:rPr>
              <a:t>) + NAME_MAX + 1))*/</a:t>
            </a:r>
            <a:endPar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char</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inotify_entity</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[BUF_LEN];</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fd</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700" u="none" strike="noStrike" kern="1200" cap="none" spc="-1" baseline="0" dirty="0" err="1">
                <a:solidFill>
                  <a:srgbClr val="795E26"/>
                </a:solidFill>
                <a:uFillTx/>
                <a:latin typeface="Courier New"/>
                <a:ea typeface="Microsoft YaHei Light" panose="020B0502040204020203" pitchFamily="34" charset="-122"/>
                <a:cs typeface="Noto Sans Mono Light" panose="020B0409040504020204" pitchFamily="50"/>
              </a:rPr>
              <a:t>inotify_init</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for</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7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1</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&lt; </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argc</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ret=</a:t>
            </a:r>
            <a:r>
              <a:rPr lang="en-US" sz="1700" b="1" u="none" strike="noStrike" kern="1200" cap="none" spc="-1" baseline="0" dirty="0" err="1">
                <a:solidFill>
                  <a:srgbClr val="795E26"/>
                </a:solidFill>
                <a:uFillTx/>
                <a:latin typeface="Courier New"/>
                <a:ea typeface="Microsoft YaHei Light" panose="020B0502040204020203" pitchFamily="34" charset="-122"/>
                <a:cs typeface="Noto Sans Mono Light" panose="020B0409040504020204" pitchFamily="50"/>
              </a:rPr>
              <a:t>inotify_add_watch</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7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fd</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argv</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7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IN_ALL_EVENTS);</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err="1">
                <a:solidFill>
                  <a:srgbClr val="795E26"/>
                </a:solidFill>
                <a:uFillTx/>
                <a:latin typeface="Courier New"/>
                <a:ea typeface="Microsoft YaHei Light" panose="020B0502040204020203" pitchFamily="34" charset="-122"/>
                <a:cs typeface="Noto Sans Mono Light" panose="020B0409040504020204" pitchFamily="50"/>
              </a:rPr>
              <a:t>strcpy</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(wd[ret], </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argv</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700"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while</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7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1</a:t>
            </a: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num = </a:t>
            </a:r>
            <a:r>
              <a:rPr lang="en-US" sz="1700" b="1"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read</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7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fd</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inotify_entity</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BUF_LEN);</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b="1"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for</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 = </a:t>
            </a:r>
            <a:r>
              <a:rPr lang="en-US" sz="17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inotify_entity</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 &lt; </a:t>
            </a:r>
            <a:r>
              <a:rPr lang="en-US" sz="17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inotify_entity</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num; ) {</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b="1" u="none" strike="noStrike" kern="1200" cap="none" spc="-1" baseline="0" dirty="0" err="1">
                <a:solidFill>
                  <a:srgbClr val="795E26"/>
                </a:solidFill>
                <a:uFillTx/>
                <a:latin typeface="Courier New"/>
                <a:ea typeface="Microsoft YaHei Light" panose="020B0502040204020203" pitchFamily="34" charset="-122"/>
                <a:cs typeface="Noto Sans Mono Light" panose="020B0409040504020204" pitchFamily="50"/>
              </a:rPr>
              <a:t>printInotifyEvent</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700" b="1"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struct</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inotify_event</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p);</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a:t>
            </a:r>
            <a:r>
              <a:rPr lang="en-US" sz="1700" b="1" u="none" strike="noStrike" kern="1200" cap="none" spc="-1" baseline="0" dirty="0" err="1">
                <a:solidFill>
                  <a:srgbClr val="0000FF"/>
                </a:solidFill>
                <a:uFillTx/>
                <a:latin typeface="Courier New"/>
                <a:ea typeface="Microsoft YaHei Light" panose="020B0502040204020203" pitchFamily="34" charset="-122"/>
                <a:cs typeface="Noto Sans Mono Light" panose="020B0409040504020204" pitchFamily="50"/>
              </a:rPr>
              <a:t>sizeof</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en-US" sz="1700" b="1"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struct</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inotify_event</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 ((</a:t>
            </a:r>
            <a:r>
              <a:rPr lang="en-US" sz="1700" b="1"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struct</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en-US" sz="1700" b="1" u="none" strike="noStrike" kern="1200" cap="none" spc="-1" baseline="0" dirty="0" err="1">
                <a:solidFill>
                  <a:srgbClr val="000000"/>
                </a:solidFill>
                <a:uFillTx/>
                <a:latin typeface="Courier New"/>
                <a:ea typeface="Microsoft YaHei Light" panose="020B0502040204020203" pitchFamily="34" charset="-122"/>
                <a:cs typeface="Noto Sans Mono Light" panose="020B0409040504020204" pitchFamily="50"/>
              </a:rPr>
              <a:t>inotify_event</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*)p)-&gt;</a:t>
            </a:r>
            <a:r>
              <a:rPr lang="en-US" sz="1700" b="1" u="none" strike="noStrike" kern="1200" cap="none" spc="-1" baseline="0" dirty="0" err="1">
                <a:solidFill>
                  <a:srgbClr val="001080"/>
                </a:solidFill>
                <a:uFillTx/>
                <a:latin typeface="Courier New"/>
                <a:ea typeface="Microsoft YaHei Light" panose="020B0502040204020203" pitchFamily="34" charset="-122"/>
                <a:cs typeface="Noto Sans Mono Light" panose="020B0409040504020204" pitchFamily="50"/>
              </a:rPr>
              <a:t>len</a:t>
            </a:r>
            <a:r>
              <a:rPr lang="en-US" sz="1700" b="1"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p>
          <a:p>
            <a:pPr marL="457200" marR="0" lvl="0" indent="-456843" algn="l" defTabSz="914400" rtl="0" fontAlgn="auto" hangingPunct="1">
              <a:lnSpc>
                <a:spcPct val="70000"/>
              </a:lnSpc>
              <a:spcBef>
                <a:spcPts val="1000"/>
              </a:spcBef>
              <a:spcAft>
                <a:spcPts val="0"/>
              </a:spcAft>
              <a:buClr>
                <a:srgbClr val="000000"/>
              </a:buClr>
              <a:buSzPct val="100000"/>
              <a:buFont typeface="StarSymbol"/>
              <a:buAutoNum type="arabicPeriod" startAt="4"/>
              <a:tabLst/>
              <a:defRPr sz="1800" b="0" i="0" u="none" strike="noStrike" kern="0" cap="none" spc="0" baseline="0">
                <a:solidFill>
                  <a:srgbClr val="000000"/>
                </a:solidFill>
                <a:uFillTx/>
              </a:defRPr>
            </a:pPr>
            <a:r>
              <a:rPr lang="en-US" sz="17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p:txBody>
      </p:sp>
    </p:spTree>
    <p:extLst>
      <p:ext uri="{BB962C8B-B14F-4D97-AF65-F5344CB8AC3E}">
        <p14:creationId xmlns:p14="http://schemas.microsoft.com/office/powerpoint/2010/main" val="28641211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59C95C85-66A6-2E40-8F3B-97DADDDAB531}"/>
              </a:ext>
            </a:extLst>
          </p:cNvPr>
          <p:cNvSpPr txBox="1"/>
          <p:nvPr/>
        </p:nvSpPr>
        <p:spPr>
          <a:xfrm>
            <a:off x="838084" y="0"/>
            <a:ext cx="10515243" cy="1195559"/>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inotify.c</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D0DFF20A-A7AA-054E-BE68-13EAF4C4991E}"/>
              </a:ext>
            </a:extLst>
          </p:cNvPr>
          <p:cNvSpPr txBox="1"/>
          <p:nvPr/>
        </p:nvSpPr>
        <p:spPr>
          <a:xfrm>
            <a:off x="222839" y="1195916"/>
            <a:ext cx="11968919" cy="5661717"/>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90000"/>
              </a:lnSpc>
              <a:spcBef>
                <a:spcPts val="1000"/>
              </a:spcBef>
              <a:spcAft>
                <a:spcPts val="0"/>
              </a:spcAft>
              <a:buClr>
                <a:srgbClr val="0000FF"/>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void</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printInotifyEvent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zh-TW" sz="1800"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struct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inotify_event* event) {</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000FF"/>
                </a:solidFill>
                <a:uFillTx/>
                <a:latin typeface="Courier New"/>
                <a:ea typeface="Microsoft YaHei Light" panose="020B0502040204020203" pitchFamily="34" charset="-122"/>
                <a:cs typeface="Noto Sans Mono Light" panose="020B0409040504020204" pitchFamily="50"/>
              </a:rPr>
              <a:t>char</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buf[</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sprintf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 </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"[%s]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wd[event-&gt;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wd</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 </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IN_ACCESS)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 </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"ACCESS,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IN_ATTRIB)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"ATTRIB,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IN_CLOSE_WRITE)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"CLOSE_WRITE,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IN_CLOSE_NOWRITE)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"CLOSE_NOWRITE,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IN_CREATE)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"CREATE,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IN_DELETE)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"DELETE,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IN_DELETE_SELF)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"DELETE_SELF,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IN_MODIFY)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"MODIFY,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IN_MOVE_SELF)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"MOVE_SELF,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IN_MOVED_FROM)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"MOVED_FROM,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p:txBody>
      </p:sp>
    </p:spTree>
    <p:extLst>
      <p:ext uri="{BB962C8B-B14F-4D97-AF65-F5344CB8AC3E}">
        <p14:creationId xmlns:p14="http://schemas.microsoft.com/office/powerpoint/2010/main" val="30781889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32B7F834-5946-9D41-915B-4BF054966898}"/>
              </a:ext>
            </a:extLst>
          </p:cNvPr>
          <p:cNvSpPr txBox="1"/>
          <p:nvPr/>
        </p:nvSpPr>
        <p:spPr>
          <a:xfrm>
            <a:off x="838084" y="0"/>
            <a:ext cx="10515243" cy="1230480"/>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inotify.c</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B9AE4F9A-FC2B-6F4A-8CE4-C376E397491B}"/>
              </a:ext>
            </a:extLst>
          </p:cNvPr>
          <p:cNvSpPr txBox="1"/>
          <p:nvPr/>
        </p:nvSpPr>
        <p:spPr>
          <a:xfrm>
            <a:off x="351723" y="1230837"/>
            <a:ext cx="11001603" cy="5626796"/>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IN_MOVED_TO)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"MOVED_TO,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IN_OPEN)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"OPEN,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IN_IGNORED)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"IGNORED,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IN_ISDIR)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"ISDIR,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mask</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&amp; IN_Q_OVERFLOW)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"Q_OVERFLOW, "</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buf[</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strlen</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2</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'\0'</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strncat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 </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4096</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sprintf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 </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"%s cookie=%d"</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buf,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cookie</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if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len</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&gt;</a:t>
            </a:r>
            <a:r>
              <a:rPr lang="zh-TW" sz="1800" u="none" strike="noStrike" kern="1200" cap="none" spc="-1" baseline="0" dirty="0">
                <a:solidFill>
                  <a:srgbClr val="09885A"/>
                </a:solidFill>
                <a:uFillTx/>
                <a:latin typeface="Courier New"/>
                <a:ea typeface="Microsoft YaHei Light" panose="020B0502040204020203" pitchFamily="34" charset="-122"/>
                <a:cs typeface="Noto Sans Mono Light" panose="020B0409040504020204" pitchFamily="50"/>
              </a:rPr>
              <a:t>0</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sprintf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 </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"%s name = %s\n"</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buf, event-&gt;</a:t>
            </a:r>
            <a:r>
              <a:rPr lang="zh-TW" sz="1800" u="none" strike="noStrike" kern="1200" cap="none" spc="-1" baseline="0" dirty="0">
                <a:solidFill>
                  <a:srgbClr val="001080"/>
                </a:solidFill>
                <a:uFillTx/>
                <a:latin typeface="Courier New"/>
                <a:ea typeface="Microsoft YaHei Light" panose="020B0502040204020203" pitchFamily="34" charset="-122"/>
                <a:cs typeface="Noto Sans Mono Light" panose="020B0409040504020204" pitchFamily="50"/>
              </a:rPr>
              <a:t>name</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AF00DB"/>
                </a:solidFill>
                <a:uFillTx/>
                <a:latin typeface="Courier New"/>
                <a:ea typeface="Microsoft YaHei Light" panose="020B0502040204020203" pitchFamily="34" charset="-122"/>
                <a:cs typeface="Noto Sans Mono Light" panose="020B0409040504020204" pitchFamily="50"/>
              </a:rPr>
              <a:t>else</a:t>
            </a: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sprintf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(buf, </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"%s name = null\n"</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buf);</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1800" u="none" strike="noStrike" kern="1200" cap="none" spc="-1" baseline="0" dirty="0">
                <a:solidFill>
                  <a:srgbClr val="795E26"/>
                </a:solidFill>
                <a:uFillTx/>
                <a:latin typeface="Courier New"/>
                <a:ea typeface="Microsoft YaHei Light" panose="020B0502040204020203" pitchFamily="34" charset="-122"/>
                <a:cs typeface="Noto Sans Mono Light" panose="020B0409040504020204" pitchFamily="50"/>
              </a:rPr>
              <a:t>printf</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r>
              <a:rPr lang="zh-TW" sz="1800" u="none" strike="noStrike" kern="1200" cap="none" spc="-1" baseline="0" dirty="0">
                <a:solidFill>
                  <a:srgbClr val="A31515"/>
                </a:solidFill>
                <a:uFillTx/>
                <a:latin typeface="Courier New"/>
                <a:ea typeface="Microsoft YaHei Light" panose="020B0502040204020203" pitchFamily="34" charset="-122"/>
                <a:cs typeface="Noto Sans Mono Light" panose="020B0409040504020204" pitchFamily="50"/>
              </a:rPr>
              <a:t>"%s"</a:t>
            </a: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buf);</a:t>
            </a: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6022941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9404A956-41BA-DB48-AD7E-A3661D83671B}"/>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結果</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4F77D61A-7930-0E4A-A17F-04958625677B}"/>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b="0" i="0" u="none" strike="noStrike" kern="1200" cap="none" spc="-1" baseline="0" dirty="0">
                <a:solidFill>
                  <a:srgbClr val="FFFFFF"/>
                </a:solidFill>
                <a:uFillTx/>
                <a:latin typeface="Courier New"/>
                <a:ea typeface="Consolas"/>
                <a:cs typeface="Noto Sans Mono Light" panose="020B0409040504020204" pitchFamily="50"/>
              </a:rPr>
              <a:t>$ ./inotify ./list_acl.c ./list_acl_simple.c ..</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b="0" i="0" u="none" strike="noStrike" kern="1200" cap="none" spc="-1" baseline="0" dirty="0">
                <a:solidFill>
                  <a:srgbClr val="FFFFFF"/>
                </a:solidFill>
                <a:uFillTx/>
                <a:latin typeface="Courier New"/>
                <a:ea typeface="Consolas"/>
                <a:cs typeface="Noto Sans Mono Light" panose="020B0409040504020204" pitchFamily="50"/>
              </a:rPr>
              <a:t>[..] {OPEN, ISDIR} cookie=0 name = ch06</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b="0" i="0" u="none" strike="noStrike" kern="1200" cap="none" spc="-1" baseline="0" dirty="0">
                <a:solidFill>
                  <a:srgbClr val="FFFFFF"/>
                </a:solidFill>
                <a:uFillTx/>
                <a:latin typeface="Courier New"/>
                <a:ea typeface="Consolas"/>
                <a:cs typeface="Noto Sans Mono Light" panose="020B0409040504020204" pitchFamily="50"/>
              </a:rPr>
              <a:t>[..] {ACCESS, ISDIR} cookie=0 name = ch06</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b="0" i="0" u="none" strike="noStrike" kern="1200" cap="none" spc="-1" baseline="0" dirty="0">
                <a:solidFill>
                  <a:srgbClr val="FFFFFF"/>
                </a:solidFill>
                <a:uFillTx/>
                <a:latin typeface="Courier New"/>
                <a:ea typeface="Consolas"/>
                <a:cs typeface="Noto Sans Mono Light" panose="020B0409040504020204" pitchFamily="50"/>
              </a:rPr>
              <a:t>[..] {CLOSE_NOWRITE, ISDIR} cookie=0 name = ch06</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255547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07B48527-7BF0-6841-AD3A-75082202C1A4}"/>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lab: 製造一個超級ls</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39CC8632-5D38-A042-9A13-887A422FEB13}"/>
              </a:ext>
            </a:extLst>
          </p:cNvPr>
          <p:cNvSpPr txBox="1"/>
          <p:nvPr/>
        </p:nvSpPr>
        <p:spPr>
          <a:xfrm>
            <a:off x="838084" y="1825563"/>
            <a:ext cx="10932840" cy="4350962"/>
          </a:xfrm>
          <a:prstGeom prst="rect">
            <a:avLst/>
          </a:prstGeom>
          <a:solidFill>
            <a:srgbClr val="000000"/>
          </a:solidFill>
          <a:ln w="12600" cap="flat">
            <a:solidFill>
              <a:srgbClr val="000000"/>
            </a:solidFill>
            <a:prstDash val="solid"/>
            <a:miter/>
          </a:ln>
        </p:spPr>
        <p:txBody>
          <a:bodyPr vert="horz" wrap="square" lIns="91440" tIns="45720" rIns="91440" bIns="45720" anchor="ctr" anchorCtr="0" compatLnSpc="1">
            <a:normAutofit/>
          </a:bodyPr>
          <a:lstStyle/>
          <a:p>
            <a:pPr marL="228600" marR="0" lvl="0" indent="-228243" algn="l" defTabSz="914400" rtl="0" fontAlgn="auto" hangingPunct="1">
              <a:lnSpc>
                <a:spcPct val="70000"/>
              </a:lnSpc>
              <a:spcBef>
                <a:spcPts val="1000"/>
              </a:spcBef>
              <a:spcAft>
                <a:spcPts val="0"/>
              </a:spcAft>
              <a:buClr>
                <a:srgbClr val="FFFFFF"/>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複製</a:t>
            </a: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/bin/ls</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cp /bin/ls  ./</a:t>
            </a:r>
            <a:r>
              <a:rPr lang="en-US" sz="24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sls</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FFFFFF"/>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變更擁有者為</a:t>
            </a: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super user</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a:t>
            </a:r>
            <a:r>
              <a:rPr lang="en-US" sz="24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sudo</a:t>
            </a: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a:t>
            </a:r>
            <a:r>
              <a:rPr lang="en-US" sz="24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chown</a:t>
            </a: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root  </a:t>
            </a:r>
            <a:r>
              <a:rPr lang="en-US" sz="24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sls</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FFFFFF"/>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加入</a:t>
            </a: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set user id bit</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a:t>
            </a:r>
            <a:r>
              <a:rPr lang="en-US" sz="24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sudo</a:t>
            </a: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a:t>
            </a:r>
            <a:r>
              <a:rPr lang="en-US" sz="24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chmod</a:t>
            </a: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+s  ./</a:t>
            </a:r>
            <a:r>
              <a:rPr lang="en-US" sz="24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sls</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FFFFFF"/>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測試</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70000"/>
              </a:lnSpc>
              <a:spcBef>
                <a:spcPts val="500"/>
              </a:spcBef>
              <a:spcAft>
                <a:spcPts val="0"/>
              </a:spcAft>
              <a:buClr>
                <a:srgbClr val="FFFFFF"/>
              </a:buClr>
              <a:buSzPct val="100000"/>
              <a:buFont typeface="Arial"/>
              <a:buChar char="•"/>
              <a:tabLst/>
              <a:defRPr sz="1800" b="0" i="0" u="none" strike="noStrike" kern="0" cap="none" spc="0" baseline="0">
                <a:solidFill>
                  <a:srgbClr val="000000"/>
                </a:solidFill>
                <a:uFillTx/>
              </a:defRPr>
            </a:pPr>
            <a:r>
              <a:rPr lang="en-US" sz="20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a:t>
            </a:r>
            <a:r>
              <a:rPr lang="en-US" sz="20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sls</a:t>
            </a:r>
            <a:r>
              <a:rPr lang="en-US" sz="20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/root		</a:t>
            </a:r>
            <a:r>
              <a:rPr lang="zh-TW" sz="20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「可以讀取該目錄」</a:t>
            </a: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70000"/>
              </a:lnSpc>
              <a:spcBef>
                <a:spcPts val="500"/>
              </a:spcBef>
              <a:spcAft>
                <a:spcPts val="0"/>
              </a:spcAft>
              <a:buClr>
                <a:srgbClr val="FFFFFF"/>
              </a:buClr>
              <a:buSzPct val="100000"/>
              <a:buFont typeface="Arial"/>
              <a:buChar char="•"/>
              <a:tabLst/>
              <a:defRPr sz="1800" b="0" i="0" u="none" strike="noStrike" kern="0" cap="none" spc="0" baseline="0">
                <a:solidFill>
                  <a:srgbClr val="000000"/>
                </a:solidFill>
                <a:uFillTx/>
              </a:defRPr>
            </a:pPr>
            <a:r>
              <a:rPr lang="en-US" sz="20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a:t>
            </a:r>
            <a:r>
              <a:rPr lang="en-US" sz="20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sls</a:t>
            </a:r>
            <a:r>
              <a:rPr lang="en-US" sz="20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a:t>
            </a:r>
            <a:r>
              <a:rPr lang="en-US" sz="20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lost+found</a:t>
            </a:r>
            <a:r>
              <a:rPr lang="en-US" sz="20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「可以讀取該目錄」</a:t>
            </a: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70000"/>
              </a:lnSpc>
              <a:spcBef>
                <a:spcPts val="500"/>
              </a:spcBef>
              <a:spcAft>
                <a:spcPts val="0"/>
              </a:spcAft>
              <a:buClr>
                <a:srgbClr val="FFFFFF"/>
              </a:buClr>
              <a:buSzPct val="100000"/>
              <a:buFont typeface="Arial"/>
              <a:buChar char="•"/>
              <a:tabLst/>
              <a:defRPr sz="1800" b="0" i="0" u="none" strike="noStrike" kern="0" cap="none" spc="0" baseline="0">
                <a:solidFill>
                  <a:srgbClr val="000000"/>
                </a:solidFill>
                <a:uFillTx/>
              </a:defRPr>
            </a:pPr>
            <a:r>
              <a:rPr lang="en-US" sz="20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ls /root		</a:t>
            </a:r>
            <a:r>
              <a:rPr lang="zh-TW" sz="20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「沒有『set-uid』的</a:t>
            </a:r>
            <a:r>
              <a:rPr lang="en-US" sz="20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ls</a:t>
            </a:r>
            <a:r>
              <a:rPr lang="zh-TW" sz="20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，無法讀取該目錄」</a:t>
            </a: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FFFF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課堂作業：仿造「</a:t>
            </a:r>
            <a:r>
              <a:rPr lang="en-US" sz="2400" u="none" strike="noStrike" kern="1200" cap="none" spc="-1" baseline="0" dirty="0" err="1">
                <a:solidFill>
                  <a:srgbClr val="FFFF00"/>
                </a:solidFill>
                <a:uFillTx/>
                <a:latin typeface="Arial"/>
                <a:ea typeface="Microsoft YaHei Light" panose="020B0502040204020203" pitchFamily="34" charset="-122"/>
                <a:cs typeface="Noto Sans Mono Light" panose="020B0409040504020204" pitchFamily="50"/>
              </a:rPr>
              <a:t>sls</a:t>
            </a:r>
            <a:r>
              <a:rPr lang="zh-TW" sz="24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」的做法，製造一個能讀取任何檔案的「超級</a:t>
            </a:r>
            <a:r>
              <a:rPr lang="en-US" sz="24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less</a:t>
            </a:r>
            <a:r>
              <a:rPr lang="zh-TW" sz="24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36155518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EBC671-5C4C-AD45-A01B-793C0DDE168D}"/>
              </a:ext>
            </a:extLst>
          </p:cNvPr>
          <p:cNvSpPr>
            <a:spLocks noGrp="1"/>
          </p:cNvSpPr>
          <p:nvPr>
            <p:ph type="title"/>
          </p:nvPr>
        </p:nvSpPr>
        <p:spPr/>
        <p:txBody>
          <a:bodyPr/>
          <a:lstStyle/>
          <a:p>
            <a:r>
              <a:rPr kumimoji="1" lang="zh-TW" altLang="en-US" dirty="0"/>
              <a:t>小結</a:t>
            </a:r>
          </a:p>
        </p:txBody>
      </p:sp>
      <p:sp>
        <p:nvSpPr>
          <p:cNvPr id="3" name="內容版面配置區 2">
            <a:extLst>
              <a:ext uri="{FF2B5EF4-FFF2-40B4-BE49-F238E27FC236}">
                <a16:creationId xmlns:a16="http://schemas.microsoft.com/office/drawing/2014/main" id="{C5596CB1-FB96-2949-834E-A5CB5F7A46EF}"/>
              </a:ext>
            </a:extLst>
          </p:cNvPr>
          <p:cNvSpPr>
            <a:spLocks noGrp="1"/>
          </p:cNvSpPr>
          <p:nvPr>
            <p:ph idx="1"/>
          </p:nvPr>
        </p:nvSpPr>
        <p:spPr/>
        <p:txBody>
          <a:bodyPr/>
          <a:lstStyle/>
          <a:p>
            <a:pPr>
              <a:lnSpc>
                <a:spcPct val="150000"/>
              </a:lnSpc>
            </a:pPr>
            <a:r>
              <a:rPr kumimoji="1" lang="en-US" altLang="zh-TW" dirty="0" err="1"/>
              <a:t>inotify</a:t>
            </a:r>
            <a:r>
              <a:rPr kumimoji="1" lang="zh-TW" altLang="en-US" dirty="0"/>
              <a:t>是</a:t>
            </a:r>
            <a:r>
              <a:rPr kumimoji="1" lang="en-US" altLang="zh-TW" dirty="0"/>
              <a:t>Linux</a:t>
            </a:r>
            <a:r>
              <a:rPr kumimoji="1" lang="zh-TW" altLang="en-US" dirty="0"/>
              <a:t>特有的功能，其他</a:t>
            </a:r>
            <a:r>
              <a:rPr kumimoji="1" lang="en-US" altLang="zh-TW" dirty="0"/>
              <a:t>OS</a:t>
            </a:r>
            <a:r>
              <a:rPr kumimoji="1" lang="zh-TW" altLang="en-US" dirty="0"/>
              <a:t>雖然也有類似的功能，但必須自行查閱</a:t>
            </a:r>
          </a:p>
          <a:p>
            <a:pPr lvl="1">
              <a:lnSpc>
                <a:spcPct val="150000"/>
              </a:lnSpc>
            </a:pPr>
            <a:r>
              <a:rPr kumimoji="1" lang="zh-TW" altLang="en-US" dirty="0"/>
              <a:t>例如</a:t>
            </a:r>
            <a:r>
              <a:rPr kumimoji="1" lang="en-US" altLang="zh-TW" dirty="0"/>
              <a:t>Windows</a:t>
            </a:r>
            <a:r>
              <a:rPr kumimoji="1" lang="zh-TW" altLang="en-US" dirty="0"/>
              <a:t>，使用這個</a:t>
            </a:r>
            <a:r>
              <a:rPr kumimoji="1" lang="en-US" altLang="zh-TW" dirty="0"/>
              <a:t>system call “</a:t>
            </a:r>
            <a:r>
              <a:rPr kumimoji="1" lang="en-US" altLang="zh-TW" dirty="0" err="1"/>
              <a:t>FindFirstChangeNotification</a:t>
            </a:r>
            <a:r>
              <a:rPr kumimoji="1" lang="en-US" altLang="zh-TW" dirty="0"/>
              <a:t>”, </a:t>
            </a:r>
            <a:r>
              <a:rPr kumimoji="1" lang="zh-TW" altLang="en-US" dirty="0"/>
              <a:t>在</a:t>
            </a:r>
            <a:r>
              <a:rPr kumimoji="1" lang="en-US" altLang="zh-TW" dirty="0"/>
              <a:t>.NET</a:t>
            </a:r>
            <a:r>
              <a:rPr kumimoji="1" lang="zh-TW" altLang="en-US" dirty="0"/>
              <a:t>內可以使用 “</a:t>
            </a:r>
            <a:r>
              <a:rPr kumimoji="1" lang="en-US" altLang="zh-TW" dirty="0" err="1"/>
              <a:t>FileSystemWatcher</a:t>
            </a:r>
            <a:r>
              <a:rPr kumimoji="1" lang="en-US" altLang="zh-TW" dirty="0"/>
              <a:t>”</a:t>
            </a:r>
          </a:p>
          <a:p>
            <a:pPr>
              <a:lnSpc>
                <a:spcPct val="150000"/>
              </a:lnSpc>
            </a:pPr>
            <a:r>
              <a:rPr kumimoji="1" lang="zh-TW" altLang="en-US" dirty="0"/>
              <a:t>這個功能用在目錄監看、自動處理等，相當好用</a:t>
            </a:r>
          </a:p>
          <a:p>
            <a:pPr>
              <a:lnSpc>
                <a:spcPct val="150000"/>
              </a:lnSpc>
            </a:pPr>
            <a:r>
              <a:rPr kumimoji="1" lang="en-US" altLang="zh-TW" dirty="0"/>
              <a:t>Dropbox</a:t>
            </a:r>
            <a:r>
              <a:rPr kumimoji="1" lang="zh-TW" altLang="en-US" dirty="0"/>
              <a:t>就是用這套</a:t>
            </a:r>
            <a:r>
              <a:rPr kumimoji="1" lang="en-US" altLang="zh-TW" dirty="0"/>
              <a:t>API</a:t>
            </a:r>
            <a:r>
              <a:rPr kumimoji="1" lang="zh-TW" altLang="en-US" dirty="0"/>
              <a:t>實現即時監控的功能</a:t>
            </a:r>
          </a:p>
        </p:txBody>
      </p:sp>
    </p:spTree>
    <p:extLst>
      <p:ext uri="{BB962C8B-B14F-4D97-AF65-F5344CB8AC3E}">
        <p14:creationId xmlns:p14="http://schemas.microsoft.com/office/powerpoint/2010/main" val="23054686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1CDAB5-1FE1-624D-B257-97C893726261}"/>
              </a:ext>
            </a:extLst>
          </p:cNvPr>
          <p:cNvSpPr>
            <a:spLocks noGrp="1"/>
          </p:cNvSpPr>
          <p:nvPr>
            <p:ph type="title"/>
          </p:nvPr>
        </p:nvSpPr>
        <p:spPr/>
        <p:txBody>
          <a:bodyPr/>
          <a:lstStyle/>
          <a:p>
            <a:r>
              <a:rPr lang="zh-TW" altLang="zh-TW" spc="-1" dirty="0">
                <a:solidFill>
                  <a:srgbClr val="000000"/>
                </a:solidFill>
                <a:latin typeface="Arial"/>
                <a:cs typeface="Noto Sans Mono Light" panose="020B0409040504020204" pitchFamily="50"/>
              </a:rPr>
              <a:t>作業</a:t>
            </a:r>
            <a:endParaRPr kumimoji="1" lang="zh-TW" altLang="en-US" dirty="0"/>
          </a:p>
        </p:txBody>
      </p:sp>
      <p:sp>
        <p:nvSpPr>
          <p:cNvPr id="3" name="內容版面配置區 2">
            <a:extLst>
              <a:ext uri="{FF2B5EF4-FFF2-40B4-BE49-F238E27FC236}">
                <a16:creationId xmlns:a16="http://schemas.microsoft.com/office/drawing/2014/main" id="{ACEC8034-19B0-7844-AB61-84FF6E848652}"/>
              </a:ext>
            </a:extLst>
          </p:cNvPr>
          <p:cNvSpPr>
            <a:spLocks noGrp="1"/>
          </p:cNvSpPr>
          <p:nvPr>
            <p:ph idx="1"/>
          </p:nvPr>
        </p:nvSpPr>
        <p:spPr/>
        <p:txBody>
          <a:bodyPr/>
          <a:lstStyle/>
          <a:p>
            <a:pPr>
              <a:lnSpc>
                <a:spcPct val="150000"/>
              </a:lnSpc>
            </a:pPr>
            <a:r>
              <a:rPr kumimoji="1" lang="zh-TW" altLang="en-US" dirty="0"/>
              <a:t>攔截一個目錄裡面的所有物件，必須使用遞迴，以包含子目錄</a:t>
            </a:r>
          </a:p>
          <a:p>
            <a:pPr>
              <a:lnSpc>
                <a:spcPct val="150000"/>
              </a:lnSpc>
            </a:pPr>
            <a:r>
              <a:rPr kumimoji="1" lang="zh-TW" altLang="en-US" dirty="0"/>
              <a:t>還需要攔截所有動作，並且顯示在螢幕上</a:t>
            </a:r>
          </a:p>
        </p:txBody>
      </p:sp>
    </p:spTree>
    <p:extLst>
      <p:ext uri="{BB962C8B-B14F-4D97-AF65-F5344CB8AC3E}">
        <p14:creationId xmlns:p14="http://schemas.microsoft.com/office/powerpoint/2010/main" val="194889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2C7FF2A9-DC17-514F-8C06-8DF8788FDE64}"/>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Changing UIDs and GIDs</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83DB3E3D-5D93-714F-BAD5-E2C78CC1DEBF}"/>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0" indent="-228243" algn="l" defTabSz="914400" rtl="0" fontAlgn="auto" hangingPunct="1">
              <a:lnSpc>
                <a:spcPct val="90000"/>
              </a:lnSpc>
              <a:spcBef>
                <a:spcPts val="126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如果是超級使用者（super user, root）呼叫setuid(uid)那麼real user ID, effective user ID和saved-user-ID都會等於uid。</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90000"/>
              </a:lnSpc>
              <a:spcBef>
                <a:spcPts val="108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因此super user可以變身為任何人，但是一旦變身以後，就無法變身回去了</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26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如果是一般使用者（normal user）那麼呼叫setuid(uid)以後</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90000"/>
              </a:lnSpc>
              <a:spcBef>
                <a:spcPts val="108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參數「uid」必須等於real user ID或saved-user-id，否則會產生錯誤</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90000"/>
              </a:lnSpc>
              <a:spcBef>
                <a:spcPts val="108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setuid會將effective user ID設定為real user ID或saved-user-id</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612565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AAFCDA3-5BBE-474E-92FB-A8E0EED4CB1F}"/>
              </a:ext>
            </a:extLst>
          </p:cNvPr>
          <p:cNvSpPr>
            <a:spLocks noGrp="1"/>
          </p:cNvSpPr>
          <p:nvPr>
            <p:ph type="title"/>
          </p:nvPr>
        </p:nvSpPr>
        <p:spPr/>
        <p:txBody>
          <a:bodyPr>
            <a:normAutofit/>
          </a:bodyPr>
          <a:lstStyle/>
          <a:p>
            <a:r>
              <a:rPr kumimoji="1" lang="zh-TW" altLang="en-US" dirty="0"/>
              <a:t>如果是</a:t>
            </a:r>
            <a:r>
              <a:rPr kumimoji="1" lang="en-US" altLang="zh-TW" dirty="0" err="1"/>
              <a:t>setuid</a:t>
            </a:r>
            <a:r>
              <a:rPr kumimoji="1" lang="zh-TW" altLang="en-US" dirty="0"/>
              <a:t>的程式，檔案的</a:t>
            </a:r>
            <a:r>
              <a:rPr kumimoji="1" lang="en-US" altLang="zh-TW" dirty="0"/>
              <a:t>owner</a:t>
            </a:r>
            <a:r>
              <a:rPr kumimoji="1" lang="zh-TW" altLang="en-US" dirty="0"/>
              <a:t>是</a:t>
            </a:r>
            <a:r>
              <a:rPr kumimoji="1" lang="en-US" altLang="zh-TW" dirty="0"/>
              <a:t>root</a:t>
            </a:r>
            <a:r>
              <a:rPr kumimoji="1" lang="zh-TW" altLang="en-US" dirty="0"/>
              <a:t>，會發生什麼情況？</a:t>
            </a:r>
          </a:p>
        </p:txBody>
      </p:sp>
      <p:sp>
        <p:nvSpPr>
          <p:cNvPr id="5" name="內容版面配置區 4">
            <a:extLst>
              <a:ext uri="{FF2B5EF4-FFF2-40B4-BE49-F238E27FC236}">
                <a16:creationId xmlns:a16="http://schemas.microsoft.com/office/drawing/2014/main" id="{E2D58A06-8140-2A44-B033-FFD47501CE06}"/>
              </a:ext>
            </a:extLst>
          </p:cNvPr>
          <p:cNvSpPr>
            <a:spLocks noGrp="1"/>
          </p:cNvSpPr>
          <p:nvPr>
            <p:ph idx="1"/>
          </p:nvPr>
        </p:nvSpPr>
        <p:spPr/>
        <p:style>
          <a:lnRef idx="2">
            <a:schemeClr val="dk1">
              <a:shade val="50000"/>
            </a:schemeClr>
          </a:lnRef>
          <a:fillRef idx="1">
            <a:schemeClr val="dk1"/>
          </a:fillRef>
          <a:effectRef idx="0">
            <a:schemeClr val="dk1"/>
          </a:effectRef>
          <a:fontRef idx="minor">
            <a:schemeClr val="lt1"/>
          </a:fontRef>
        </p:style>
        <p:txBody>
          <a:bodyPr anchor="ctr"/>
          <a:lstStyle/>
          <a:p>
            <a:pPr marL="0" indent="0">
              <a:buNone/>
            </a:pPr>
            <a:r>
              <a:rPr lang="zh-TW" altLang="zh-TW" dirty="0">
                <a:solidFill>
                  <a:srgbClr val="FFFF00"/>
                </a:solidFill>
                <a:latin typeface="Microsoft YaHei Light" panose="020B0502040204020203" pitchFamily="34" charset="-122"/>
                <a:cs typeface="Noto Sans Mono" panose="020B0509040504020204" pitchFamily="49" charset="0"/>
              </a:rPr>
              <a:t>直接做實驗來看，你們可以在</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ch06</a:t>
            </a:r>
            <a:r>
              <a:rPr lang="zh-TW" altLang="zh-TW" dirty="0">
                <a:solidFill>
                  <a:srgbClr val="FFFF00"/>
                </a:solidFill>
                <a:latin typeface="Microsoft YaHei Light" panose="020B0502040204020203" pitchFamily="34" charset="-122"/>
                <a:cs typeface="Noto Sans Mono" panose="020B0509040504020204" pitchFamily="49" charset="0"/>
              </a:rPr>
              <a:t>目錄底下找到</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gerresuid.c</a:t>
            </a:r>
            <a:r>
              <a:rPr lang="zh-TW" altLang="zh-TW" dirty="0">
                <a:solidFill>
                  <a:srgbClr val="FFFF00"/>
                </a:solidFill>
                <a:latin typeface="Microsoft YaHei Light" panose="020B0502040204020203" pitchFamily="34" charset="-122"/>
                <a:cs typeface="Noto Sans Mono" panose="020B0509040504020204" pitchFamily="49" charset="0"/>
              </a:rPr>
              <a:t>程式碼。</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Real </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uid</a:t>
            </a:r>
            <a:r>
              <a:rPr lang="zh-TW" altLang="zh-TW" dirty="0">
                <a:solidFill>
                  <a:srgbClr val="FFFF00"/>
                </a:solidFill>
                <a:latin typeface="Microsoft YaHei Light" panose="020B0502040204020203" pitchFamily="34" charset="-122"/>
                <a:cs typeface="Noto Sans Mono" panose="020B0509040504020204" pitchFamily="49" charset="0"/>
              </a:rPr>
              <a:t>會是執行者的</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uid</a:t>
            </a:r>
            <a:r>
              <a:rPr lang="zh-TW" altLang="zh-TW" dirty="0">
                <a:solidFill>
                  <a:srgbClr val="FFFF00"/>
                </a:solidFill>
                <a:latin typeface="Microsoft YaHei Light" panose="020B0502040204020203" pitchFamily="34" charset="-122"/>
                <a:cs typeface="Noto Sans Mono" panose="020B0509040504020204" pitchFamily="49" charset="0"/>
              </a:rPr>
              <a:t>，</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effective </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uid</a:t>
            </a:r>
            <a:r>
              <a:rPr lang="zh-TW" altLang="zh-TW" dirty="0">
                <a:solidFill>
                  <a:srgbClr val="FFFF00"/>
                </a:solidFill>
                <a:latin typeface="Microsoft YaHei Light" panose="020B0502040204020203" pitchFamily="34" charset="-122"/>
                <a:cs typeface="Noto Sans Mono" panose="020B0509040504020204" pitchFamily="49" charset="0"/>
              </a:rPr>
              <a:t>、</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saved-</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uid</a:t>
            </a:r>
            <a:r>
              <a:rPr lang="zh-TW" altLang="zh-TW" dirty="0">
                <a:solidFill>
                  <a:srgbClr val="FFFF00"/>
                </a:solidFill>
                <a:latin typeface="Microsoft YaHei Light" panose="020B0502040204020203" pitchFamily="34" charset="-122"/>
                <a:cs typeface="Noto Sans Mono" panose="020B0509040504020204" pitchFamily="49" charset="0"/>
              </a:rPr>
              <a:t>會變成</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root</a:t>
            </a:r>
            <a:r>
              <a:rPr lang="zh-TW" altLang="zh-TW" dirty="0">
                <a:solidFill>
                  <a:srgbClr val="FFFF00"/>
                </a:solidFill>
                <a:latin typeface="Microsoft YaHei Light" panose="020B0502040204020203" pitchFamily="34" charset="-122"/>
                <a:cs typeface="Noto Sans Mono" panose="020B0509040504020204" pitchFamily="49" charset="0"/>
              </a:rPr>
              <a:t>。</a:t>
            </a: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sudo</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chown</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root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getresuid</a:t>
            </a:r>
            <a:endParaRPr lang="zh-TW" altLang="zh-TW" dirty="0">
              <a:latin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sudo</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chmod</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+s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getresuid</a:t>
            </a:r>
            <a:endParaRPr lang="zh-TW" altLang="zh-TW" dirty="0">
              <a:latin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ls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getresuid</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-l</a:t>
            </a:r>
            <a:endParaRPr lang="zh-TW" altLang="zh-TW" dirty="0">
              <a:latin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rwsrwsr</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-x 1 root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shiwulo</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10104  </a:t>
            </a:r>
            <a:r>
              <a:rPr lang="zh-TW" altLang="zh-TW" dirty="0">
                <a:latin typeface="Microsoft YaHei Light" panose="020B0502040204020203" pitchFamily="34" charset="-122"/>
                <a:cs typeface="Noto Sans Mono" panose="020B0509040504020204" pitchFamily="49" charset="0"/>
              </a:rPr>
              <a:t>五</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8 19:00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getresuid</a:t>
            </a:r>
            <a:endParaRPr lang="zh-TW" altLang="zh-TW" dirty="0">
              <a:latin typeface="Microsoft YaHei Light" panose="020B0502040204020203" pitchFamily="34" charset="-122"/>
              <a:cs typeface="Noto Sans Mono" panose="020B0509040504020204" pitchFamily="49" charset="0"/>
            </a:endParaRPr>
          </a:p>
        </p:txBody>
      </p:sp>
    </p:spTree>
    <p:extLst>
      <p:ext uri="{BB962C8B-B14F-4D97-AF65-F5344CB8AC3E}">
        <p14:creationId xmlns:p14="http://schemas.microsoft.com/office/powerpoint/2010/main" val="1612325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C5FE34-CA47-E245-AC03-F6A6A25FC9AE}"/>
              </a:ext>
            </a:extLst>
          </p:cNvPr>
          <p:cNvSpPr>
            <a:spLocks noGrp="1"/>
          </p:cNvSpPr>
          <p:nvPr>
            <p:ph type="title"/>
          </p:nvPr>
        </p:nvSpPr>
        <p:spPr/>
        <p:txBody>
          <a:bodyPr/>
          <a:lstStyle/>
          <a:p>
            <a:r>
              <a:rPr kumimoji="1" lang="zh-TW" altLang="en-US" dirty="0"/>
              <a:t>如果是</a:t>
            </a:r>
            <a:r>
              <a:rPr kumimoji="1" lang="en-US" altLang="zh-TW" dirty="0" err="1"/>
              <a:t>setuid</a:t>
            </a:r>
            <a:r>
              <a:rPr kumimoji="1" lang="zh-TW" altLang="en-US" dirty="0"/>
              <a:t>的程式，檔案的</a:t>
            </a:r>
            <a:r>
              <a:rPr kumimoji="1" lang="en-US" altLang="zh-TW" dirty="0"/>
              <a:t>owner</a:t>
            </a:r>
            <a:r>
              <a:rPr kumimoji="1" lang="zh-TW" altLang="en-US" dirty="0"/>
              <a:t>是</a:t>
            </a:r>
            <a:r>
              <a:rPr kumimoji="1" lang="en-US" altLang="zh-TW" dirty="0"/>
              <a:t>root</a:t>
            </a:r>
            <a:r>
              <a:rPr kumimoji="1" lang="zh-TW" altLang="en-US" dirty="0"/>
              <a:t>，會發生什麼情況？</a:t>
            </a:r>
          </a:p>
        </p:txBody>
      </p:sp>
      <p:sp>
        <p:nvSpPr>
          <p:cNvPr id="3" name="內容版面配置區 2">
            <a:extLst>
              <a:ext uri="{FF2B5EF4-FFF2-40B4-BE49-F238E27FC236}">
                <a16:creationId xmlns:a16="http://schemas.microsoft.com/office/drawing/2014/main" id="{EC8B4901-41D5-6043-A18B-C11881E1C649}"/>
              </a:ext>
            </a:extLst>
          </p:cNvPr>
          <p:cNvSpPr>
            <a:spLocks noGrp="1"/>
          </p:cNvSpPr>
          <p:nvPr>
            <p:ph idx="1"/>
          </p:nvPr>
        </p:nvSpPr>
        <p:spPr/>
        <p:style>
          <a:lnRef idx="2">
            <a:schemeClr val="dk1">
              <a:shade val="50000"/>
            </a:schemeClr>
          </a:lnRef>
          <a:fillRef idx="1">
            <a:schemeClr val="dk1"/>
          </a:fillRef>
          <a:effectRef idx="0">
            <a:schemeClr val="dk1"/>
          </a:effectRef>
          <a:fontRef idx="minor">
            <a:schemeClr val="lt1"/>
          </a:fontRef>
        </p:style>
        <p:txBody>
          <a:bodyPr anchor="ctr"/>
          <a:lstStyle/>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getresuid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p>
          <a:p>
            <a:pPr marL="0" indent="0">
              <a:buNone/>
            </a:pP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ruid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1000,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euid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0,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0</a:t>
            </a:r>
          </a:p>
          <a:p>
            <a:pPr marL="0" indent="0">
              <a:buNone/>
            </a:pP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ruid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shiwulo</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euid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root,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root</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sudo</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getresuid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p>
          <a:p>
            <a:pPr marL="0" indent="0">
              <a:buNone/>
            </a:pP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ruid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0,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euid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0,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0</a:t>
            </a:r>
          </a:p>
          <a:p>
            <a:pPr marL="0" indent="0">
              <a:buNone/>
            </a:pP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ruid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root,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euid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root,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suid</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 root</a:t>
            </a:r>
          </a:p>
          <a:p>
            <a:pPr marL="0" indent="0">
              <a:buNone/>
            </a:pPr>
            <a:endParaRPr kumimoji="1" lang="zh-TW" altLang="en-US" dirty="0">
              <a:latin typeface="Microsoft YaHei Light" panose="020B0502040204020203" pitchFamily="34" charset="-122"/>
              <a:cs typeface="Noto Sans Mono" panose="020B0509040504020204" pitchFamily="49" charset="0"/>
            </a:endParaRPr>
          </a:p>
        </p:txBody>
      </p:sp>
    </p:spTree>
    <p:extLst>
      <p:ext uri="{BB962C8B-B14F-4D97-AF65-F5344CB8AC3E}">
        <p14:creationId xmlns:p14="http://schemas.microsoft.com/office/powerpoint/2010/main" val="1248461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2BD49B-F53A-9E4B-B628-A994D1CAE89F}"/>
              </a:ext>
            </a:extLst>
          </p:cNvPr>
          <p:cNvSpPr>
            <a:spLocks noGrp="1"/>
          </p:cNvSpPr>
          <p:nvPr>
            <p:ph type="title"/>
          </p:nvPr>
        </p:nvSpPr>
        <p:spPr/>
        <p:txBody>
          <a:bodyPr/>
          <a:lstStyle/>
          <a:p>
            <a:r>
              <a:rPr kumimoji="1" lang="zh-TW" altLang="en-US" dirty="0"/>
              <a:t>內容</a:t>
            </a:r>
          </a:p>
        </p:txBody>
      </p:sp>
      <p:sp>
        <p:nvSpPr>
          <p:cNvPr id="3" name="內容版面配置區 2">
            <a:extLst>
              <a:ext uri="{FF2B5EF4-FFF2-40B4-BE49-F238E27FC236}">
                <a16:creationId xmlns:a16="http://schemas.microsoft.com/office/drawing/2014/main" id="{BEAD2719-AE48-AB40-85C4-745C54E2286B}"/>
              </a:ext>
            </a:extLst>
          </p:cNvPr>
          <p:cNvSpPr>
            <a:spLocks noGrp="1"/>
          </p:cNvSpPr>
          <p:nvPr>
            <p:ph idx="1"/>
          </p:nvPr>
        </p:nvSpPr>
        <p:spPr/>
        <p:txBody>
          <a:bodyPr>
            <a:normAutofit lnSpcReduction="10000"/>
          </a:bodyPr>
          <a:lstStyle/>
          <a:p>
            <a:r>
              <a:rPr kumimoji="1" lang="zh-TW" altLang="en-US" dirty="0"/>
              <a:t>認識檔案的基本屬性</a:t>
            </a:r>
            <a:endParaRPr kumimoji="1" lang="en-US" altLang="zh-TW" dirty="0"/>
          </a:p>
          <a:p>
            <a:r>
              <a:rPr kumimoji="1" lang="zh-TW" altLang="en-US" dirty="0"/>
              <a:t>檔案的特殊屬性</a:t>
            </a:r>
            <a:endParaRPr kumimoji="1" lang="en-US" altLang="zh-TW" dirty="0"/>
          </a:p>
          <a:p>
            <a:r>
              <a:rPr kumimoji="1" lang="zh-TW" altLang="en-US" dirty="0"/>
              <a:t>軟連結及硬連結</a:t>
            </a:r>
            <a:endParaRPr kumimoji="1" lang="en-US" altLang="zh-TW" dirty="0"/>
          </a:p>
          <a:p>
            <a:r>
              <a:rPr kumimoji="1" lang="zh-TW" altLang="en-US" dirty="0"/>
              <a:t>操作檔案及檔案屬性</a:t>
            </a:r>
            <a:endParaRPr kumimoji="1" lang="en-US" altLang="zh-TW" dirty="0"/>
          </a:p>
          <a:p>
            <a:r>
              <a:rPr kumimoji="1" lang="zh-TW" altLang="en-US" dirty="0"/>
              <a:t>列出目錄裡的所有物件</a:t>
            </a:r>
            <a:endParaRPr kumimoji="1" lang="en-US" altLang="zh-TW" dirty="0"/>
          </a:p>
          <a:p>
            <a:r>
              <a:rPr kumimoji="1" lang="zh-TW" altLang="en-US" dirty="0"/>
              <a:t>利用</a:t>
            </a:r>
            <a:r>
              <a:rPr kumimoji="1" lang="en-US" altLang="zh-TW" dirty="0"/>
              <a:t>stat</a:t>
            </a:r>
            <a:r>
              <a:rPr kumimoji="1" lang="zh-CN" altLang="en-US" dirty="0"/>
              <a:t>讀取屬性</a:t>
            </a:r>
            <a:endParaRPr kumimoji="1" lang="en-US" altLang="zh-CN" dirty="0"/>
          </a:p>
          <a:p>
            <a:r>
              <a:rPr kumimoji="1" lang="zh-TW" altLang="en-US" dirty="0"/>
              <a:t>檔案的操作</a:t>
            </a:r>
            <a:endParaRPr kumimoji="1" lang="en-US" altLang="zh-TW" dirty="0"/>
          </a:p>
          <a:p>
            <a:r>
              <a:rPr kumimoji="1" lang="zh-TW" altLang="en-US" dirty="0"/>
              <a:t>設定檔案的擴充屬性</a:t>
            </a:r>
            <a:endParaRPr kumimoji="1" lang="en-US" altLang="zh-TW" dirty="0"/>
          </a:p>
          <a:p>
            <a:r>
              <a:rPr kumimoji="1" lang="zh-TW" altLang="en-US" dirty="0"/>
              <a:t>監聽檔案異動</a:t>
            </a:r>
            <a:endParaRPr kumimoji="1" lang="en-US" altLang="zh-TW" dirty="0"/>
          </a:p>
        </p:txBody>
      </p:sp>
    </p:spTree>
    <p:extLst>
      <p:ext uri="{BB962C8B-B14F-4D97-AF65-F5344CB8AC3E}">
        <p14:creationId xmlns:p14="http://schemas.microsoft.com/office/powerpoint/2010/main" val="2548408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6ADAD007-A101-FC40-9260-E2A315CD78F6}"/>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課堂小作業</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6C0A3339-36BC-DA42-B729-E60B15DDAAB7}"/>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1"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寫一隻程式，可以變成任何人</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1"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提示：system(“bin/bash”);</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1"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提示：記得要對你的執行檔設定set-uid權限</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907586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8843FD95-4A55-A940-9186-A972C8FEA4DA}"/>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Change （變身為任意人）</a:t>
            </a:r>
          </a:p>
        </p:txBody>
      </p:sp>
      <p:sp>
        <p:nvSpPr>
          <p:cNvPr id="3" name="TextShape 2">
            <a:extLst>
              <a:ext uri="{FF2B5EF4-FFF2-40B4-BE49-F238E27FC236}">
                <a16:creationId xmlns:a16="http://schemas.microsoft.com/office/drawing/2014/main" id="{8A4916DD-4BFA-544C-B7D7-27DEDBD48EB4}"/>
              </a:ext>
            </a:extLst>
          </p:cNvPr>
          <p:cNvSpPr txBox="1"/>
          <p:nvPr/>
        </p:nvSpPr>
        <p:spPr>
          <a:xfrm>
            <a:off x="838084" y="1825563"/>
            <a:ext cx="5181118"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7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a:t>
            </a:r>
            <a:r>
              <a:rPr lang="en-US" sz="1500" u="none" strike="noStrike" kern="1200" cap="none" spc="-1" baseline="0" dirty="0" err="1">
                <a:solidFill>
                  <a:srgbClr val="C41A16"/>
                </a:solidFill>
                <a:uFillTx/>
                <a:latin typeface="Menlo-Regular"/>
                <a:ea typeface="Microsoft YaHei Light" panose="020B0502040204020203" pitchFamily="34" charset="-122"/>
                <a:cs typeface="Noto Sans Mono Light" panose="020B0409040504020204" pitchFamily="50"/>
              </a:rPr>
              <a:t>stdlib.h</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&gt;</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a:t>
            </a:r>
            <a:r>
              <a:rPr lang="en-US" sz="1500" u="none" strike="noStrike" kern="1200" cap="none" spc="-1" baseline="0" dirty="0" err="1">
                <a:solidFill>
                  <a:srgbClr val="C41A16"/>
                </a:solidFill>
                <a:uFillTx/>
                <a:latin typeface="Menlo-Regular"/>
                <a:ea typeface="Microsoft YaHei Light" panose="020B0502040204020203" pitchFamily="34" charset="-122"/>
                <a:cs typeface="Noto Sans Mono Light" panose="020B0409040504020204" pitchFamily="50"/>
              </a:rPr>
              <a:t>unistd.h</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&gt;</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a:t>
            </a:r>
            <a:r>
              <a:rPr lang="en-US" sz="1500" u="none" strike="noStrike" kern="1200" cap="none" spc="-1" baseline="0" dirty="0" err="1">
                <a:solidFill>
                  <a:srgbClr val="C41A16"/>
                </a:solidFill>
                <a:uFillTx/>
                <a:latin typeface="Menlo-Regular"/>
                <a:ea typeface="Microsoft YaHei Light" panose="020B0502040204020203" pitchFamily="34" charset="-122"/>
                <a:cs typeface="Noto Sans Mono Light" panose="020B0409040504020204" pitchFamily="50"/>
              </a:rPr>
              <a:t>stdio.h</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&gt;</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main(</a:t>
            </a: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argc</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argv</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uid</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ret;</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sscanf</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argv</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1C00CF"/>
                </a:solidFill>
                <a:uFillTx/>
                <a:latin typeface="Menlo-Regular"/>
                <a:ea typeface="Microsoft YaHei Light" panose="020B0502040204020203" pitchFamily="34" charset="-122"/>
                <a:cs typeface="Noto Sans Mono Light" panose="020B0409040504020204" pitchFamily="50"/>
              </a:rPr>
              <a:t>1</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"%d"</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&amp;</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uid</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ret =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setuid</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1C00CF"/>
                </a:solidFill>
                <a:uFillTx/>
                <a:latin typeface="Menlo-Regular"/>
                <a:ea typeface="Microsoft YaHei Light" panose="020B0502040204020203" pitchFamily="34" charset="-122"/>
                <a:cs typeface="Noto Sans Mono Light" panose="020B0409040504020204" pitchFamily="50"/>
              </a:rPr>
              <a:t>0</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printf</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(“ret=%d”, ret);</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setuid</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uid</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system(</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"/bin/bash"</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return</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a:solidFill>
                  <a:srgbClr val="1C00CF"/>
                </a:solidFill>
                <a:uFillTx/>
                <a:latin typeface="Menlo-Regular"/>
                <a:ea typeface="Microsoft YaHei Light" panose="020B0502040204020203" pitchFamily="34" charset="-122"/>
                <a:cs typeface="Noto Sans Mono Light" panose="020B0409040504020204" pitchFamily="50"/>
              </a:rPr>
              <a:t>0</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5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p:txBody>
      </p:sp>
      <p:sp>
        <p:nvSpPr>
          <p:cNvPr id="4" name="TextShape 3">
            <a:extLst>
              <a:ext uri="{FF2B5EF4-FFF2-40B4-BE49-F238E27FC236}">
                <a16:creationId xmlns:a16="http://schemas.microsoft.com/office/drawing/2014/main" id="{DEB76100-50D5-CA4B-97CA-8D3CDD223B8B}"/>
              </a:ext>
            </a:extLst>
          </p:cNvPr>
          <p:cNvSpPr txBox="1"/>
          <p:nvPr/>
        </p:nvSpPr>
        <p:spPr>
          <a:xfrm>
            <a:off x="6172200" y="1825563"/>
            <a:ext cx="5181118"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ctr" anchorCtr="0" compatLnSpc="1">
            <a:normAutofit/>
          </a:bodyPr>
          <a:lstStyle/>
          <a:p>
            <a:pPr marL="457200" marR="0" lvl="0" indent="0" algn="l" defTabSz="914400" rtl="0" fontAlgn="auto" hangingPunct="1">
              <a:lnSpc>
                <a:spcPct val="90000"/>
              </a:lnSpc>
              <a:spcBef>
                <a:spcPts val="500"/>
              </a:spcBef>
              <a:spcAft>
                <a:spcPts val="0"/>
              </a:spcAft>
              <a:buNone/>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sudo chown root ./change</a:t>
            </a:r>
            <a:endPar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457200" marR="0" lvl="0" indent="0" algn="l" defTabSz="914400" rtl="0" fontAlgn="auto" hangingPunct="1">
              <a:lnSpc>
                <a:spcPct val="90000"/>
              </a:lnSpc>
              <a:spcBef>
                <a:spcPts val="500"/>
              </a:spcBef>
              <a:spcAft>
                <a:spcPts val="0"/>
              </a:spcAft>
              <a:buNone/>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sudo chmod +s ./change</a:t>
            </a:r>
            <a:endPar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457200" marR="0" lvl="0" indent="0" algn="l" defTabSz="914400" rtl="0" fontAlgn="auto" hangingPunct="1">
              <a:lnSpc>
                <a:spcPct val="90000"/>
              </a:lnSpc>
              <a:spcBef>
                <a:spcPts val="500"/>
              </a:spcBef>
              <a:spcAft>
                <a:spcPts val="0"/>
              </a:spcAft>
              <a:buNone/>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sudo adduser guest1</a:t>
            </a:r>
            <a:endPar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457200" marR="0" lvl="0" indent="0" algn="l" defTabSz="914400" rtl="0" fontAlgn="auto" hangingPunct="1">
              <a:lnSpc>
                <a:spcPct val="90000"/>
              </a:lnSpc>
              <a:spcBef>
                <a:spcPts val="500"/>
              </a:spcBef>
              <a:spcAft>
                <a:spcPts val="0"/>
              </a:spcAft>
              <a:buNone/>
              <a:tabLst/>
              <a:defRPr sz="1800" b="0" i="0" u="none" strike="noStrike" kern="0" cap="none" spc="0" baseline="0">
                <a:solidFill>
                  <a:srgbClr val="000000"/>
                </a:solidFill>
                <a:uFillTx/>
              </a:defRPr>
            </a:pPr>
            <a:r>
              <a:rPr lang="zh-TW" sz="2400" u="none" strike="noStrike" kern="1200" cap="none" spc="-1" baseline="0" dirty="0">
                <a:solidFill>
                  <a:srgbClr val="FFFF00"/>
                </a:solidFill>
                <a:uFillTx/>
                <a:latin typeface="Courier"/>
                <a:ea typeface="Microsoft YaHei Light" panose="020B0502040204020203" pitchFamily="34" charset="-122"/>
                <a:cs typeface="Noto Sans Mono Light" panose="020B0409040504020204" pitchFamily="50"/>
              </a:rPr>
              <a:t>/*假設guest1的user ID是1001*/</a:t>
            </a:r>
            <a:endPar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457200" marR="0" lvl="0" indent="0" algn="l" defTabSz="914400" rtl="0" fontAlgn="auto" hangingPunct="1">
              <a:lnSpc>
                <a:spcPct val="90000"/>
              </a:lnSpc>
              <a:spcBef>
                <a:spcPts val="500"/>
              </a:spcBef>
              <a:spcAft>
                <a:spcPts val="0"/>
              </a:spcAft>
              <a:buNone/>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./change 1001</a:t>
            </a:r>
            <a:endPar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457200" marR="0" lvl="0" indent="0" algn="l" defTabSz="914400" rtl="0" fontAlgn="auto" hangingPunct="1">
              <a:lnSpc>
                <a:spcPct val="90000"/>
              </a:lnSpc>
              <a:spcBef>
                <a:spcPts val="500"/>
              </a:spcBef>
              <a:spcAft>
                <a:spcPts val="0"/>
              </a:spcAft>
              <a:buNone/>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 whoami</a:t>
            </a:r>
            <a:endPar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457200" marR="0" lvl="0" indent="0" algn="l" defTabSz="914400" rtl="0" fontAlgn="auto" hangingPunct="1">
              <a:lnSpc>
                <a:spcPct val="90000"/>
              </a:lnSpc>
              <a:spcBef>
                <a:spcPts val="500"/>
              </a:spcBef>
              <a:spcAft>
                <a:spcPts val="0"/>
              </a:spcAft>
              <a:buNone/>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guest1</a:t>
            </a:r>
            <a:endPar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756015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1F2531F7-E78B-8249-B6D8-54A585DFF1F8}"/>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setreuid and setregid</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8571920F-1A2D-A246-80A3-ADC75DE00B99}"/>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&lt;unistd.h&gt;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setreuid(uid_t ruid, uid_t euid);</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setregid(gid_t rgid, gid_t egid);</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設定real user ID和effective user ID。這個函數通常用來交換(swap) real user ID 和effective user ID讓set-uid的程式暫時性的切換到real uid。正確回傳0，否則回傳-1。</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938403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5658C957-D137-CC43-A355-C8E55F05A23A}"/>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seteuid</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7A1DEF0E-4276-4644-8AFB-2D347F7E835D}"/>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&lt;unistd.h&gt;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seteuid(uid_t uid);</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setegid(gid_t gid);</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r" defTabSz="914400" rtl="0" fontAlgn="auto" hangingPunct="1">
              <a:lnSpc>
                <a:spcPct val="80000"/>
              </a:lnSpc>
              <a:spcBef>
                <a:spcPts val="84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80000"/>
              </a:lnSpc>
              <a:spcBef>
                <a:spcPts val="84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icrosoft YaHei Light" panose="020B0502040204020203" pitchFamily="34" charset="-122"/>
                <a:ea typeface="Microsoft YaHei Light" panose="020B0502040204020203" pitchFamily="34" charset="-122"/>
                <a:cs typeface="Noto Sans Mono Light" panose="020B0409040504020204" pitchFamily="50"/>
              </a:rPr>
              <a:t>只改變effective user ID。</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錯誤回傳-1否則回傳0</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443056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E4B310E6-AB23-654F-BA21-B90A1837AA8A}"/>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getuid()</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FB653C42-D086-484A-944E-821010C66B23}"/>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&lt;unistd.h&gt;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&lt;sys/types.h&gt;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uid_t getuid(</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void</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uid_t geteuid(</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void</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058276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6C92A295-6E5F-9C40-8EAC-748FD4F660C3}"/>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getresuid()</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41912B28-9172-914F-9D55-1CB684F7750E}"/>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643820"/>
                </a:solidFill>
                <a:uFillTx/>
                <a:latin typeface="Courier"/>
                <a:ea typeface="Microsoft YaHei Light" panose="020B0502040204020203" pitchFamily="34" charset="-122"/>
                <a:cs typeface="Noto Sans Mono Light" panose="020B0409040504020204" pitchFamily="50"/>
              </a:rPr>
              <a:t>#define _GNU_SOURCE</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643820"/>
                </a:solidFill>
                <a:uFillTx/>
                <a:latin typeface="Courier"/>
                <a:ea typeface="Microsoft YaHei Light" panose="020B0502040204020203" pitchFamily="34" charset="-122"/>
                <a:cs typeface="Noto Sans Mono Light" panose="020B0409040504020204" pitchFamily="50"/>
              </a:rPr>
              <a:t>#include </a:t>
            </a:r>
            <a:r>
              <a:rPr lang="zh-TW" sz="2400" u="none" strike="noStrike" kern="1200" cap="none" spc="-1" baseline="0" dirty="0">
                <a:solidFill>
                  <a:srgbClr val="C41A16"/>
                </a:solidFill>
                <a:uFillTx/>
                <a:latin typeface="Courier"/>
                <a:ea typeface="Microsoft YaHei Light" panose="020B0502040204020203" pitchFamily="34" charset="-122"/>
                <a:cs typeface="Noto Sans Mono Light" panose="020B0409040504020204" pitchFamily="50"/>
              </a:rPr>
              <a:t>&lt;unistd.h&gt;</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AA0D91"/>
                </a:solidFill>
                <a:uFillTx/>
                <a:latin typeface="Courier"/>
                <a:ea typeface="Microsoft YaHei Light" panose="020B0502040204020203" pitchFamily="34" charset="-122"/>
                <a:cs typeface="Noto Sans Mono Light" panose="020B0409040504020204" pitchFamily="50"/>
              </a:rPr>
              <a:t>int</a:t>
            </a:r>
            <a:r>
              <a:rPr lang="zh-TW" sz="24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getresuid(uid_t *ruid, uid_t *euid, uid_t *suid);</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AA0D91"/>
                </a:solidFill>
                <a:uFillTx/>
                <a:latin typeface="Courier"/>
                <a:ea typeface="Microsoft YaHei Light" panose="020B0502040204020203" pitchFamily="34" charset="-122"/>
                <a:cs typeface="Noto Sans Mono Light" panose="020B0409040504020204" pitchFamily="50"/>
              </a:rPr>
              <a:t>int</a:t>
            </a:r>
            <a:r>
              <a:rPr lang="zh-TW" sz="24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getresgid(gid_t *rgid, gid_t *egid, gid_t *sgid);</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拿到real user ID、effective user ID及saved-user-ID，錯誤回傳-1否則回傳0</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839145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ADF8187F-869E-984F-BEED-C697E0A75519}"/>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fontScale="92500"/>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sticky bit</a:t>
            </a:r>
            <a:r>
              <a:rPr lang="zh-TW" altLang="en-US"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 </a:t>
            </a:r>
            <a:endParaRPr lang="en-US" alt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altLang="zh-TW" sz="4400" spc="-1" dirty="0">
                <a:solidFill>
                  <a:srgbClr val="000000"/>
                </a:solidFill>
                <a:latin typeface="Arial"/>
                <a:ea typeface="Microsoft YaHei Light" panose="020B0502040204020203" pitchFamily="34" charset="-122"/>
                <a:cs typeface="Noto Sans Mono Light" panose="020B0409040504020204" pitchFamily="50"/>
              </a:rPr>
              <a:t>	</a:t>
            </a:r>
            <a:r>
              <a:rPr lang="en-US" altLang="zh-TW" sz="4400" u="none" strike="noStrike" kern="1200" cap="none" spc="-1" baseline="0" dirty="0">
                <a:solidFill>
                  <a:srgbClr val="FF0000"/>
                </a:solidFill>
                <a:uFillTx/>
                <a:latin typeface="Arial"/>
                <a:ea typeface="Microsoft YaHei Light" panose="020B0502040204020203" pitchFamily="34" charset="-122"/>
                <a:cs typeface="Noto Sans Mono Light" panose="020B0409040504020204" pitchFamily="50"/>
              </a:rPr>
              <a:t>(</a:t>
            </a:r>
            <a:r>
              <a:rPr lang="zh-TW" altLang="en-US" sz="4400" u="none" strike="noStrike" kern="1200" cap="none" spc="-1" baseline="0" dirty="0">
                <a:solidFill>
                  <a:srgbClr val="FF0000"/>
                </a:solidFill>
                <a:uFillTx/>
                <a:latin typeface="Arial"/>
                <a:ea typeface="Microsoft YaHei Light" panose="020B0502040204020203" pitchFamily="34" charset="-122"/>
                <a:cs typeface="Noto Sans Mono Light" panose="020B0409040504020204" pitchFamily="50"/>
              </a:rPr>
              <a:t>一個不良的設計，同一個位元二種用法</a:t>
            </a:r>
            <a:r>
              <a:rPr lang="en-US" altLang="zh-TW" sz="4400" u="none" strike="noStrike" kern="1200" cap="none" spc="-1" baseline="0" dirty="0">
                <a:solidFill>
                  <a:srgbClr val="FF0000"/>
                </a:solidFill>
                <a:uFillTx/>
                <a:latin typeface="Arial"/>
                <a:ea typeface="Microsoft YaHei Light" panose="020B0502040204020203" pitchFamily="34" charset="-122"/>
                <a:cs typeface="Noto Sans Mono Light" panose="020B0409040504020204" pitchFamily="50"/>
              </a:rPr>
              <a:t>)</a:t>
            </a:r>
            <a:endParaRPr lang="zh-TW" sz="4400" u="none" strike="noStrike" kern="1200" cap="none" spc="-1" baseline="0" dirty="0">
              <a:solidFill>
                <a:srgbClr val="FF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FD3A3423-46A1-3A45-B16F-E38A4B9967CC}"/>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設定一個目錄，該目錄只有目錄擁有者、檔案擁有者或超級使用者（super user，root）可以刪除檔案。</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90000"/>
              </a:lnSpc>
              <a:spcBef>
                <a:spcPts val="5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通常使用於暫存目錄，例如：/tmp</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90000"/>
              </a:lnSpc>
              <a:spcBef>
                <a:spcPts val="5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指令chmod +t</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90000"/>
              </a:lnSpc>
              <a:spcBef>
                <a:spcPts val="5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ls / -alh</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90000"/>
              </a:lnSpc>
              <a:spcBef>
                <a:spcPts val="5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drwxrwxrw</a:t>
            </a:r>
            <a:r>
              <a:rPr lang="zh-TW" sz="2400" u="none" strike="noStrike" kern="1200" cap="none" spc="-1" baseline="0" dirty="0">
                <a:solidFill>
                  <a:srgbClr val="FF0000"/>
                </a:solidFill>
                <a:uFillTx/>
                <a:latin typeface="Courier"/>
                <a:ea typeface="Microsoft YaHei Light" panose="020B0502040204020203" pitchFamily="34" charset="-122"/>
                <a:cs typeface="Noto Sans Mono Light" panose="020B0409040504020204" pitchFamily="50"/>
              </a:rPr>
              <a:t>t</a:t>
            </a:r>
            <a:r>
              <a:rPr lang="zh-TW" sz="24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1 root root  736 Apr 17 14:24 tmp</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376446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0039B091-01BE-5641-8A58-F061E39DDDC5}"/>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小結</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6895C688-89B2-0B46-90F3-682E5517B369}"/>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已經了解Linux基本的權限控制</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知道在Linux中如何切換行程的身份</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432504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C7FDC7-908A-8241-B17B-CE0A6C4CE4C3}"/>
              </a:ext>
            </a:extLst>
          </p:cNvPr>
          <p:cNvSpPr>
            <a:spLocks noGrp="1"/>
          </p:cNvSpPr>
          <p:nvPr>
            <p:ph type="ctrTitle"/>
          </p:nvPr>
        </p:nvSpPr>
        <p:spPr/>
        <p:txBody>
          <a:bodyPr/>
          <a:lstStyle/>
          <a:p>
            <a:r>
              <a:rPr lang="en-US" altLang="zh-TW" dirty="0"/>
              <a:t>03/29</a:t>
            </a:r>
            <a:endParaRPr lang="zh-TW" altLang="en-US" dirty="0"/>
          </a:p>
        </p:txBody>
      </p:sp>
    </p:spTree>
    <p:extLst>
      <p:ext uri="{BB962C8B-B14F-4D97-AF65-F5344CB8AC3E}">
        <p14:creationId xmlns:p14="http://schemas.microsoft.com/office/powerpoint/2010/main" val="638666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F13A1D-2D72-0042-BF33-8C533B353905}"/>
              </a:ext>
            </a:extLst>
          </p:cNvPr>
          <p:cNvSpPr>
            <a:spLocks noGrp="1"/>
          </p:cNvSpPr>
          <p:nvPr>
            <p:ph type="title"/>
          </p:nvPr>
        </p:nvSpPr>
        <p:spPr/>
        <p:txBody>
          <a:bodyPr/>
          <a:lstStyle/>
          <a:p>
            <a:r>
              <a:rPr lang="zh-TW" altLang="en-US" dirty="0"/>
              <a:t>今天的大綱</a:t>
            </a:r>
          </a:p>
        </p:txBody>
      </p:sp>
      <p:sp>
        <p:nvSpPr>
          <p:cNvPr id="3" name="內容版面配置區 2">
            <a:extLst>
              <a:ext uri="{FF2B5EF4-FFF2-40B4-BE49-F238E27FC236}">
                <a16:creationId xmlns:a16="http://schemas.microsoft.com/office/drawing/2014/main" id="{9E17871E-D463-B743-90AD-07657528E64C}"/>
              </a:ext>
            </a:extLst>
          </p:cNvPr>
          <p:cNvSpPr>
            <a:spLocks noGrp="1"/>
          </p:cNvSpPr>
          <p:nvPr>
            <p:ph idx="1"/>
          </p:nvPr>
        </p:nvSpPr>
        <p:spPr/>
        <p:txBody>
          <a:bodyPr/>
          <a:lstStyle/>
          <a:p>
            <a:pPr>
              <a:lnSpc>
                <a:spcPct val="200000"/>
              </a:lnSpc>
            </a:pPr>
            <a:r>
              <a:rPr lang="en-US" altLang="zh-TW" dirty="0" err="1"/>
              <a:t>setuid</a:t>
            </a:r>
            <a:r>
              <a:rPr lang="zh-TW" altLang="en-US" dirty="0"/>
              <a:t>常見的誤解</a:t>
            </a:r>
            <a:endParaRPr lang="en-US" altLang="zh-TW" dirty="0"/>
          </a:p>
          <a:p>
            <a:pPr>
              <a:lnSpc>
                <a:spcPct val="200000"/>
              </a:lnSpc>
            </a:pPr>
            <a:r>
              <a:rPr lang="en-US" altLang="zh-TW" dirty="0" err="1"/>
              <a:t>hardlink</a:t>
            </a:r>
            <a:r>
              <a:rPr lang="zh-TW" altLang="en-US" dirty="0"/>
              <a:t>與</a:t>
            </a:r>
            <a:r>
              <a:rPr lang="en-US" altLang="zh-TW" dirty="0" err="1"/>
              <a:t>softlink</a:t>
            </a:r>
            <a:endParaRPr lang="en-US" altLang="zh-TW" dirty="0"/>
          </a:p>
          <a:p>
            <a:pPr>
              <a:lnSpc>
                <a:spcPct val="200000"/>
              </a:lnSpc>
            </a:pPr>
            <a:r>
              <a:rPr lang="zh-TW" altLang="en-US" dirty="0"/>
              <a:t>如何找到「函數」</a:t>
            </a:r>
          </a:p>
        </p:txBody>
      </p:sp>
    </p:spTree>
    <p:extLst>
      <p:ext uri="{BB962C8B-B14F-4D97-AF65-F5344CB8AC3E}">
        <p14:creationId xmlns:p14="http://schemas.microsoft.com/office/powerpoint/2010/main" val="1787715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A6313AA-2A9B-8342-A9F4-E446D383CDD1}"/>
              </a:ext>
            </a:extLst>
          </p:cNvPr>
          <p:cNvSpPr>
            <a:spLocks noGrp="1"/>
          </p:cNvSpPr>
          <p:nvPr>
            <p:ph type="title"/>
          </p:nvPr>
        </p:nvSpPr>
        <p:spPr/>
        <p:txBody>
          <a:bodyPr/>
          <a:lstStyle/>
          <a:p>
            <a:r>
              <a:rPr kumimoji="1" lang="zh-CN" altLang="en-US" dirty="0"/>
              <a:t>認識檔案基本屬性</a:t>
            </a:r>
            <a:endParaRPr kumimoji="1" lang="zh-TW" altLang="en-US" dirty="0"/>
          </a:p>
        </p:txBody>
      </p:sp>
      <p:sp>
        <p:nvSpPr>
          <p:cNvPr id="5" name="文字版面配置區 4">
            <a:extLst>
              <a:ext uri="{FF2B5EF4-FFF2-40B4-BE49-F238E27FC236}">
                <a16:creationId xmlns:a16="http://schemas.microsoft.com/office/drawing/2014/main" id="{4F5C6DC0-3CE0-E54F-897D-F8D4B92D678C}"/>
              </a:ext>
            </a:extLst>
          </p:cNvPr>
          <p:cNvSpPr>
            <a:spLocks noGrp="1"/>
          </p:cNvSpPr>
          <p:nvPr>
            <p:ph type="body" idx="1"/>
          </p:nvPr>
        </p:nvSpPr>
        <p:spPr/>
        <p:txBody>
          <a:bodyPr/>
          <a:lstStyle/>
          <a:p>
            <a:endParaRPr kumimoji="1" lang="zh-TW" altLang="en-US"/>
          </a:p>
        </p:txBody>
      </p:sp>
    </p:spTree>
    <p:extLst>
      <p:ext uri="{BB962C8B-B14F-4D97-AF65-F5344CB8AC3E}">
        <p14:creationId xmlns:p14="http://schemas.microsoft.com/office/powerpoint/2010/main" val="15317260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BB5169B-451A-3A43-BC85-E8BD80B74DA3}"/>
              </a:ext>
            </a:extLst>
          </p:cNvPr>
          <p:cNvSpPr>
            <a:spLocks noGrp="1"/>
          </p:cNvSpPr>
          <p:nvPr>
            <p:ph type="title"/>
          </p:nvPr>
        </p:nvSpPr>
        <p:spPr/>
        <p:txBody>
          <a:bodyPr/>
          <a:lstStyle/>
          <a:p>
            <a:r>
              <a:rPr lang="en-US" altLang="zh-TW" dirty="0" err="1"/>
              <a:t>setuid</a:t>
            </a:r>
            <a:r>
              <a:rPr lang="en-US" altLang="zh-TW" dirty="0"/>
              <a:t> </a:t>
            </a:r>
            <a:r>
              <a:rPr lang="zh-TW" altLang="en-US" dirty="0"/>
              <a:t>常見的誤解</a:t>
            </a:r>
          </a:p>
        </p:txBody>
      </p:sp>
      <p:sp>
        <p:nvSpPr>
          <p:cNvPr id="5" name="內容版面配置區 4">
            <a:extLst>
              <a:ext uri="{FF2B5EF4-FFF2-40B4-BE49-F238E27FC236}">
                <a16:creationId xmlns:a16="http://schemas.microsoft.com/office/drawing/2014/main" id="{48CEB194-57CE-0943-8943-CDDC75547D4F}"/>
              </a:ext>
            </a:extLst>
          </p:cNvPr>
          <p:cNvSpPr>
            <a:spLocks noGrp="1"/>
          </p:cNvSpPr>
          <p:nvPr>
            <p:ph idx="1"/>
          </p:nvPr>
        </p:nvSpPr>
        <p:spPr/>
        <p:txBody>
          <a:bodyPr/>
          <a:lstStyle/>
          <a:p>
            <a:pPr>
              <a:lnSpc>
                <a:spcPct val="150000"/>
              </a:lnSpc>
            </a:pPr>
            <a:r>
              <a:rPr lang="zh-TW" altLang="en-US" dirty="0"/>
              <a:t>對執行檔「</a:t>
            </a:r>
            <a:r>
              <a:rPr lang="en-US" altLang="zh-TW" dirty="0"/>
              <a:t>+s</a:t>
            </a:r>
            <a:r>
              <a:rPr lang="zh-TW" altLang="en-US" dirty="0"/>
              <a:t>」以後，這個執行檔一執行，他的權限就是</a:t>
            </a:r>
            <a:r>
              <a:rPr lang="en-US" altLang="zh-TW" dirty="0"/>
              <a:t>『</a:t>
            </a:r>
            <a:r>
              <a:rPr lang="zh-TW" altLang="en-US" dirty="0"/>
              <a:t>檔案擁有者的權限</a:t>
            </a:r>
            <a:r>
              <a:rPr lang="en-US" altLang="zh-TW" dirty="0"/>
              <a:t>』</a:t>
            </a:r>
          </a:p>
          <a:p>
            <a:pPr lvl="1">
              <a:lnSpc>
                <a:spcPct val="150000"/>
              </a:lnSpc>
            </a:pPr>
            <a:r>
              <a:rPr lang="zh-TW" altLang="en-US" dirty="0"/>
              <a:t>舉例：在「</a:t>
            </a:r>
            <a:r>
              <a:rPr lang="en-US" altLang="zh-TW" dirty="0" err="1"/>
              <a:t>sls</a:t>
            </a:r>
            <a:r>
              <a:rPr lang="zh-TW" altLang="en-US" dirty="0"/>
              <a:t>」的例子中，我們根本沒有修改「</a:t>
            </a:r>
            <a:r>
              <a:rPr lang="en-US" altLang="zh-TW" dirty="0"/>
              <a:t>ls</a:t>
            </a:r>
            <a:r>
              <a:rPr lang="zh-TW" altLang="en-US" dirty="0"/>
              <a:t>」的程式碼，但是「</a:t>
            </a:r>
            <a:r>
              <a:rPr lang="en-US" altLang="zh-TW" dirty="0" err="1"/>
              <a:t>chown</a:t>
            </a:r>
            <a:r>
              <a:rPr lang="zh-TW" altLang="en-US" dirty="0"/>
              <a:t>」並且「</a:t>
            </a:r>
            <a:r>
              <a:rPr lang="en-US" altLang="zh-TW" dirty="0"/>
              <a:t>+s</a:t>
            </a:r>
            <a:r>
              <a:rPr lang="zh-TW" altLang="en-US" dirty="0"/>
              <a:t>」以後，</a:t>
            </a:r>
            <a:r>
              <a:rPr lang="en-US" altLang="zh-TW" dirty="0" err="1"/>
              <a:t>sls</a:t>
            </a:r>
            <a:r>
              <a:rPr lang="zh-TW" altLang="en-US" dirty="0"/>
              <a:t>就變成超級使用者的權限</a:t>
            </a:r>
            <a:endParaRPr lang="en-US" altLang="zh-TW" dirty="0"/>
          </a:p>
          <a:p>
            <a:pPr lvl="1">
              <a:lnSpc>
                <a:spcPct val="150000"/>
              </a:lnSpc>
            </a:pPr>
            <a:r>
              <a:rPr lang="zh-TW" altLang="en-US" dirty="0"/>
              <a:t>證據：</a:t>
            </a:r>
            <a:r>
              <a:rPr lang="en-US" altLang="zh-TW" dirty="0" err="1"/>
              <a:t>sls</a:t>
            </a:r>
            <a:r>
              <a:rPr lang="zh-TW" altLang="en-US" dirty="0"/>
              <a:t>可以列出任和目錄的內容</a:t>
            </a:r>
            <a:endParaRPr lang="en-US" altLang="zh-TW" dirty="0"/>
          </a:p>
        </p:txBody>
      </p:sp>
    </p:spTree>
    <p:extLst>
      <p:ext uri="{BB962C8B-B14F-4D97-AF65-F5344CB8AC3E}">
        <p14:creationId xmlns:p14="http://schemas.microsoft.com/office/powerpoint/2010/main" val="1223522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07B48527-7BF0-6841-AD3A-75082202C1A4}"/>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lab: 製造一個超級ls</a:t>
            </a:r>
            <a:r>
              <a:rPr lang="zh-TW" altLang="en-US"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 （</a:t>
            </a:r>
            <a:r>
              <a:rPr lang="zh-TW" altLang="en-US" sz="4400" u="none" strike="noStrike" kern="1200" cap="none" spc="-1" baseline="0" dirty="0">
                <a:solidFill>
                  <a:srgbClr val="FF0000"/>
                </a:solidFill>
                <a:uFillTx/>
                <a:latin typeface="Arial"/>
                <a:ea typeface="Microsoft YaHei Light" panose="020B0502040204020203" pitchFamily="34" charset="-122"/>
                <a:cs typeface="Noto Sans Mono Light" panose="020B0409040504020204" pitchFamily="50"/>
              </a:rPr>
              <a:t>回顧</a:t>
            </a:r>
            <a:r>
              <a:rPr lang="zh-TW" altLang="en-US"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39CC8632-5D38-A042-9A13-887A422FEB13}"/>
              </a:ext>
            </a:extLst>
          </p:cNvPr>
          <p:cNvSpPr txBox="1"/>
          <p:nvPr/>
        </p:nvSpPr>
        <p:spPr>
          <a:xfrm>
            <a:off x="838084" y="1825563"/>
            <a:ext cx="10932840" cy="4350962"/>
          </a:xfrm>
          <a:prstGeom prst="rect">
            <a:avLst/>
          </a:prstGeom>
          <a:solidFill>
            <a:srgbClr val="000000"/>
          </a:solidFill>
          <a:ln w="12600" cap="flat">
            <a:solidFill>
              <a:srgbClr val="000000"/>
            </a:solidFill>
            <a:prstDash val="solid"/>
            <a:miter/>
          </a:ln>
        </p:spPr>
        <p:txBody>
          <a:bodyPr vert="horz" wrap="square" lIns="91440" tIns="45720" rIns="91440" bIns="45720" anchor="ctr" anchorCtr="0" compatLnSpc="1">
            <a:normAutofit/>
          </a:bodyPr>
          <a:lstStyle/>
          <a:p>
            <a:pPr marL="228600" marR="0" lvl="0" indent="-228243" algn="l" defTabSz="914400" rtl="0" fontAlgn="auto" hangingPunct="1">
              <a:lnSpc>
                <a:spcPct val="70000"/>
              </a:lnSpc>
              <a:spcBef>
                <a:spcPts val="1000"/>
              </a:spcBef>
              <a:spcAft>
                <a:spcPts val="0"/>
              </a:spcAft>
              <a:buClr>
                <a:srgbClr val="FFFFFF"/>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複製</a:t>
            </a: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/bin/ls</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cp /bin/ls  ./</a:t>
            </a:r>
            <a:r>
              <a:rPr lang="en-US" sz="24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sls</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FFFFFF"/>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變更擁有者為</a:t>
            </a: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super user</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a:t>
            </a:r>
            <a:r>
              <a:rPr lang="en-US" sz="24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sudo</a:t>
            </a: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a:t>
            </a:r>
            <a:r>
              <a:rPr lang="en-US" sz="24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chown</a:t>
            </a: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root  </a:t>
            </a:r>
            <a:r>
              <a:rPr lang="en-US" sz="24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sls</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FFFFFF"/>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加入</a:t>
            </a: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set user id bit</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a:t>
            </a:r>
            <a:r>
              <a:rPr lang="en-US" sz="24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sudo</a:t>
            </a: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a:t>
            </a:r>
            <a:r>
              <a:rPr lang="en-US" sz="24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chmod</a:t>
            </a:r>
            <a:r>
              <a:rPr lang="en-US"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+s  ./</a:t>
            </a:r>
            <a:r>
              <a:rPr lang="en-US" sz="24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sls</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FFFFFF"/>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測試</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70000"/>
              </a:lnSpc>
              <a:spcBef>
                <a:spcPts val="500"/>
              </a:spcBef>
              <a:spcAft>
                <a:spcPts val="0"/>
              </a:spcAft>
              <a:buClr>
                <a:srgbClr val="FFFFFF"/>
              </a:buClr>
              <a:buSzPct val="100000"/>
              <a:buFont typeface="Arial"/>
              <a:buChar char="•"/>
              <a:tabLst/>
              <a:defRPr sz="1800" b="0" i="0" u="none" strike="noStrike" kern="0" cap="none" spc="0" baseline="0">
                <a:solidFill>
                  <a:srgbClr val="000000"/>
                </a:solidFill>
                <a:uFillTx/>
              </a:defRPr>
            </a:pPr>
            <a:r>
              <a:rPr lang="en-US" sz="20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a:t>
            </a:r>
            <a:r>
              <a:rPr lang="en-US" sz="20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sls</a:t>
            </a:r>
            <a:r>
              <a:rPr lang="en-US" sz="20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/root		</a:t>
            </a:r>
            <a:r>
              <a:rPr lang="zh-TW" sz="20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「可以讀取該目錄」</a:t>
            </a: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70000"/>
              </a:lnSpc>
              <a:spcBef>
                <a:spcPts val="500"/>
              </a:spcBef>
              <a:spcAft>
                <a:spcPts val="0"/>
              </a:spcAft>
              <a:buClr>
                <a:srgbClr val="FFFFFF"/>
              </a:buClr>
              <a:buSzPct val="100000"/>
              <a:buFont typeface="Arial"/>
              <a:buChar char="•"/>
              <a:tabLst/>
              <a:defRPr sz="1800" b="0" i="0" u="none" strike="noStrike" kern="0" cap="none" spc="0" baseline="0">
                <a:solidFill>
                  <a:srgbClr val="000000"/>
                </a:solidFill>
                <a:uFillTx/>
              </a:defRPr>
            </a:pPr>
            <a:r>
              <a:rPr lang="en-US" sz="20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a:t>
            </a:r>
            <a:r>
              <a:rPr lang="en-US" sz="20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sls</a:t>
            </a:r>
            <a:r>
              <a:rPr lang="en-US" sz="20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a:t>
            </a:r>
            <a:r>
              <a:rPr lang="en-US" sz="2000" u="none" strike="noStrike" kern="1200" cap="none" spc="-1" baseline="0" dirty="0" err="1">
                <a:solidFill>
                  <a:srgbClr val="FFFFFF"/>
                </a:solidFill>
                <a:uFillTx/>
                <a:latin typeface="Arial"/>
                <a:ea typeface="Microsoft YaHei Light" panose="020B0502040204020203" pitchFamily="34" charset="-122"/>
                <a:cs typeface="Noto Sans Mono Light" panose="020B0409040504020204" pitchFamily="50"/>
              </a:rPr>
              <a:t>lost+found</a:t>
            </a:r>
            <a:r>
              <a:rPr lang="en-US" sz="20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「可以讀取該目錄」</a:t>
            </a: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70000"/>
              </a:lnSpc>
              <a:spcBef>
                <a:spcPts val="500"/>
              </a:spcBef>
              <a:spcAft>
                <a:spcPts val="0"/>
              </a:spcAft>
              <a:buClr>
                <a:srgbClr val="FFFFFF"/>
              </a:buClr>
              <a:buSzPct val="100000"/>
              <a:buFont typeface="Arial"/>
              <a:buChar char="•"/>
              <a:tabLst/>
              <a:defRPr sz="1800" b="0" i="0" u="none" strike="noStrike" kern="0" cap="none" spc="0" baseline="0">
                <a:solidFill>
                  <a:srgbClr val="000000"/>
                </a:solidFill>
                <a:uFillTx/>
              </a:defRPr>
            </a:pPr>
            <a:r>
              <a:rPr lang="en-US" sz="2000" u="none" strike="noStrike" kern="1200" cap="none" spc="-1" baseline="0" dirty="0">
                <a:solidFill>
                  <a:srgbClr val="FFFFFF"/>
                </a:solidFill>
                <a:uFillTx/>
                <a:latin typeface="Arial"/>
                <a:ea typeface="Microsoft YaHei Light" panose="020B0502040204020203" pitchFamily="34" charset="-122"/>
                <a:cs typeface="Noto Sans Mono Light" panose="020B0409040504020204" pitchFamily="50"/>
              </a:rPr>
              <a:t>ls /root		</a:t>
            </a:r>
            <a:r>
              <a:rPr lang="zh-TW" sz="20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「沒有『set-uid』的</a:t>
            </a:r>
            <a:r>
              <a:rPr lang="en-US" sz="20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ls</a:t>
            </a:r>
            <a:r>
              <a:rPr lang="zh-TW" sz="20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，無法讀取該目錄」</a:t>
            </a:r>
            <a:endParaRPr lang="en-US"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70000"/>
              </a:lnSpc>
              <a:spcBef>
                <a:spcPts val="1000"/>
              </a:spcBef>
              <a:spcAft>
                <a:spcPts val="0"/>
              </a:spcAft>
              <a:buClr>
                <a:srgbClr val="FFFF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課堂作業：仿造「</a:t>
            </a:r>
            <a:r>
              <a:rPr lang="en-US" sz="2400" u="none" strike="noStrike" kern="1200" cap="none" spc="-1" baseline="0" dirty="0" err="1">
                <a:solidFill>
                  <a:srgbClr val="FFFF00"/>
                </a:solidFill>
                <a:uFillTx/>
                <a:latin typeface="Arial"/>
                <a:ea typeface="Microsoft YaHei Light" panose="020B0502040204020203" pitchFamily="34" charset="-122"/>
                <a:cs typeface="Noto Sans Mono Light" panose="020B0409040504020204" pitchFamily="50"/>
              </a:rPr>
              <a:t>sls</a:t>
            </a:r>
            <a:r>
              <a:rPr lang="zh-TW" sz="24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」的做法，製造一個能讀取任何檔案的「超級</a:t>
            </a:r>
            <a:r>
              <a:rPr lang="en-US" sz="24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less</a:t>
            </a:r>
            <a:r>
              <a:rPr lang="zh-TW" sz="2400" u="none" strike="noStrike" kern="1200" cap="none" spc="-1" baseline="0" dirty="0">
                <a:solidFill>
                  <a:srgbClr val="FFFF00"/>
                </a:solidFill>
                <a:uFillTx/>
                <a:latin typeface="Arial"/>
                <a:ea typeface="Microsoft YaHei Light" panose="020B0502040204020203" pitchFamily="34" charset="-122"/>
                <a:cs typeface="Noto Sans Mono Light" panose="020B0409040504020204" pitchFamily="50"/>
              </a:rPr>
              <a:t>」</a:t>
            </a:r>
            <a:endParaRPr lang="en-US"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4050004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9BF19A-D6F3-314A-BE97-F6450BC7D419}"/>
              </a:ext>
            </a:extLst>
          </p:cNvPr>
          <p:cNvSpPr>
            <a:spLocks noGrp="1"/>
          </p:cNvSpPr>
          <p:nvPr>
            <p:ph type="title"/>
          </p:nvPr>
        </p:nvSpPr>
        <p:spPr/>
        <p:txBody>
          <a:bodyPr/>
          <a:lstStyle/>
          <a:p>
            <a:r>
              <a:rPr kumimoji="1" lang="en-US" altLang="zh-TW" dirty="0" err="1"/>
              <a:t>setuid</a:t>
            </a:r>
            <a:r>
              <a:rPr kumimoji="1" lang="zh-TW" altLang="en-US" dirty="0"/>
              <a:t>的目的</a:t>
            </a:r>
          </a:p>
        </p:txBody>
      </p:sp>
      <p:sp>
        <p:nvSpPr>
          <p:cNvPr id="3" name="內容版面配置區 2">
            <a:extLst>
              <a:ext uri="{FF2B5EF4-FFF2-40B4-BE49-F238E27FC236}">
                <a16:creationId xmlns:a16="http://schemas.microsoft.com/office/drawing/2014/main" id="{B94F8A85-DFB6-2B46-9D9E-00F0219A77A9}"/>
              </a:ext>
            </a:extLst>
          </p:cNvPr>
          <p:cNvSpPr>
            <a:spLocks noGrp="1"/>
          </p:cNvSpPr>
          <p:nvPr>
            <p:ph idx="1"/>
          </p:nvPr>
        </p:nvSpPr>
        <p:spPr>
          <a:xfrm>
            <a:off x="838200" y="1825625"/>
            <a:ext cx="9844668" cy="4667250"/>
          </a:xfrm>
        </p:spPr>
        <p:txBody>
          <a:bodyPr>
            <a:normAutofit fontScale="85000" lnSpcReduction="20000"/>
          </a:bodyPr>
          <a:lstStyle/>
          <a:p>
            <a:pPr>
              <a:lnSpc>
                <a:spcPct val="150000"/>
              </a:lnSpc>
            </a:pPr>
            <a:r>
              <a:rPr kumimoji="1" lang="zh-TW" altLang="en-US" dirty="0"/>
              <a:t>「</a:t>
            </a:r>
            <a:r>
              <a:rPr kumimoji="1" lang="en-US" altLang="zh-TW" dirty="0"/>
              <a:t>+s</a:t>
            </a:r>
            <a:r>
              <a:rPr kumimoji="1" lang="zh-TW" altLang="en-US" dirty="0"/>
              <a:t>」的程式，可以在「執行者的權限」和「檔案擁有者的權限」間任意切換</a:t>
            </a:r>
            <a:endParaRPr kumimoji="1" lang="en-US" altLang="zh-TW" dirty="0"/>
          </a:p>
          <a:p>
            <a:pPr>
              <a:lnSpc>
                <a:spcPct val="150000"/>
              </a:lnSpc>
            </a:pPr>
            <a:r>
              <a:rPr kumimoji="1" lang="zh-TW" altLang="en-US" dirty="0"/>
              <a:t>舉例：</a:t>
            </a:r>
            <a:r>
              <a:rPr kumimoji="1" lang="en-US" altLang="zh-TW" dirty="0" err="1"/>
              <a:t>myturnin</a:t>
            </a:r>
            <a:endParaRPr kumimoji="1" lang="en-US" altLang="zh-TW" dirty="0"/>
          </a:p>
          <a:p>
            <a:pPr lvl="1">
              <a:lnSpc>
                <a:spcPct val="150000"/>
              </a:lnSpc>
            </a:pPr>
            <a:r>
              <a:rPr kumimoji="1" lang="en-US" altLang="zh-TW" dirty="0" err="1"/>
              <a:t>myturnin</a:t>
            </a:r>
            <a:r>
              <a:rPr kumimoji="1" lang="zh-TW" altLang="en-US" dirty="0"/>
              <a:t>是將「自己的作業」複製到「助教的目錄」，因此</a:t>
            </a:r>
            <a:r>
              <a:rPr kumimoji="1" lang="en-US" altLang="zh-TW" dirty="0"/>
              <a:t>…</a:t>
            </a:r>
          </a:p>
          <a:p>
            <a:pPr lvl="1">
              <a:lnSpc>
                <a:spcPct val="150000"/>
              </a:lnSpc>
            </a:pPr>
            <a:r>
              <a:rPr kumimoji="1" lang="en-US" altLang="zh-TW" dirty="0" err="1"/>
              <a:t>myturnin</a:t>
            </a:r>
            <a:r>
              <a:rPr kumimoji="1" lang="zh-TW" altLang="en-US" dirty="0"/>
              <a:t>是「</a:t>
            </a:r>
            <a:r>
              <a:rPr kumimoji="1" lang="en-US" altLang="zh-TW" dirty="0"/>
              <a:t>+s</a:t>
            </a:r>
            <a:r>
              <a:rPr kumimoji="1" lang="zh-TW" altLang="en-US" dirty="0"/>
              <a:t>」的程式，擁有者是「助教」，所有人都可以執行</a:t>
            </a:r>
            <a:endParaRPr kumimoji="1" lang="en-US" altLang="zh-TW" dirty="0"/>
          </a:p>
          <a:p>
            <a:pPr lvl="1">
              <a:lnSpc>
                <a:spcPct val="150000"/>
              </a:lnSpc>
            </a:pPr>
            <a:r>
              <a:rPr kumimoji="1" lang="zh-TW" altLang="en-US" dirty="0"/>
              <a:t>用「執行者的權限」將作業內容複製到記憶體</a:t>
            </a:r>
            <a:endParaRPr kumimoji="1" lang="en-US" altLang="zh-TW" dirty="0"/>
          </a:p>
          <a:p>
            <a:pPr lvl="1">
              <a:lnSpc>
                <a:spcPct val="150000"/>
              </a:lnSpc>
            </a:pPr>
            <a:r>
              <a:rPr kumimoji="1" lang="zh-TW" altLang="en-US" dirty="0"/>
              <a:t>在用「助教的權限」將作業內容複製到助教的目錄中</a:t>
            </a:r>
            <a:endParaRPr kumimoji="1" lang="en-US" altLang="zh-TW" dirty="0"/>
          </a:p>
          <a:p>
            <a:pPr>
              <a:lnSpc>
                <a:spcPct val="150000"/>
              </a:lnSpc>
            </a:pPr>
            <a:r>
              <a:rPr kumimoji="1" lang="en-US" altLang="zh-TW" dirty="0" err="1"/>
              <a:t>turnin</a:t>
            </a:r>
            <a:r>
              <a:rPr kumimoji="1" lang="zh-TW" altLang="en-US" dirty="0"/>
              <a:t>更好的做法是，超級使用者的權限，這樣各個科目可以使用同一個</a:t>
            </a:r>
            <a:r>
              <a:rPr kumimoji="1" lang="en-US" altLang="zh-TW" dirty="0" err="1"/>
              <a:t>turnin</a:t>
            </a:r>
            <a:endParaRPr kumimoji="1" lang="zh-TW" altLang="en-US" dirty="0"/>
          </a:p>
        </p:txBody>
      </p:sp>
    </p:spTree>
    <p:extLst>
      <p:ext uri="{BB962C8B-B14F-4D97-AF65-F5344CB8AC3E}">
        <p14:creationId xmlns:p14="http://schemas.microsoft.com/office/powerpoint/2010/main" val="3957359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7878D9-3C75-8249-88EE-B1DFE11253A6}"/>
              </a:ext>
            </a:extLst>
          </p:cNvPr>
          <p:cNvSpPr>
            <a:spLocks noGrp="1"/>
          </p:cNvSpPr>
          <p:nvPr>
            <p:ph type="title"/>
          </p:nvPr>
        </p:nvSpPr>
        <p:spPr/>
        <p:txBody>
          <a:bodyPr/>
          <a:lstStyle/>
          <a:p>
            <a:r>
              <a:rPr kumimoji="1" lang="en-US" altLang="zh-TW" dirty="0" err="1"/>
              <a:t>setresuid</a:t>
            </a:r>
            <a:endParaRPr kumimoji="1" lang="zh-TW" altLang="en-US" dirty="0"/>
          </a:p>
        </p:txBody>
      </p:sp>
      <p:sp>
        <p:nvSpPr>
          <p:cNvPr id="3" name="內容版面配置區 2">
            <a:extLst>
              <a:ext uri="{FF2B5EF4-FFF2-40B4-BE49-F238E27FC236}">
                <a16:creationId xmlns:a16="http://schemas.microsoft.com/office/drawing/2014/main" id="{ED5ACAB8-4D80-284B-9F39-E2D3283B9D34}"/>
              </a:ext>
            </a:extLst>
          </p:cNvPr>
          <p:cNvSpPr>
            <a:spLocks noGrp="1"/>
          </p:cNvSpPr>
          <p:nvPr>
            <p:ph idx="1"/>
          </p:nvPr>
        </p:nvSpPr>
        <p:spPr/>
        <p:txBody>
          <a:bodyPr>
            <a:normAutofit/>
          </a:bodyPr>
          <a:lstStyle/>
          <a:p>
            <a:pPr>
              <a:lnSpc>
                <a:spcPct val="150000"/>
              </a:lnSpc>
            </a:pPr>
            <a:r>
              <a:rPr kumimoji="1" lang="en-US" altLang="zh-TW" dirty="0"/>
              <a:t> An </a:t>
            </a:r>
            <a:r>
              <a:rPr kumimoji="1" lang="en-US" altLang="zh-TW" dirty="0">
                <a:solidFill>
                  <a:srgbClr val="FF0000"/>
                </a:solidFill>
              </a:rPr>
              <a:t>unprivileged process </a:t>
            </a:r>
            <a:r>
              <a:rPr kumimoji="1" lang="en-US" altLang="zh-TW" dirty="0"/>
              <a:t>may change its real  UID,  effective  UID,  and</a:t>
            </a:r>
            <a:r>
              <a:rPr kumimoji="1" lang="zh-TW" altLang="en-US" dirty="0"/>
              <a:t> </a:t>
            </a:r>
            <a:r>
              <a:rPr kumimoji="1" lang="en-US" altLang="zh-TW" dirty="0"/>
              <a:t>saved  set-user-ID,  each  to one of: the current real UID, the current</a:t>
            </a:r>
            <a:r>
              <a:rPr kumimoji="1" lang="zh-TW" altLang="en-US" dirty="0"/>
              <a:t> </a:t>
            </a:r>
            <a:r>
              <a:rPr kumimoji="1" lang="en-US" altLang="zh-TW" dirty="0"/>
              <a:t>effective UID or the current saved set-user-ID.</a:t>
            </a:r>
          </a:p>
          <a:p>
            <a:pPr>
              <a:lnSpc>
                <a:spcPct val="150000"/>
              </a:lnSpc>
            </a:pPr>
            <a:r>
              <a:rPr kumimoji="1" lang="en-US" altLang="zh-TW" dirty="0"/>
              <a:t>A </a:t>
            </a:r>
            <a:r>
              <a:rPr kumimoji="1" lang="en-US" altLang="zh-TW" dirty="0">
                <a:solidFill>
                  <a:srgbClr val="FF0000"/>
                </a:solidFill>
              </a:rPr>
              <a:t>privileged process </a:t>
            </a:r>
            <a:r>
              <a:rPr kumimoji="1" lang="en-US" altLang="zh-TW" dirty="0"/>
              <a:t>(on Linux, one having the  </a:t>
            </a:r>
            <a:r>
              <a:rPr kumimoji="1" lang="en-US" altLang="zh-TW" dirty="0">
                <a:solidFill>
                  <a:srgbClr val="FF0000"/>
                </a:solidFill>
              </a:rPr>
              <a:t>CAP_SETUID  capability</a:t>
            </a:r>
            <a:r>
              <a:rPr kumimoji="1" lang="en-US" altLang="zh-TW" dirty="0"/>
              <a:t>) may set its real UID, effective UID, and saved set-user-ID to arbitrary</a:t>
            </a:r>
            <a:r>
              <a:rPr kumimoji="1" lang="zh-TW" altLang="en-US" dirty="0"/>
              <a:t> </a:t>
            </a:r>
            <a:r>
              <a:rPr kumimoji="1" lang="en-US" altLang="zh-TW" dirty="0"/>
              <a:t>values.</a:t>
            </a:r>
            <a:endParaRPr kumimoji="1" lang="zh-TW" altLang="en-US" dirty="0"/>
          </a:p>
        </p:txBody>
      </p:sp>
    </p:spTree>
    <p:extLst>
      <p:ext uri="{BB962C8B-B14F-4D97-AF65-F5344CB8AC3E}">
        <p14:creationId xmlns:p14="http://schemas.microsoft.com/office/powerpoint/2010/main" val="1262989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81D0DA-AF90-8849-B48C-806114A026DE}"/>
              </a:ext>
            </a:extLst>
          </p:cNvPr>
          <p:cNvSpPr>
            <a:spLocks noGrp="1"/>
          </p:cNvSpPr>
          <p:nvPr>
            <p:ph type="title"/>
          </p:nvPr>
        </p:nvSpPr>
        <p:spPr/>
        <p:txBody>
          <a:bodyPr/>
          <a:lstStyle/>
          <a:p>
            <a:r>
              <a:rPr kumimoji="1" lang="zh-TW" altLang="en-US" dirty="0"/>
              <a:t>要設定「</a:t>
            </a:r>
            <a:r>
              <a:rPr kumimoji="1" lang="en-US" altLang="zh-TW" dirty="0"/>
              <a:t>real </a:t>
            </a:r>
            <a:r>
              <a:rPr kumimoji="1" lang="en-US" altLang="zh-TW" dirty="0" err="1"/>
              <a:t>uid</a:t>
            </a:r>
            <a:r>
              <a:rPr kumimoji="1" lang="zh-TW" altLang="en-US" dirty="0"/>
              <a:t>」還是「</a:t>
            </a:r>
            <a:r>
              <a:rPr kumimoji="1" lang="en-US" altLang="zh-TW" dirty="0"/>
              <a:t> effective</a:t>
            </a:r>
            <a:r>
              <a:rPr kumimoji="1" lang="zh-TW" altLang="en-US" dirty="0"/>
              <a:t> </a:t>
            </a:r>
            <a:r>
              <a:rPr kumimoji="1" lang="en-US" altLang="zh-TW" dirty="0" err="1"/>
              <a:t>uid</a:t>
            </a:r>
            <a:r>
              <a:rPr kumimoji="1" lang="zh-TW" altLang="en-US" dirty="0"/>
              <a:t>」？</a:t>
            </a:r>
          </a:p>
        </p:txBody>
      </p:sp>
      <p:sp>
        <p:nvSpPr>
          <p:cNvPr id="3" name="內容版面配置區 2">
            <a:extLst>
              <a:ext uri="{FF2B5EF4-FFF2-40B4-BE49-F238E27FC236}">
                <a16:creationId xmlns:a16="http://schemas.microsoft.com/office/drawing/2014/main" id="{B99DEF16-5280-3940-9EFD-A50035AC8366}"/>
              </a:ext>
            </a:extLst>
          </p:cNvPr>
          <p:cNvSpPr>
            <a:spLocks noGrp="1"/>
          </p:cNvSpPr>
          <p:nvPr>
            <p:ph idx="1"/>
          </p:nvPr>
        </p:nvSpPr>
        <p:spPr/>
        <p:txBody>
          <a:bodyPr/>
          <a:lstStyle/>
          <a:p>
            <a:r>
              <a:rPr kumimoji="1" lang="en-US" altLang="zh-TW" dirty="0"/>
              <a:t>Google</a:t>
            </a:r>
            <a:r>
              <a:rPr kumimoji="1" lang="zh-TW" altLang="en-US" dirty="0"/>
              <a:t>關鍵字「</a:t>
            </a:r>
            <a:r>
              <a:rPr kumimoji="1" lang="en-US" altLang="zh-TW" dirty="0"/>
              <a:t> file system real </a:t>
            </a:r>
            <a:r>
              <a:rPr kumimoji="1" lang="en-US" altLang="zh-TW" dirty="0" err="1"/>
              <a:t>uid</a:t>
            </a:r>
            <a:r>
              <a:rPr kumimoji="1" lang="en-US" altLang="zh-TW" dirty="0"/>
              <a:t> effective </a:t>
            </a:r>
            <a:r>
              <a:rPr kumimoji="1" lang="zh-TW" altLang="en-US" dirty="0"/>
              <a:t>」</a:t>
            </a:r>
            <a:endParaRPr kumimoji="1" lang="en-US" altLang="zh-TW" dirty="0"/>
          </a:p>
          <a:p>
            <a:r>
              <a:rPr lang="en-US" altLang="zh-TW" dirty="0">
                <a:hlinkClick r:id="rId2"/>
              </a:rPr>
              <a:t>Difference between Real User ID, Effective User ID and Saved User ID</a:t>
            </a:r>
            <a:endParaRPr lang="en-US" altLang="zh-TW" b="1" dirty="0"/>
          </a:p>
          <a:p>
            <a:r>
              <a:rPr lang="en-US" altLang="zh-TW" dirty="0"/>
              <a:t>So, the real user id is who you really are (the one who owns the process), and the </a:t>
            </a:r>
            <a:r>
              <a:rPr lang="en-US" altLang="zh-TW" dirty="0">
                <a:solidFill>
                  <a:srgbClr val="FF0000"/>
                </a:solidFill>
              </a:rPr>
              <a:t>effective user id is what the operating system looks at to make a decision </a:t>
            </a:r>
            <a:r>
              <a:rPr lang="en-US" altLang="zh-TW" dirty="0"/>
              <a:t>whether or not you are allowed to do something (</a:t>
            </a:r>
            <a:r>
              <a:rPr lang="en-US" altLang="zh-TW" dirty="0">
                <a:solidFill>
                  <a:srgbClr val="FF0000"/>
                </a:solidFill>
              </a:rPr>
              <a:t>most of the time, there are some exceptions</a:t>
            </a:r>
            <a:r>
              <a:rPr lang="en-US" altLang="zh-TW" dirty="0"/>
              <a:t>).</a:t>
            </a:r>
            <a:endParaRPr kumimoji="1" lang="en-US" altLang="zh-TW" dirty="0"/>
          </a:p>
        </p:txBody>
      </p:sp>
    </p:spTree>
    <p:extLst>
      <p:ext uri="{BB962C8B-B14F-4D97-AF65-F5344CB8AC3E}">
        <p14:creationId xmlns:p14="http://schemas.microsoft.com/office/powerpoint/2010/main" val="1870030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AC2DA4-87B2-1744-A9A2-8BD566F9BCEB}"/>
              </a:ext>
            </a:extLst>
          </p:cNvPr>
          <p:cNvSpPr>
            <a:spLocks noGrp="1"/>
          </p:cNvSpPr>
          <p:nvPr>
            <p:ph type="title"/>
          </p:nvPr>
        </p:nvSpPr>
        <p:spPr/>
        <p:txBody>
          <a:bodyPr/>
          <a:lstStyle/>
          <a:p>
            <a:r>
              <a:rPr kumimoji="1" lang="zh-TW" altLang="en-US" dirty="0"/>
              <a:t>更進一步</a:t>
            </a:r>
          </a:p>
        </p:txBody>
      </p:sp>
      <p:sp>
        <p:nvSpPr>
          <p:cNvPr id="3" name="內容版面配置區 2">
            <a:extLst>
              <a:ext uri="{FF2B5EF4-FFF2-40B4-BE49-F238E27FC236}">
                <a16:creationId xmlns:a16="http://schemas.microsoft.com/office/drawing/2014/main" id="{CB2F1A42-FE53-6E4E-93E8-CD13F0BDB91C}"/>
              </a:ext>
            </a:extLst>
          </p:cNvPr>
          <p:cNvSpPr>
            <a:spLocks noGrp="1"/>
          </p:cNvSpPr>
          <p:nvPr>
            <p:ph idx="1"/>
          </p:nvPr>
        </p:nvSpPr>
        <p:spPr/>
        <p:txBody>
          <a:bodyPr/>
          <a:lstStyle/>
          <a:p>
            <a:r>
              <a:rPr kumimoji="1" lang="zh-TW" altLang="en-US" dirty="0"/>
              <a:t>什麼是</a:t>
            </a:r>
            <a:r>
              <a:rPr lang="en-US" altLang="zh-TW" dirty="0"/>
              <a:t>capabilities </a:t>
            </a:r>
            <a:r>
              <a:rPr kumimoji="1" lang="zh-TW" altLang="en-US" dirty="0"/>
              <a:t>？</a:t>
            </a:r>
            <a:endParaRPr kumimoji="1" lang="en-US" altLang="zh-TW" dirty="0"/>
          </a:p>
          <a:p>
            <a:pPr lvl="1"/>
            <a:r>
              <a:rPr kumimoji="1" lang="en-US" altLang="zh-TW" dirty="0"/>
              <a:t>man 7 </a:t>
            </a:r>
            <a:r>
              <a:rPr lang="en-US" altLang="zh-TW" dirty="0"/>
              <a:t>capabilities</a:t>
            </a:r>
          </a:p>
          <a:p>
            <a:pPr lvl="1"/>
            <a:r>
              <a:rPr kumimoji="1" lang="zh-TW" altLang="en-US" dirty="0"/>
              <a:t>動機：早期的</a:t>
            </a:r>
            <a:r>
              <a:rPr kumimoji="1" lang="en-US" altLang="zh-TW" dirty="0"/>
              <a:t>UNIX</a:t>
            </a:r>
            <a:r>
              <a:rPr kumimoji="1" lang="zh-TW" altLang="en-US" dirty="0"/>
              <a:t>只有</a:t>
            </a:r>
            <a:r>
              <a:rPr kumimoji="1" lang="en-US" altLang="zh-TW" dirty="0"/>
              <a:t>super user</a:t>
            </a:r>
            <a:r>
              <a:rPr kumimoji="1" lang="zh-TW" altLang="en-US" dirty="0"/>
              <a:t>和</a:t>
            </a:r>
            <a:r>
              <a:rPr kumimoji="1" lang="en-US" altLang="zh-TW" dirty="0"/>
              <a:t>normal user</a:t>
            </a:r>
            <a:r>
              <a:rPr kumimoji="1" lang="zh-TW" altLang="en-US" dirty="0"/>
              <a:t>，等於「全有」或者「全無」</a:t>
            </a:r>
            <a:endParaRPr kumimoji="1" lang="en-US" altLang="zh-TW" dirty="0"/>
          </a:p>
          <a:p>
            <a:pPr lvl="1"/>
            <a:r>
              <a:rPr kumimoji="1" lang="zh-TW" altLang="en-US" dirty="0"/>
              <a:t>舉例：</a:t>
            </a:r>
            <a:r>
              <a:rPr kumimoji="1" lang="en-US" altLang="zh-TW" dirty="0"/>
              <a:t>『</a:t>
            </a:r>
            <a:r>
              <a:rPr kumimoji="1" lang="zh-TW" altLang="en-US" dirty="0"/>
              <a:t>重開機</a:t>
            </a:r>
            <a:r>
              <a:rPr kumimoji="1" lang="en-US" altLang="zh-TW" dirty="0"/>
              <a:t>』</a:t>
            </a:r>
            <a:r>
              <a:rPr kumimoji="1" lang="zh-TW" altLang="en-US" dirty="0"/>
              <a:t>應用程式必須是「</a:t>
            </a:r>
            <a:r>
              <a:rPr kumimoji="1" lang="en-US" altLang="zh-TW" dirty="0"/>
              <a:t>+s</a:t>
            </a:r>
            <a:r>
              <a:rPr kumimoji="1" lang="zh-TW" altLang="en-US" dirty="0"/>
              <a:t>」，</a:t>
            </a:r>
            <a:r>
              <a:rPr kumimoji="1" lang="zh-TW" altLang="en-US" dirty="0">
                <a:solidFill>
                  <a:srgbClr val="FF0000"/>
                </a:solidFill>
              </a:rPr>
              <a:t>如果這個重開機程式被駭客破解</a:t>
            </a:r>
            <a:r>
              <a:rPr kumimoji="1" lang="zh-TW" altLang="en-US" dirty="0"/>
              <a:t>，那麼整個系統就被完全攻破</a:t>
            </a:r>
            <a:endParaRPr kumimoji="1" lang="en-US" altLang="zh-TW" dirty="0"/>
          </a:p>
          <a:p>
            <a:pPr lvl="1"/>
            <a:r>
              <a:rPr kumimoji="1" lang="zh-TW" altLang="en-US" dirty="0"/>
              <a:t>大致上就是把</a:t>
            </a:r>
            <a:r>
              <a:rPr kumimoji="1" lang="en-US" altLang="zh-TW" dirty="0"/>
              <a:t>root</a:t>
            </a:r>
            <a:r>
              <a:rPr kumimoji="1" lang="zh-TW" altLang="en-US" dirty="0"/>
              <a:t>的各種權利，分成約</a:t>
            </a:r>
            <a:r>
              <a:rPr kumimoji="1" lang="en-US" altLang="zh-TW" dirty="0"/>
              <a:t>42</a:t>
            </a:r>
            <a:r>
              <a:rPr kumimoji="1" lang="zh-TW" altLang="en-US" dirty="0"/>
              <a:t>個種類，可以賦予應用程式某幾類的特別權限（</a:t>
            </a:r>
            <a:r>
              <a:rPr kumimoji="1" lang="en-US" altLang="zh-TW" dirty="0"/>
              <a:t> </a:t>
            </a:r>
            <a:r>
              <a:rPr kumimoji="1" lang="en-US" altLang="zh-TW" dirty="0" err="1"/>
              <a:t>setcap</a:t>
            </a:r>
            <a:r>
              <a:rPr kumimoji="1" lang="en-US" altLang="zh-TW" dirty="0"/>
              <a:t> </a:t>
            </a:r>
            <a:r>
              <a:rPr kumimoji="1" lang="zh-TW" altLang="en-US" dirty="0"/>
              <a:t>）</a:t>
            </a:r>
            <a:endParaRPr kumimoji="1" lang="en-US" altLang="zh-TW" dirty="0"/>
          </a:p>
          <a:p>
            <a:pPr lvl="1"/>
            <a:r>
              <a:rPr kumimoji="1" lang="zh-TW" altLang="en-US" dirty="0"/>
              <a:t>舉例：賦予應用程式「</a:t>
            </a:r>
            <a:r>
              <a:rPr kumimoji="1" lang="en-US" altLang="zh-TW" dirty="0">
                <a:solidFill>
                  <a:srgbClr val="FF0000"/>
                </a:solidFill>
              </a:rPr>
              <a:t> CAP_SYS_BOOT</a:t>
            </a:r>
            <a:r>
              <a:rPr kumimoji="1" lang="zh-TW" altLang="en-US" dirty="0"/>
              <a:t>」</a:t>
            </a:r>
            <a:endParaRPr kumimoji="1" lang="en-US" altLang="zh-TW" dirty="0"/>
          </a:p>
          <a:p>
            <a:endParaRPr kumimoji="1" lang="zh-TW" altLang="en-US" dirty="0"/>
          </a:p>
        </p:txBody>
      </p:sp>
    </p:spTree>
    <p:extLst>
      <p:ext uri="{BB962C8B-B14F-4D97-AF65-F5344CB8AC3E}">
        <p14:creationId xmlns:p14="http://schemas.microsoft.com/office/powerpoint/2010/main" val="3791007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7D915-B03A-FB4E-9F66-5463B2C9FC92}"/>
              </a:ext>
            </a:extLst>
          </p:cNvPr>
          <p:cNvSpPr>
            <a:spLocks noGrp="1"/>
          </p:cNvSpPr>
          <p:nvPr>
            <p:ph type="title"/>
          </p:nvPr>
        </p:nvSpPr>
        <p:spPr/>
        <p:txBody>
          <a:bodyPr/>
          <a:lstStyle/>
          <a:p>
            <a:r>
              <a:rPr kumimoji="1" lang="zh-TW" altLang="en-US" dirty="0"/>
              <a:t>查詢</a:t>
            </a:r>
            <a:r>
              <a:rPr kumimoji="1" lang="en-US" altLang="zh-TW" dirty="0"/>
              <a:t>capability</a:t>
            </a:r>
            <a:r>
              <a:rPr kumimoji="1" lang="zh-TW" altLang="en-US" dirty="0"/>
              <a:t>的常見用法</a:t>
            </a:r>
          </a:p>
        </p:txBody>
      </p:sp>
      <p:sp>
        <p:nvSpPr>
          <p:cNvPr id="3" name="內容版面配置區 2">
            <a:extLst>
              <a:ext uri="{FF2B5EF4-FFF2-40B4-BE49-F238E27FC236}">
                <a16:creationId xmlns:a16="http://schemas.microsoft.com/office/drawing/2014/main" id="{8BD6E50A-6629-A747-9104-E3FCDEB30E3A}"/>
              </a:ext>
            </a:extLst>
          </p:cNvPr>
          <p:cNvSpPr>
            <a:spLocks noGrp="1"/>
          </p:cNvSpPr>
          <p:nvPr>
            <p:ph idx="1"/>
          </p:nvPr>
        </p:nvSpPr>
        <p:spPr/>
        <p:txBody>
          <a:bodyPr/>
          <a:lstStyle/>
          <a:p>
            <a:pPr>
              <a:lnSpc>
                <a:spcPct val="150000"/>
              </a:lnSpc>
            </a:pPr>
            <a:r>
              <a:rPr kumimoji="1" lang="en-US" altLang="zh-TW" dirty="0"/>
              <a:t>Google </a:t>
            </a:r>
            <a:r>
              <a:rPr kumimoji="1" lang="zh-TW" altLang="en-US" dirty="0"/>
              <a:t>「</a:t>
            </a:r>
            <a:r>
              <a:rPr kumimoji="1" lang="en-US" altLang="zh-TW" dirty="0"/>
              <a:t> </a:t>
            </a:r>
            <a:r>
              <a:rPr kumimoji="1" lang="en-US" altLang="zh-TW" dirty="0" err="1"/>
              <a:t>linux</a:t>
            </a:r>
            <a:r>
              <a:rPr kumimoji="1" lang="en-US" altLang="zh-TW" dirty="0"/>
              <a:t> capabilities which </a:t>
            </a:r>
            <a:r>
              <a:rPr kumimoji="1" lang="zh-TW" altLang="en-US" dirty="0"/>
              <a:t>」</a:t>
            </a:r>
            <a:endParaRPr kumimoji="1" lang="en-US" altLang="zh-TW" dirty="0"/>
          </a:p>
          <a:p>
            <a:pPr>
              <a:lnSpc>
                <a:spcPct val="150000"/>
              </a:lnSpc>
            </a:pPr>
            <a:r>
              <a:rPr kumimoji="1" lang="en-US" altLang="zh-TW" dirty="0"/>
              <a:t>https://louie023.wordpress.com/2013/05/05/</a:t>
            </a:r>
            <a:r>
              <a:rPr kumimoji="1" lang="en-US" altLang="zh-TW" dirty="0" err="1"/>
              <a:t>linux</a:t>
            </a:r>
            <a:r>
              <a:rPr kumimoji="1" lang="en-US" altLang="zh-TW" dirty="0"/>
              <a:t>-capabilities-%E4%BB%8B%E7%B4%B9/</a:t>
            </a:r>
          </a:p>
          <a:p>
            <a:pPr lvl="1">
              <a:lnSpc>
                <a:spcPct val="150000"/>
              </a:lnSpc>
            </a:pPr>
            <a:r>
              <a:rPr kumimoji="1" lang="zh-TW" altLang="en-US" dirty="0"/>
              <a:t>用</a:t>
            </a:r>
            <a:r>
              <a:rPr kumimoji="1" lang="en-US" altLang="zh-TW" dirty="0"/>
              <a:t>ping</a:t>
            </a:r>
            <a:r>
              <a:rPr kumimoji="1" lang="zh-TW" altLang="en-US" dirty="0"/>
              <a:t>當例子，說明</a:t>
            </a:r>
            <a:r>
              <a:rPr kumimoji="1" lang="en-US" altLang="zh-TW" dirty="0"/>
              <a:t>capability</a:t>
            </a:r>
          </a:p>
          <a:p>
            <a:pPr lvl="1">
              <a:lnSpc>
                <a:spcPct val="150000"/>
              </a:lnSpc>
            </a:pPr>
            <a:r>
              <a:rPr kumimoji="1" lang="en-US" altLang="zh-TW" dirty="0">
                <a:solidFill>
                  <a:srgbClr val="FFFF00"/>
                </a:solidFill>
                <a:highlight>
                  <a:srgbClr val="000000"/>
                </a:highlight>
              </a:rPr>
              <a:t>shiwulo@numa64:~$ </a:t>
            </a:r>
            <a:r>
              <a:rPr kumimoji="1" lang="en-US" altLang="zh-TW" dirty="0" err="1">
                <a:solidFill>
                  <a:srgbClr val="FFFF00"/>
                </a:solidFill>
                <a:highlight>
                  <a:srgbClr val="000000"/>
                </a:highlight>
              </a:rPr>
              <a:t>getcap</a:t>
            </a:r>
            <a:r>
              <a:rPr kumimoji="1" lang="en-US" altLang="zh-TW" dirty="0">
                <a:solidFill>
                  <a:srgbClr val="FFFF00"/>
                </a:solidFill>
                <a:highlight>
                  <a:srgbClr val="000000"/>
                </a:highlight>
              </a:rPr>
              <a:t> /</a:t>
            </a:r>
            <a:r>
              <a:rPr kumimoji="1" lang="en-US" altLang="zh-TW" dirty="0" err="1">
                <a:solidFill>
                  <a:srgbClr val="FFFF00"/>
                </a:solidFill>
                <a:highlight>
                  <a:srgbClr val="000000"/>
                </a:highlight>
              </a:rPr>
              <a:t>usr</a:t>
            </a:r>
            <a:r>
              <a:rPr kumimoji="1" lang="en-US" altLang="zh-TW" dirty="0">
                <a:solidFill>
                  <a:srgbClr val="FFFF00"/>
                </a:solidFill>
                <a:highlight>
                  <a:srgbClr val="000000"/>
                </a:highlight>
              </a:rPr>
              <a:t>/bin/ping</a:t>
            </a:r>
          </a:p>
          <a:p>
            <a:pPr lvl="1">
              <a:lnSpc>
                <a:spcPct val="150000"/>
              </a:lnSpc>
            </a:pPr>
            <a:r>
              <a:rPr kumimoji="1" lang="en-US" altLang="zh-TW" dirty="0">
                <a:solidFill>
                  <a:srgbClr val="FFFF00"/>
                </a:solidFill>
                <a:highlight>
                  <a:srgbClr val="000000"/>
                </a:highlight>
              </a:rPr>
              <a:t>/</a:t>
            </a:r>
            <a:r>
              <a:rPr kumimoji="1" lang="en-US" altLang="zh-TW" dirty="0" err="1">
                <a:solidFill>
                  <a:srgbClr val="FFFF00"/>
                </a:solidFill>
                <a:highlight>
                  <a:srgbClr val="000000"/>
                </a:highlight>
              </a:rPr>
              <a:t>usr</a:t>
            </a:r>
            <a:r>
              <a:rPr kumimoji="1" lang="en-US" altLang="zh-TW" dirty="0">
                <a:solidFill>
                  <a:srgbClr val="FFFF00"/>
                </a:solidFill>
                <a:highlight>
                  <a:srgbClr val="000000"/>
                </a:highlight>
              </a:rPr>
              <a:t>/bin/ping = </a:t>
            </a:r>
            <a:r>
              <a:rPr kumimoji="1" lang="en-US" altLang="zh-TW" dirty="0" err="1">
                <a:solidFill>
                  <a:srgbClr val="FFFF00"/>
                </a:solidFill>
                <a:highlight>
                  <a:srgbClr val="000000"/>
                </a:highlight>
              </a:rPr>
              <a:t>cap_net_raw+ep</a:t>
            </a:r>
            <a:endParaRPr kumimoji="1" lang="en-US" altLang="zh-TW" dirty="0">
              <a:solidFill>
                <a:srgbClr val="FFFF00"/>
              </a:solidFill>
              <a:highlight>
                <a:srgbClr val="000000"/>
              </a:highlight>
            </a:endParaRPr>
          </a:p>
        </p:txBody>
      </p:sp>
    </p:spTree>
    <p:extLst>
      <p:ext uri="{BB962C8B-B14F-4D97-AF65-F5344CB8AC3E}">
        <p14:creationId xmlns:p14="http://schemas.microsoft.com/office/powerpoint/2010/main" val="3298538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F297B7-3295-2D48-AFDB-5C3D6EF01B5E}"/>
              </a:ext>
            </a:extLst>
          </p:cNvPr>
          <p:cNvSpPr>
            <a:spLocks noGrp="1"/>
          </p:cNvSpPr>
          <p:nvPr>
            <p:ph type="title"/>
          </p:nvPr>
        </p:nvSpPr>
        <p:spPr/>
        <p:txBody>
          <a:bodyPr/>
          <a:lstStyle/>
          <a:p>
            <a:r>
              <a:rPr kumimoji="1" lang="en-US" altLang="zh-TW" dirty="0"/>
              <a:t>Hard link </a:t>
            </a:r>
            <a:r>
              <a:rPr kumimoji="1" lang="zh-TW" altLang="en-US" dirty="0"/>
              <a:t>與</a:t>
            </a:r>
            <a:r>
              <a:rPr kumimoji="1" lang="en-US" altLang="zh-TW" dirty="0"/>
              <a:t> soft link</a:t>
            </a:r>
            <a:endParaRPr kumimoji="1" lang="zh-TW" altLang="en-US" dirty="0"/>
          </a:p>
        </p:txBody>
      </p:sp>
      <p:sp>
        <p:nvSpPr>
          <p:cNvPr id="3" name="內容版面配置區 2">
            <a:extLst>
              <a:ext uri="{FF2B5EF4-FFF2-40B4-BE49-F238E27FC236}">
                <a16:creationId xmlns:a16="http://schemas.microsoft.com/office/drawing/2014/main" id="{01EFDF85-89B2-3349-A108-1B85E918F5FD}"/>
              </a:ext>
            </a:extLst>
          </p:cNvPr>
          <p:cNvSpPr>
            <a:spLocks noGrp="1"/>
          </p:cNvSpPr>
          <p:nvPr>
            <p:ph idx="1"/>
          </p:nvPr>
        </p:nvSpPr>
        <p:spPr/>
        <p:txBody>
          <a:bodyPr anchor="t"/>
          <a:lstStyle/>
          <a:p>
            <a:pPr>
              <a:lnSpc>
                <a:spcPct val="150000"/>
              </a:lnSpc>
            </a:pPr>
            <a:r>
              <a:rPr kumimoji="1" lang="en-US" altLang="zh-TW" dirty="0"/>
              <a:t>OS</a:t>
            </a:r>
            <a:r>
              <a:rPr kumimoji="1" lang="zh-TW" altLang="en-US" dirty="0"/>
              <a:t>中，檔案就是一個編號</a:t>
            </a:r>
            <a:endParaRPr kumimoji="1" lang="en-US" altLang="zh-TW" dirty="0"/>
          </a:p>
          <a:p>
            <a:pPr lvl="1">
              <a:lnSpc>
                <a:spcPct val="150000"/>
              </a:lnSpc>
            </a:pPr>
            <a:r>
              <a:rPr lang="en-US" altLang="zh-TW" dirty="0"/>
              <a:t>ls -li</a:t>
            </a:r>
            <a:endParaRPr kumimoji="1" lang="zh-TW" altLang="en-US" dirty="0"/>
          </a:p>
        </p:txBody>
      </p:sp>
      <p:pic>
        <p:nvPicPr>
          <p:cNvPr id="7" name="圖片 6" descr="一張含有 文字 的圖片&#10;&#10;自動產生的描述">
            <a:extLst>
              <a:ext uri="{FF2B5EF4-FFF2-40B4-BE49-F238E27FC236}">
                <a16:creationId xmlns:a16="http://schemas.microsoft.com/office/drawing/2014/main" id="{04AB89B7-1179-A64F-9202-2A1551E7E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99177" y="3176520"/>
            <a:ext cx="8724537" cy="3135380"/>
          </a:xfrm>
          <a:prstGeom prst="rect">
            <a:avLst/>
          </a:prstGeom>
        </p:spPr>
      </p:pic>
    </p:spTree>
    <p:extLst>
      <p:ext uri="{BB962C8B-B14F-4D97-AF65-F5344CB8AC3E}">
        <p14:creationId xmlns:p14="http://schemas.microsoft.com/office/powerpoint/2010/main" val="1169150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99EFA6-6CA9-F748-B4B4-605101626344}"/>
              </a:ext>
            </a:extLst>
          </p:cNvPr>
          <p:cNvSpPr>
            <a:spLocks noGrp="1"/>
          </p:cNvSpPr>
          <p:nvPr>
            <p:ph type="title"/>
          </p:nvPr>
        </p:nvSpPr>
        <p:spPr/>
        <p:txBody>
          <a:bodyPr/>
          <a:lstStyle/>
          <a:p>
            <a:r>
              <a:rPr kumimoji="1" lang="zh-TW" altLang="en-US" dirty="0"/>
              <a:t>檔案的編號</a:t>
            </a:r>
          </a:p>
        </p:txBody>
      </p:sp>
      <p:sp>
        <p:nvSpPr>
          <p:cNvPr id="3" name="內容版面配置區 2">
            <a:extLst>
              <a:ext uri="{FF2B5EF4-FFF2-40B4-BE49-F238E27FC236}">
                <a16:creationId xmlns:a16="http://schemas.microsoft.com/office/drawing/2014/main" id="{91BA4B1F-16E4-1F42-A2FE-D527CC524B1A}"/>
              </a:ext>
            </a:extLst>
          </p:cNvPr>
          <p:cNvSpPr>
            <a:spLocks noGrp="1"/>
          </p:cNvSpPr>
          <p:nvPr>
            <p:ph idx="1"/>
          </p:nvPr>
        </p:nvSpPr>
        <p:spPr/>
        <p:txBody>
          <a:bodyPr anchor="t"/>
          <a:lstStyle/>
          <a:p>
            <a:pPr>
              <a:lnSpc>
                <a:spcPct val="150000"/>
              </a:lnSpc>
            </a:pPr>
            <a:r>
              <a:rPr kumimoji="1" lang="zh-TW" altLang="en-US" dirty="0"/>
              <a:t>在同一個檔案系統內的檔案編號不會重複</a:t>
            </a:r>
            <a:endParaRPr kumimoji="1" lang="en-US" altLang="zh-TW" dirty="0"/>
          </a:p>
          <a:p>
            <a:pPr>
              <a:lnSpc>
                <a:spcPct val="150000"/>
              </a:lnSpc>
            </a:pPr>
            <a:r>
              <a:rPr kumimoji="1" lang="zh-TW" altLang="en-US" dirty="0"/>
              <a:t>觀看檔案系統</a:t>
            </a:r>
            <a:endParaRPr kumimoji="1" lang="en-US" altLang="zh-TW" dirty="0"/>
          </a:p>
          <a:p>
            <a:pPr lvl="1">
              <a:lnSpc>
                <a:spcPct val="150000"/>
              </a:lnSpc>
            </a:pPr>
            <a:r>
              <a:rPr kumimoji="1" lang="en-US" altLang="zh-TW" dirty="0"/>
              <a:t>mount</a:t>
            </a:r>
            <a:endParaRPr kumimoji="1" lang="zh-TW" altLang="en-US" dirty="0"/>
          </a:p>
        </p:txBody>
      </p:sp>
      <p:pic>
        <p:nvPicPr>
          <p:cNvPr id="5" name="圖片 4" descr="一張含有 文字 的圖片&#10;&#10;自動產生的描述">
            <a:extLst>
              <a:ext uri="{FF2B5EF4-FFF2-40B4-BE49-F238E27FC236}">
                <a16:creationId xmlns:a16="http://schemas.microsoft.com/office/drawing/2014/main" id="{164C0709-97AE-D94B-A2C2-20A621D4EEB5}"/>
              </a:ext>
            </a:extLst>
          </p:cNvPr>
          <p:cNvPicPr>
            <a:picLocks noChangeAspect="1"/>
          </p:cNvPicPr>
          <p:nvPr/>
        </p:nvPicPr>
        <p:blipFill>
          <a:blip r:embed="rId2"/>
          <a:stretch>
            <a:fillRect/>
          </a:stretch>
        </p:blipFill>
        <p:spPr>
          <a:xfrm>
            <a:off x="1365250" y="4109225"/>
            <a:ext cx="9461500" cy="1701800"/>
          </a:xfrm>
          <a:prstGeom prst="rect">
            <a:avLst/>
          </a:prstGeom>
        </p:spPr>
      </p:pic>
    </p:spTree>
    <p:extLst>
      <p:ext uri="{BB962C8B-B14F-4D97-AF65-F5344CB8AC3E}">
        <p14:creationId xmlns:p14="http://schemas.microsoft.com/office/powerpoint/2010/main" val="33923315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BEBA31-AAC9-7B43-85CF-DBB0A48AEFC8}"/>
              </a:ext>
            </a:extLst>
          </p:cNvPr>
          <p:cNvSpPr>
            <a:spLocks noGrp="1"/>
          </p:cNvSpPr>
          <p:nvPr>
            <p:ph type="title"/>
          </p:nvPr>
        </p:nvSpPr>
        <p:spPr/>
        <p:txBody>
          <a:bodyPr/>
          <a:lstStyle/>
          <a:p>
            <a:r>
              <a:rPr kumimoji="1" lang="zh-TW" altLang="en-US" dirty="0"/>
              <a:t>目錄系統</a:t>
            </a:r>
          </a:p>
        </p:txBody>
      </p:sp>
      <p:sp>
        <p:nvSpPr>
          <p:cNvPr id="3" name="內容版面配置區 2">
            <a:extLst>
              <a:ext uri="{FF2B5EF4-FFF2-40B4-BE49-F238E27FC236}">
                <a16:creationId xmlns:a16="http://schemas.microsoft.com/office/drawing/2014/main" id="{3ABE9735-FC7C-6146-A055-F9D7914EB66B}"/>
              </a:ext>
            </a:extLst>
          </p:cNvPr>
          <p:cNvSpPr>
            <a:spLocks noGrp="1"/>
          </p:cNvSpPr>
          <p:nvPr>
            <p:ph idx="1"/>
          </p:nvPr>
        </p:nvSpPr>
        <p:spPr/>
        <p:txBody>
          <a:bodyPr anchor="t"/>
          <a:lstStyle/>
          <a:p>
            <a:pPr>
              <a:lnSpc>
                <a:spcPct val="150000"/>
              </a:lnSpc>
            </a:pPr>
            <a:r>
              <a:rPr kumimoji="1" lang="zh-TW" altLang="en-US" dirty="0"/>
              <a:t>目錄系統就是將「路徑＋檔案名」對應成「數字」</a:t>
            </a:r>
            <a:endParaRPr kumimoji="1" lang="en-US" altLang="zh-TW" dirty="0"/>
          </a:p>
          <a:p>
            <a:pPr>
              <a:lnSpc>
                <a:spcPct val="150000"/>
              </a:lnSpc>
            </a:pPr>
            <a:r>
              <a:rPr kumimoji="1" lang="zh-TW" altLang="en-US" dirty="0"/>
              <a:t>如果有「</a:t>
            </a:r>
            <a:r>
              <a:rPr kumimoji="1" lang="en-US" altLang="zh-TW" dirty="0"/>
              <a:t>2</a:t>
            </a:r>
            <a:r>
              <a:rPr kumimoji="1" lang="zh-TW" altLang="en-US" dirty="0"/>
              <a:t>個」路徑＋檔案名對應成相同的數字就是</a:t>
            </a:r>
            <a:r>
              <a:rPr kumimoji="1" lang="en-US" altLang="zh-TW" dirty="0" err="1"/>
              <a:t>hardlink</a:t>
            </a:r>
            <a:endParaRPr kumimoji="1" lang="en-US" altLang="zh-TW" dirty="0"/>
          </a:p>
          <a:p>
            <a:endParaRPr kumimoji="1" lang="zh-TW" altLang="en-US" dirty="0"/>
          </a:p>
        </p:txBody>
      </p:sp>
      <p:pic>
        <p:nvPicPr>
          <p:cNvPr id="5" name="圖片 4" descr="一張含有 文字 的圖片&#10;&#10;自動產生的描述">
            <a:extLst>
              <a:ext uri="{FF2B5EF4-FFF2-40B4-BE49-F238E27FC236}">
                <a16:creationId xmlns:a16="http://schemas.microsoft.com/office/drawing/2014/main" id="{DB62A012-27E2-EC49-B3DF-52C71EB69D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4488" y="3234577"/>
            <a:ext cx="6701883" cy="3507406"/>
          </a:xfrm>
          <a:prstGeom prst="rect">
            <a:avLst/>
          </a:prstGeom>
        </p:spPr>
      </p:pic>
    </p:spTree>
    <p:extLst>
      <p:ext uri="{BB962C8B-B14F-4D97-AF65-F5344CB8AC3E}">
        <p14:creationId xmlns:p14="http://schemas.microsoft.com/office/powerpoint/2010/main" val="1517137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CBF91D5-E0E1-4B6B-8AD5-EBAAF2DA55DB}"/>
              </a:ext>
            </a:extLst>
          </p:cNvPr>
          <p:cNvSpPr>
            <a:spLocks noGrp="1"/>
          </p:cNvSpPr>
          <p:nvPr>
            <p:ph type="title"/>
          </p:nvPr>
        </p:nvSpPr>
        <p:spPr/>
        <p:txBody>
          <a:bodyPr>
            <a:normAutofit/>
          </a:bodyPr>
          <a:lstStyle/>
          <a:p>
            <a:r>
              <a:rPr lang="zh-TW" altLang="en-US" sz="4400" dirty="0"/>
              <a:t>檔案的基本屬性 </a:t>
            </a:r>
            <a:r>
              <a:rPr lang="en-US" altLang="zh-TW" sz="4400" dirty="0"/>
              <a:t>(ls -</a:t>
            </a:r>
            <a:r>
              <a:rPr lang="en-US" altLang="zh-TW" sz="4400" dirty="0" err="1"/>
              <a:t>alh</a:t>
            </a:r>
            <a:r>
              <a:rPr lang="en-US" altLang="zh-TW" sz="4400" dirty="0"/>
              <a:t>)</a:t>
            </a:r>
            <a:endParaRPr lang="zh-TW" altLang="en-US" sz="4400" dirty="0"/>
          </a:p>
        </p:txBody>
      </p:sp>
      <p:sp>
        <p:nvSpPr>
          <p:cNvPr id="3" name="副標題 2">
            <a:extLst>
              <a:ext uri="{FF2B5EF4-FFF2-40B4-BE49-F238E27FC236}">
                <a16:creationId xmlns:a16="http://schemas.microsoft.com/office/drawing/2014/main" id="{97A60743-A20D-44F2-BA47-BE6A754F7375}"/>
              </a:ext>
            </a:extLst>
          </p:cNvPr>
          <p:cNvSpPr>
            <a:spLocks noGrp="1"/>
          </p:cNvSpPr>
          <p:nvPr>
            <p:ph idx="1"/>
          </p:nvPr>
        </p:nvSpPr>
        <p:spPr/>
        <p:style>
          <a:lnRef idx="0">
            <a:schemeClr val="dk1"/>
          </a:lnRef>
          <a:fillRef idx="3">
            <a:schemeClr val="dk1"/>
          </a:fillRef>
          <a:effectRef idx="3">
            <a:schemeClr val="dk1"/>
          </a:effectRef>
          <a:fontRef idx="minor">
            <a:schemeClr val="lt1"/>
          </a:fontRef>
        </p:style>
        <p:txBody>
          <a:bodyPr>
            <a:normAutofit/>
          </a:bodyPr>
          <a:lstStyle/>
          <a:p>
            <a:pPr marL="0" indent="0">
              <a:buNone/>
            </a:pPr>
            <a:r>
              <a:rPr lang="en-US" altLang="zh-TW" sz="2000" dirty="0">
                <a:latin typeface="Consolas" panose="020B0609020204030204" pitchFamily="49" charset="0"/>
                <a:cs typeface="Consolas" panose="020B0609020204030204" pitchFamily="49" charset="0"/>
              </a:rPr>
              <a:t>-</a:t>
            </a:r>
            <a:r>
              <a:rPr lang="en-US" altLang="zh-TW" sz="2000" dirty="0" err="1">
                <a:latin typeface="Consolas" panose="020B0609020204030204" pitchFamily="49" charset="0"/>
                <a:cs typeface="Consolas" panose="020B0609020204030204" pitchFamily="49" charset="0"/>
              </a:rPr>
              <a:t>rw</a:t>
            </a:r>
            <a:r>
              <a:rPr lang="en-US" altLang="zh-TW" sz="2000" dirty="0">
                <a:latin typeface="Consolas" panose="020B0609020204030204" pitchFamily="49" charset="0"/>
                <a:cs typeface="Consolas" panose="020B0609020204030204" pitchFamily="49" charset="0"/>
              </a:rPr>
              <a:t>-------  1 shiwulo </a:t>
            </a:r>
            <a:r>
              <a:rPr lang="en-US" altLang="zh-TW" sz="2000" dirty="0" err="1">
                <a:latin typeface="Consolas" panose="020B0609020204030204" pitchFamily="49" charset="0"/>
                <a:cs typeface="Consolas" panose="020B0609020204030204" pitchFamily="49" charset="0"/>
              </a:rPr>
              <a:t>shiwulo</a:t>
            </a:r>
            <a:r>
              <a:rPr lang="en-US" altLang="zh-TW" sz="2000" dirty="0">
                <a:latin typeface="Consolas" panose="020B0609020204030204" pitchFamily="49" charset="0"/>
                <a:cs typeface="Consolas" panose="020B0609020204030204" pitchFamily="49" charset="0"/>
              </a:rPr>
              <a:t> 2.5K Jan 28 09:59 .</a:t>
            </a:r>
            <a:r>
              <a:rPr lang="en-US" altLang="zh-TW" sz="2000" dirty="0" err="1">
                <a:latin typeface="Consolas" panose="020B0609020204030204" pitchFamily="49" charset="0"/>
                <a:cs typeface="Consolas" panose="020B0609020204030204" pitchFamily="49" charset="0"/>
              </a:rPr>
              <a:t>ICEauthority</a:t>
            </a:r>
            <a:endParaRPr lang="en-US" altLang="zh-TW" sz="2000" dirty="0">
              <a:latin typeface="Consolas" panose="020B0609020204030204" pitchFamily="49" charset="0"/>
              <a:cs typeface="Consolas" panose="020B0609020204030204" pitchFamily="49" charset="0"/>
            </a:endParaRPr>
          </a:p>
          <a:p>
            <a:pPr marL="0" indent="0">
              <a:buNone/>
            </a:pPr>
            <a:r>
              <a:rPr lang="en-US" altLang="zh-TW" sz="2000" dirty="0" err="1">
                <a:latin typeface="Consolas" panose="020B0609020204030204" pitchFamily="49" charset="0"/>
                <a:cs typeface="Consolas" panose="020B0609020204030204" pitchFamily="49" charset="0"/>
              </a:rPr>
              <a:t>drwx</a:t>
            </a:r>
            <a:r>
              <a:rPr lang="en-US" altLang="zh-TW" sz="2000" dirty="0">
                <a:latin typeface="Consolas" panose="020B0609020204030204" pitchFamily="49" charset="0"/>
                <a:cs typeface="Consolas" panose="020B0609020204030204" pitchFamily="49" charset="0"/>
              </a:rPr>
              <a:t>------  3 shiwulo </a:t>
            </a:r>
            <a:r>
              <a:rPr lang="en-US" altLang="zh-TW" sz="2000" dirty="0" err="1">
                <a:latin typeface="Consolas" panose="020B0609020204030204" pitchFamily="49" charset="0"/>
                <a:cs typeface="Consolas" panose="020B0609020204030204" pitchFamily="49" charset="0"/>
              </a:rPr>
              <a:t>shiwulo</a:t>
            </a:r>
            <a:r>
              <a:rPr lang="en-US" altLang="zh-TW" sz="2000" dirty="0">
                <a:latin typeface="Consolas" panose="020B0609020204030204" pitchFamily="49" charset="0"/>
                <a:cs typeface="Consolas" panose="020B0609020204030204" pitchFamily="49" charset="0"/>
              </a:rPr>
              <a:t> 4.0K Dec 29 12:44 .local</a:t>
            </a:r>
          </a:p>
          <a:p>
            <a:pPr marL="0" indent="0">
              <a:buNone/>
            </a:pPr>
            <a:r>
              <a:rPr lang="en-US" altLang="zh-TW" sz="2000" dirty="0">
                <a:latin typeface="Consolas" panose="020B0609020204030204" pitchFamily="49" charset="0"/>
                <a:cs typeface="Consolas" panose="020B0609020204030204" pitchFamily="49" charset="0"/>
              </a:rPr>
              <a:t>-</a:t>
            </a:r>
            <a:r>
              <a:rPr lang="en-US" altLang="zh-TW" sz="2000" dirty="0" err="1">
                <a:latin typeface="Consolas" panose="020B0609020204030204" pitchFamily="49" charset="0"/>
                <a:cs typeface="Consolas" panose="020B0609020204030204" pitchFamily="49" charset="0"/>
              </a:rPr>
              <a:t>rw</a:t>
            </a:r>
            <a:r>
              <a:rPr lang="en-US" altLang="zh-TW" sz="2000" dirty="0">
                <a:latin typeface="Consolas" panose="020B0609020204030204" pitchFamily="49" charset="0"/>
                <a:cs typeface="Consolas" panose="020B0609020204030204" pitchFamily="49" charset="0"/>
              </a:rPr>
              <a:t>-</a:t>
            </a:r>
            <a:r>
              <a:rPr lang="en-US" altLang="zh-TW" sz="2000" dirty="0" err="1">
                <a:latin typeface="Consolas" panose="020B0609020204030204" pitchFamily="49" charset="0"/>
                <a:cs typeface="Consolas" panose="020B0609020204030204" pitchFamily="49" charset="0"/>
              </a:rPr>
              <a:t>rw</a:t>
            </a:r>
            <a:r>
              <a:rPr lang="en-US" altLang="zh-TW" sz="2000" dirty="0">
                <a:latin typeface="Consolas" panose="020B0609020204030204" pitchFamily="49" charset="0"/>
                <a:cs typeface="Consolas" panose="020B0609020204030204" pitchFamily="49" charset="0"/>
              </a:rPr>
              <a:t>-r--  1 shiwulo </a:t>
            </a:r>
            <a:r>
              <a:rPr lang="en-US" altLang="zh-TW" sz="2000" dirty="0" err="1">
                <a:latin typeface="Consolas" panose="020B0609020204030204" pitchFamily="49" charset="0"/>
                <a:cs typeface="Consolas" panose="020B0609020204030204" pitchFamily="49" charset="0"/>
              </a:rPr>
              <a:t>shiwulo</a:t>
            </a:r>
            <a:r>
              <a:rPr lang="en-US" altLang="zh-TW" sz="2000" dirty="0">
                <a:latin typeface="Consolas" panose="020B0609020204030204" pitchFamily="49" charset="0"/>
                <a:cs typeface="Consolas" panose="020B0609020204030204" pitchFamily="49" charset="0"/>
              </a:rPr>
              <a:t>    0 Jan 28 10:15 </a:t>
            </a:r>
            <a:r>
              <a:rPr lang="en-US" altLang="zh-TW" sz="2000" dirty="0" err="1">
                <a:latin typeface="Consolas" panose="020B0609020204030204" pitchFamily="49" charset="0"/>
                <a:cs typeface="Consolas" panose="020B0609020204030204" pitchFamily="49" charset="0"/>
              </a:rPr>
              <a:t>ltrace_dropbox</a:t>
            </a:r>
            <a:endParaRPr lang="en-US" altLang="zh-TW" sz="2000" dirty="0">
              <a:latin typeface="Consolas" panose="020B0609020204030204" pitchFamily="49" charset="0"/>
              <a:cs typeface="Consolas" panose="020B0609020204030204" pitchFamily="49" charset="0"/>
            </a:endParaRPr>
          </a:p>
          <a:p>
            <a:pPr marL="0" indent="0">
              <a:buNone/>
            </a:pPr>
            <a:r>
              <a:rPr lang="en-US" altLang="zh-TW" sz="2000" dirty="0" err="1">
                <a:latin typeface="Consolas" panose="020B0609020204030204" pitchFamily="49" charset="0"/>
                <a:cs typeface="Consolas" panose="020B0609020204030204" pitchFamily="49" charset="0"/>
              </a:rPr>
              <a:t>drwxr</a:t>
            </a:r>
            <a:r>
              <a:rPr lang="en-US" altLang="zh-TW" sz="2000" dirty="0">
                <a:latin typeface="Consolas" panose="020B0609020204030204" pitchFamily="49" charset="0"/>
                <a:cs typeface="Consolas" panose="020B0609020204030204" pitchFamily="49" charset="0"/>
              </a:rPr>
              <a:t>-</a:t>
            </a:r>
            <a:r>
              <a:rPr lang="en-US" altLang="zh-TW" sz="2000" dirty="0" err="1">
                <a:latin typeface="Consolas" panose="020B0609020204030204" pitchFamily="49" charset="0"/>
                <a:cs typeface="Consolas" panose="020B0609020204030204" pitchFamily="49" charset="0"/>
              </a:rPr>
              <a:t>xr</a:t>
            </a:r>
            <a:r>
              <a:rPr lang="en-US" altLang="zh-TW" sz="2000" dirty="0">
                <a:latin typeface="Consolas" panose="020B0609020204030204" pitchFamily="49" charset="0"/>
                <a:cs typeface="Consolas" panose="020B0609020204030204" pitchFamily="49" charset="0"/>
              </a:rPr>
              <a:t>-x  2 shiwulo </a:t>
            </a:r>
            <a:r>
              <a:rPr lang="en-US" altLang="zh-TW" sz="2000" dirty="0" err="1">
                <a:latin typeface="Consolas" panose="020B0609020204030204" pitchFamily="49" charset="0"/>
                <a:cs typeface="Consolas" panose="020B0609020204030204" pitchFamily="49" charset="0"/>
              </a:rPr>
              <a:t>shiwulo</a:t>
            </a:r>
            <a:r>
              <a:rPr lang="en-US" altLang="zh-TW" sz="2000" dirty="0">
                <a:latin typeface="Consolas" panose="020B0609020204030204" pitchFamily="49" charset="0"/>
                <a:cs typeface="Consolas" panose="020B0609020204030204" pitchFamily="49" charset="0"/>
              </a:rPr>
              <a:t> 4.0K Dec 29 12:44 Music</a:t>
            </a:r>
          </a:p>
          <a:p>
            <a:pPr marL="0" indent="0">
              <a:buNone/>
            </a:pPr>
            <a:r>
              <a:rPr lang="en-US" altLang="zh-TW" sz="2000" dirty="0" err="1">
                <a:latin typeface="Consolas" panose="020B0609020204030204" pitchFamily="49" charset="0"/>
                <a:cs typeface="Consolas" panose="020B0609020204030204" pitchFamily="49" charset="0"/>
              </a:rPr>
              <a:t>drwxr</a:t>
            </a:r>
            <a:r>
              <a:rPr lang="en-US" altLang="zh-TW" sz="2000" dirty="0">
                <a:latin typeface="Consolas" panose="020B0609020204030204" pitchFamily="49" charset="0"/>
                <a:cs typeface="Consolas" panose="020B0609020204030204" pitchFamily="49" charset="0"/>
              </a:rPr>
              <a:t>-</a:t>
            </a:r>
            <a:r>
              <a:rPr lang="en-US" altLang="zh-TW" sz="2000" dirty="0" err="1">
                <a:latin typeface="Consolas" panose="020B0609020204030204" pitchFamily="49" charset="0"/>
                <a:cs typeface="Consolas" panose="020B0609020204030204" pitchFamily="49" charset="0"/>
              </a:rPr>
              <a:t>xr</a:t>
            </a:r>
            <a:r>
              <a:rPr lang="en-US" altLang="zh-TW" sz="2000" dirty="0">
                <a:latin typeface="Consolas" panose="020B0609020204030204" pitchFamily="49" charset="0"/>
                <a:cs typeface="Consolas" panose="020B0609020204030204" pitchFamily="49" charset="0"/>
              </a:rPr>
              <a:t>-x  2 shiwulo </a:t>
            </a:r>
            <a:r>
              <a:rPr lang="en-US" altLang="zh-TW" sz="2000" dirty="0" err="1">
                <a:latin typeface="Consolas" panose="020B0609020204030204" pitchFamily="49" charset="0"/>
                <a:cs typeface="Consolas" panose="020B0609020204030204" pitchFamily="49" charset="0"/>
              </a:rPr>
              <a:t>shiwulo</a:t>
            </a:r>
            <a:r>
              <a:rPr lang="en-US" altLang="zh-TW" sz="2000" dirty="0">
                <a:latin typeface="Consolas" panose="020B0609020204030204" pitchFamily="49" charset="0"/>
                <a:cs typeface="Consolas" panose="020B0609020204030204" pitchFamily="49" charset="0"/>
              </a:rPr>
              <a:t> 4.0K Dec 29 12:44 .parallels</a:t>
            </a:r>
          </a:p>
          <a:p>
            <a:pPr marL="0" indent="0">
              <a:buNone/>
            </a:pPr>
            <a:r>
              <a:rPr lang="en-US" altLang="zh-TW" sz="2000" dirty="0" err="1">
                <a:latin typeface="Consolas" panose="020B0609020204030204" pitchFamily="49" charset="0"/>
                <a:cs typeface="Consolas" panose="020B0609020204030204" pitchFamily="49" charset="0"/>
              </a:rPr>
              <a:t>drwxr</a:t>
            </a:r>
            <a:r>
              <a:rPr lang="en-US" altLang="zh-TW" sz="2000" dirty="0">
                <a:latin typeface="Consolas" panose="020B0609020204030204" pitchFamily="49" charset="0"/>
                <a:cs typeface="Consolas" panose="020B0609020204030204" pitchFamily="49" charset="0"/>
              </a:rPr>
              <a:t>-</a:t>
            </a:r>
            <a:r>
              <a:rPr lang="en-US" altLang="zh-TW" sz="2000" dirty="0" err="1">
                <a:latin typeface="Consolas" panose="020B0609020204030204" pitchFamily="49" charset="0"/>
                <a:cs typeface="Consolas" panose="020B0609020204030204" pitchFamily="49" charset="0"/>
              </a:rPr>
              <a:t>xr</a:t>
            </a:r>
            <a:r>
              <a:rPr lang="en-US" altLang="zh-TW" sz="2000" dirty="0">
                <a:latin typeface="Consolas" panose="020B0609020204030204" pitchFamily="49" charset="0"/>
                <a:cs typeface="Consolas" panose="020B0609020204030204" pitchFamily="49" charset="0"/>
              </a:rPr>
              <a:t>-x  2 shiwulo </a:t>
            </a:r>
            <a:r>
              <a:rPr lang="en-US" altLang="zh-TW" sz="2000" dirty="0" err="1">
                <a:latin typeface="Consolas" panose="020B0609020204030204" pitchFamily="49" charset="0"/>
                <a:cs typeface="Consolas" panose="020B0609020204030204" pitchFamily="49" charset="0"/>
              </a:rPr>
              <a:t>shiwulo</a:t>
            </a:r>
            <a:r>
              <a:rPr lang="en-US" altLang="zh-TW" sz="2000" dirty="0">
                <a:latin typeface="Consolas" panose="020B0609020204030204" pitchFamily="49" charset="0"/>
                <a:cs typeface="Consolas" panose="020B0609020204030204" pitchFamily="49" charset="0"/>
              </a:rPr>
              <a:t> 4.0K Dec 29 12:44 Pictures</a:t>
            </a:r>
          </a:p>
          <a:p>
            <a:pPr marL="0" indent="0">
              <a:buNone/>
            </a:pPr>
            <a:r>
              <a:rPr lang="en-US" altLang="zh-TW" sz="2000" dirty="0">
                <a:solidFill>
                  <a:srgbClr val="FFFF00"/>
                </a:solidFill>
                <a:latin typeface="Consolas" panose="020B0609020204030204" pitchFamily="49" charset="0"/>
                <a:cs typeface="Consolas" panose="020B0609020204030204" pitchFamily="49" charset="0"/>
              </a:rPr>
              <a:t>-</a:t>
            </a:r>
            <a:r>
              <a:rPr lang="en-US" altLang="zh-TW" sz="2000" dirty="0" err="1">
                <a:latin typeface="Consolas" panose="020B0609020204030204" pitchFamily="49" charset="0"/>
                <a:cs typeface="Consolas" panose="020B0609020204030204" pitchFamily="49" charset="0"/>
              </a:rPr>
              <a:t>rw</a:t>
            </a:r>
            <a:r>
              <a:rPr lang="en-US" altLang="zh-TW" sz="2000" dirty="0">
                <a:latin typeface="Consolas" panose="020B0609020204030204" pitchFamily="49" charset="0"/>
                <a:cs typeface="Consolas" panose="020B0609020204030204" pitchFamily="49" charset="0"/>
              </a:rPr>
              <a:t>-r--r--  1 shiwulo </a:t>
            </a:r>
            <a:r>
              <a:rPr lang="en-US" altLang="zh-TW" sz="2000" dirty="0" err="1">
                <a:latin typeface="Consolas" panose="020B0609020204030204" pitchFamily="49" charset="0"/>
                <a:cs typeface="Consolas" panose="020B0609020204030204" pitchFamily="49" charset="0"/>
              </a:rPr>
              <a:t>shiwulo</a:t>
            </a:r>
            <a:r>
              <a:rPr lang="en-US" altLang="zh-TW" sz="2000" dirty="0">
                <a:latin typeface="Consolas" panose="020B0609020204030204" pitchFamily="49" charset="0"/>
                <a:cs typeface="Consolas" panose="020B0609020204030204" pitchFamily="49" charset="0"/>
              </a:rPr>
              <a:t>  675 Dec 29 05:41 .profile</a:t>
            </a:r>
          </a:p>
          <a:p>
            <a:pPr marL="0" indent="0">
              <a:buNone/>
            </a:pPr>
            <a:r>
              <a:rPr lang="en-US" altLang="zh-TW" sz="2000" dirty="0" err="1">
                <a:solidFill>
                  <a:srgbClr val="FFFF00"/>
                </a:solidFill>
                <a:latin typeface="Consolas" panose="020B0609020204030204" pitchFamily="49" charset="0"/>
                <a:cs typeface="Consolas" panose="020B0609020204030204" pitchFamily="49" charset="0"/>
              </a:rPr>
              <a:t>d</a:t>
            </a:r>
            <a:r>
              <a:rPr lang="en-US" altLang="zh-TW" sz="2000" dirty="0" err="1">
                <a:latin typeface="Consolas" panose="020B0609020204030204" pitchFamily="49" charset="0"/>
                <a:cs typeface="Consolas" panose="020B0609020204030204" pitchFamily="49" charset="0"/>
              </a:rPr>
              <a:t>rwxr</a:t>
            </a:r>
            <a:r>
              <a:rPr lang="en-US" altLang="zh-TW" sz="2000" dirty="0">
                <a:latin typeface="Consolas" panose="020B0609020204030204" pitchFamily="49" charset="0"/>
                <a:cs typeface="Consolas" panose="020B0609020204030204" pitchFamily="49" charset="0"/>
              </a:rPr>
              <a:t>-</a:t>
            </a:r>
            <a:r>
              <a:rPr lang="en-US" altLang="zh-TW" sz="2000" dirty="0" err="1">
                <a:latin typeface="Consolas" panose="020B0609020204030204" pitchFamily="49" charset="0"/>
                <a:cs typeface="Consolas" panose="020B0609020204030204" pitchFamily="49" charset="0"/>
              </a:rPr>
              <a:t>xr</a:t>
            </a:r>
            <a:r>
              <a:rPr lang="en-US" altLang="zh-TW" sz="2000" dirty="0">
                <a:latin typeface="Consolas" panose="020B0609020204030204" pitchFamily="49" charset="0"/>
                <a:cs typeface="Consolas" panose="020B0609020204030204" pitchFamily="49" charset="0"/>
              </a:rPr>
              <a:t>-x  2 shiwulo </a:t>
            </a:r>
            <a:r>
              <a:rPr lang="en-US" altLang="zh-TW" sz="2000" dirty="0" err="1">
                <a:latin typeface="Consolas" panose="020B0609020204030204" pitchFamily="49" charset="0"/>
                <a:cs typeface="Consolas" panose="020B0609020204030204" pitchFamily="49" charset="0"/>
              </a:rPr>
              <a:t>shiwulo</a:t>
            </a:r>
            <a:r>
              <a:rPr lang="en-US" altLang="zh-TW" sz="2000" dirty="0">
                <a:latin typeface="Consolas" panose="020B0609020204030204" pitchFamily="49" charset="0"/>
                <a:cs typeface="Consolas" panose="020B0609020204030204" pitchFamily="49" charset="0"/>
              </a:rPr>
              <a:t> 4.0K Dec 29 12:44 Public</a:t>
            </a:r>
          </a:p>
          <a:p>
            <a:pPr marL="0" indent="0">
              <a:buNone/>
            </a:pPr>
            <a:r>
              <a:rPr lang="en-US" altLang="zh-TW" sz="2000" dirty="0" err="1">
                <a:solidFill>
                  <a:srgbClr val="FFFF00"/>
                </a:solidFill>
                <a:latin typeface="Consolas" panose="020B0609020204030204" pitchFamily="49" charset="0"/>
                <a:cs typeface="Consolas" panose="020B0609020204030204" pitchFamily="49" charset="0"/>
              </a:rPr>
              <a:t>l</a:t>
            </a:r>
            <a:r>
              <a:rPr lang="en-US" altLang="zh-TW" sz="2000" dirty="0" err="1">
                <a:latin typeface="Consolas" panose="020B0609020204030204" pitchFamily="49" charset="0"/>
                <a:cs typeface="Consolas" panose="020B0609020204030204" pitchFamily="49" charset="0"/>
              </a:rPr>
              <a:t>rwxrwxrwx</a:t>
            </a:r>
            <a:r>
              <a:rPr lang="en-US" altLang="zh-TW" sz="2000" dirty="0">
                <a:latin typeface="Consolas" panose="020B0609020204030204" pitchFamily="49" charset="0"/>
                <a:cs typeface="Consolas" panose="020B0609020204030204" pitchFamily="49" charset="0"/>
              </a:rPr>
              <a:t>  1 shiwulo </a:t>
            </a:r>
            <a:r>
              <a:rPr lang="en-US" altLang="zh-TW" sz="2000" dirty="0" err="1">
                <a:latin typeface="Consolas" panose="020B0609020204030204" pitchFamily="49" charset="0"/>
                <a:cs typeface="Consolas" panose="020B0609020204030204" pitchFamily="49" charset="0"/>
              </a:rPr>
              <a:t>shiwulo</a:t>
            </a:r>
            <a:r>
              <a:rPr lang="en-US" altLang="zh-TW" sz="2000" dirty="0">
                <a:latin typeface="Consolas" panose="020B0609020204030204" pitchFamily="49" charset="0"/>
                <a:cs typeface="Consolas" panose="020B0609020204030204" pitchFamily="49" charset="0"/>
              </a:rPr>
              <a:t>   57 Feb 23 09:44 </a:t>
            </a:r>
            <a:r>
              <a:rPr lang="en-US" altLang="zh-TW" sz="2000" dirty="0" err="1">
                <a:solidFill>
                  <a:srgbClr val="FFFF00"/>
                </a:solidFill>
                <a:latin typeface="Consolas" panose="020B0609020204030204" pitchFamily="49" charset="0"/>
                <a:cs typeface="Consolas" panose="020B0609020204030204" pitchFamily="49" charset="0"/>
              </a:rPr>
              <a:t>sp</a:t>
            </a:r>
            <a:r>
              <a:rPr lang="en-US" altLang="zh-TW" sz="2000" dirty="0">
                <a:solidFill>
                  <a:srgbClr val="FFFF00"/>
                </a:solidFill>
                <a:latin typeface="Consolas" panose="020B0609020204030204" pitchFamily="49" charset="0"/>
                <a:cs typeface="Consolas" panose="020B0609020204030204" pitchFamily="49" charset="0"/>
              </a:rPr>
              <a:t> -&gt; /home/shiwulo/Desktop/Parallels Shared Folders/Dropbox/</a:t>
            </a:r>
            <a:r>
              <a:rPr lang="en-US" altLang="zh-TW" sz="2000" dirty="0" err="1">
                <a:solidFill>
                  <a:srgbClr val="FFFF00"/>
                </a:solidFill>
                <a:latin typeface="Consolas" panose="020B0609020204030204" pitchFamily="49" charset="0"/>
                <a:cs typeface="Consolas" panose="020B0609020204030204" pitchFamily="49" charset="0"/>
              </a:rPr>
              <a:t>sp</a:t>
            </a:r>
            <a:endParaRPr lang="en-US" altLang="zh-TW" sz="2000" dirty="0">
              <a:solidFill>
                <a:srgbClr val="FFFF00"/>
              </a:solidFill>
              <a:latin typeface="Consolas" panose="020B0609020204030204" pitchFamily="49" charset="0"/>
              <a:cs typeface="Consolas" panose="020B0609020204030204" pitchFamily="49" charset="0"/>
            </a:endParaRPr>
          </a:p>
          <a:p>
            <a:pPr marL="0" indent="0">
              <a:buNone/>
            </a:pPr>
            <a:endParaRPr lang="zh-TW" alt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4259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F1C539-BD51-B048-9418-5E6E39E12FD0}"/>
              </a:ext>
            </a:extLst>
          </p:cNvPr>
          <p:cNvSpPr>
            <a:spLocks noGrp="1"/>
          </p:cNvSpPr>
          <p:nvPr>
            <p:ph type="title"/>
          </p:nvPr>
        </p:nvSpPr>
        <p:spPr/>
        <p:txBody>
          <a:bodyPr/>
          <a:lstStyle/>
          <a:p>
            <a:r>
              <a:rPr kumimoji="1" lang="en-US" altLang="zh-TW" dirty="0" err="1"/>
              <a:t>softlink</a:t>
            </a:r>
            <a:endParaRPr kumimoji="1" lang="zh-TW" altLang="en-US" dirty="0"/>
          </a:p>
        </p:txBody>
      </p:sp>
      <p:sp>
        <p:nvSpPr>
          <p:cNvPr id="3" name="內容版面配置區 2">
            <a:extLst>
              <a:ext uri="{FF2B5EF4-FFF2-40B4-BE49-F238E27FC236}">
                <a16:creationId xmlns:a16="http://schemas.microsoft.com/office/drawing/2014/main" id="{83A494F0-08DA-834F-8FA7-8EA5936A4EBF}"/>
              </a:ext>
            </a:extLst>
          </p:cNvPr>
          <p:cNvSpPr>
            <a:spLocks noGrp="1"/>
          </p:cNvSpPr>
          <p:nvPr>
            <p:ph idx="1"/>
          </p:nvPr>
        </p:nvSpPr>
        <p:spPr/>
        <p:txBody>
          <a:bodyPr anchor="t"/>
          <a:lstStyle/>
          <a:p>
            <a:r>
              <a:rPr kumimoji="1" lang="zh-TW" altLang="en-US" dirty="0"/>
              <a:t>紀錄「路徑＋檔名」的「特殊檔案」</a:t>
            </a:r>
            <a:endParaRPr kumimoji="1" lang="en-US" altLang="zh-TW" dirty="0"/>
          </a:p>
          <a:p>
            <a:endParaRPr kumimoji="1" lang="zh-TW" altLang="en-US" dirty="0"/>
          </a:p>
        </p:txBody>
      </p:sp>
      <p:pic>
        <p:nvPicPr>
          <p:cNvPr id="5" name="圖片 4">
            <a:extLst>
              <a:ext uri="{FF2B5EF4-FFF2-40B4-BE49-F238E27FC236}">
                <a16:creationId xmlns:a16="http://schemas.microsoft.com/office/drawing/2014/main" id="{2A176C50-7C01-2844-8FD9-7509F510AE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459198"/>
            <a:ext cx="9155151" cy="3444438"/>
          </a:xfrm>
          <a:prstGeom prst="rect">
            <a:avLst/>
          </a:prstGeom>
        </p:spPr>
      </p:pic>
    </p:spTree>
    <p:extLst>
      <p:ext uri="{BB962C8B-B14F-4D97-AF65-F5344CB8AC3E}">
        <p14:creationId xmlns:p14="http://schemas.microsoft.com/office/powerpoint/2010/main" val="3793036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9820AD-7148-A943-B553-3634D5E828D9}"/>
              </a:ext>
            </a:extLst>
          </p:cNvPr>
          <p:cNvSpPr>
            <a:spLocks noGrp="1"/>
          </p:cNvSpPr>
          <p:nvPr>
            <p:ph type="title"/>
          </p:nvPr>
        </p:nvSpPr>
        <p:spPr/>
        <p:txBody>
          <a:bodyPr/>
          <a:lstStyle/>
          <a:p>
            <a:r>
              <a:rPr kumimoji="1" lang="zh-TW" altLang="en-US" dirty="0"/>
              <a:t>如何找到函數</a:t>
            </a:r>
          </a:p>
        </p:txBody>
      </p:sp>
      <p:sp>
        <p:nvSpPr>
          <p:cNvPr id="3" name="內容版面配置區 2">
            <a:extLst>
              <a:ext uri="{FF2B5EF4-FFF2-40B4-BE49-F238E27FC236}">
                <a16:creationId xmlns:a16="http://schemas.microsoft.com/office/drawing/2014/main" id="{E2BFA051-981D-6448-87EB-4435C390C7F8}"/>
              </a:ext>
            </a:extLst>
          </p:cNvPr>
          <p:cNvSpPr>
            <a:spLocks noGrp="1"/>
          </p:cNvSpPr>
          <p:nvPr>
            <p:ph idx="1"/>
          </p:nvPr>
        </p:nvSpPr>
        <p:spPr>
          <a:xfrm>
            <a:off x="838200" y="1690688"/>
            <a:ext cx="10515600" cy="4787048"/>
          </a:xfrm>
        </p:spPr>
        <p:txBody>
          <a:bodyPr>
            <a:normAutofit/>
          </a:bodyPr>
          <a:lstStyle/>
          <a:p>
            <a:r>
              <a:rPr kumimoji="1" lang="zh-TW" altLang="en-US" dirty="0"/>
              <a:t>程式的「目的」</a:t>
            </a:r>
            <a:endParaRPr kumimoji="1" lang="en-US" altLang="zh-TW" dirty="0"/>
          </a:p>
          <a:p>
            <a:r>
              <a:rPr kumimoji="1" lang="zh-TW" altLang="en-US" dirty="0"/>
              <a:t>要達到這個「目的」的方法</a:t>
            </a:r>
            <a:endParaRPr kumimoji="1" lang="en-US" altLang="zh-TW" dirty="0"/>
          </a:p>
          <a:p>
            <a:pPr lvl="1"/>
            <a:r>
              <a:rPr kumimoji="1" lang="zh-TW" altLang="en-US" dirty="0"/>
              <a:t>完全自己寫</a:t>
            </a:r>
            <a:endParaRPr kumimoji="1" lang="en-US" altLang="zh-TW" dirty="0"/>
          </a:p>
          <a:p>
            <a:pPr lvl="1"/>
            <a:r>
              <a:rPr kumimoji="1" lang="zh-TW" altLang="en-US" dirty="0"/>
              <a:t>安全性考量？</a:t>
            </a:r>
            <a:endParaRPr kumimoji="1" lang="en-US" altLang="zh-TW" dirty="0"/>
          </a:p>
          <a:p>
            <a:r>
              <a:rPr kumimoji="1" lang="zh-TW" altLang="en-US" dirty="0"/>
              <a:t>找尋類似功能的程式</a:t>
            </a:r>
            <a:endParaRPr kumimoji="1" lang="en-US" altLang="zh-TW" dirty="0"/>
          </a:p>
          <a:p>
            <a:pPr lvl="1"/>
            <a:r>
              <a:rPr kumimoji="1" lang="zh-TW" altLang="en-US" dirty="0"/>
              <a:t>遊戲伺服器需要登入功能</a:t>
            </a:r>
            <a:endParaRPr kumimoji="1" lang="en-US" altLang="zh-TW" dirty="0"/>
          </a:p>
          <a:p>
            <a:pPr lvl="1"/>
            <a:r>
              <a:rPr kumimoji="1" lang="en-US" altLang="zh-TW" dirty="0"/>
              <a:t>Linux</a:t>
            </a:r>
            <a:r>
              <a:rPr kumimoji="1" lang="zh-TW" altLang="en-US" dirty="0"/>
              <a:t>本身也有登入功能，可以抄襲</a:t>
            </a:r>
            <a:r>
              <a:rPr kumimoji="1" lang="en-US" altLang="zh-TW" dirty="0"/>
              <a:t>Linux</a:t>
            </a:r>
            <a:r>
              <a:rPr kumimoji="1" lang="zh-TW" altLang="en-US" dirty="0"/>
              <a:t>的做法</a:t>
            </a:r>
            <a:endParaRPr kumimoji="1" lang="en-US" altLang="zh-TW" dirty="0"/>
          </a:p>
          <a:p>
            <a:r>
              <a:rPr kumimoji="1" lang="zh-TW" altLang="en-US" dirty="0"/>
              <a:t>搜尋方法</a:t>
            </a:r>
            <a:endParaRPr kumimoji="1" lang="en-US" altLang="zh-TW" dirty="0"/>
          </a:p>
          <a:p>
            <a:pPr lvl="1"/>
            <a:r>
              <a:rPr kumimoji="1" lang="zh-TW" altLang="en-US" dirty="0"/>
              <a:t>使用關鍵字尋找，關鍵字可以是其他作業系統或者程式語言</a:t>
            </a:r>
            <a:endParaRPr kumimoji="1" lang="en-US" altLang="zh-TW" dirty="0"/>
          </a:p>
          <a:p>
            <a:pPr lvl="1"/>
            <a:r>
              <a:rPr kumimoji="1" lang="zh-TW" altLang="en-US" dirty="0"/>
              <a:t>使用</a:t>
            </a:r>
            <a:r>
              <a:rPr kumimoji="1" lang="en-US" altLang="zh-TW" dirty="0" err="1"/>
              <a:t>strace</a:t>
            </a:r>
            <a:r>
              <a:rPr kumimoji="1" lang="zh-TW" altLang="en-US" dirty="0"/>
              <a:t>或者</a:t>
            </a:r>
            <a:r>
              <a:rPr kumimoji="1" lang="en-US" altLang="zh-TW" dirty="0" err="1"/>
              <a:t>readelf</a:t>
            </a:r>
            <a:r>
              <a:rPr kumimoji="1" lang="zh-TW" altLang="en-US" dirty="0"/>
              <a:t>去找呼叫了哪些函數</a:t>
            </a:r>
          </a:p>
        </p:txBody>
      </p:sp>
    </p:spTree>
    <p:extLst>
      <p:ext uri="{BB962C8B-B14F-4D97-AF65-F5344CB8AC3E}">
        <p14:creationId xmlns:p14="http://schemas.microsoft.com/office/powerpoint/2010/main" val="2281640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BACC3C-2230-A14E-A4F6-7EE4D24C1540}"/>
              </a:ext>
            </a:extLst>
          </p:cNvPr>
          <p:cNvSpPr>
            <a:spLocks noGrp="1"/>
          </p:cNvSpPr>
          <p:nvPr>
            <p:ph type="title"/>
          </p:nvPr>
        </p:nvSpPr>
        <p:spPr/>
        <p:txBody>
          <a:bodyPr/>
          <a:lstStyle/>
          <a:p>
            <a:r>
              <a:rPr kumimoji="1" lang="zh-TW" altLang="en-US" dirty="0"/>
              <a:t>硬連結及軟連結</a:t>
            </a:r>
          </a:p>
        </p:txBody>
      </p:sp>
    </p:spTree>
    <p:extLst>
      <p:ext uri="{BB962C8B-B14F-4D97-AF65-F5344CB8AC3E}">
        <p14:creationId xmlns:p14="http://schemas.microsoft.com/office/powerpoint/2010/main" val="289669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7A53566C-C70B-3C4D-95C5-FFBF1FBD5453}"/>
              </a:ext>
            </a:extLst>
          </p:cNvPr>
          <p:cNvSpPr>
            <a:spLocks noGrp="1"/>
          </p:cNvSpPr>
          <p:nvPr>
            <p:ph type="title"/>
          </p:nvPr>
        </p:nvSpPr>
        <p:spPr/>
        <p:txBody>
          <a:bodyPr/>
          <a:lstStyle/>
          <a:p>
            <a:r>
              <a:rPr kumimoji="1" lang="zh-TW" altLang="en-US" dirty="0"/>
              <a:t>關於</a:t>
            </a:r>
            <a:r>
              <a:rPr kumimoji="1" lang="en" altLang="zh-TW" dirty="0"/>
              <a:t>hard link</a:t>
            </a:r>
            <a:endParaRPr kumimoji="1" lang="zh-TW" altLang="en-US" dirty="0"/>
          </a:p>
        </p:txBody>
      </p:sp>
      <p:sp>
        <p:nvSpPr>
          <p:cNvPr id="5" name="內容版面配置區 4">
            <a:extLst>
              <a:ext uri="{FF2B5EF4-FFF2-40B4-BE49-F238E27FC236}">
                <a16:creationId xmlns:a16="http://schemas.microsoft.com/office/drawing/2014/main" id="{851A87BF-D403-1F4F-BDC8-1A541337FE2E}"/>
              </a:ext>
            </a:extLst>
          </p:cNvPr>
          <p:cNvSpPr>
            <a:spLocks noGrp="1"/>
          </p:cNvSpPr>
          <p:nvPr>
            <p:ph idx="1"/>
          </p:nvPr>
        </p:nvSpPr>
        <p:spPr/>
        <p:txBody>
          <a:bodyPr>
            <a:normAutofit/>
          </a:bodyPr>
          <a:lstStyle/>
          <a:p>
            <a:r>
              <a:rPr kumimoji="1" lang="en-US" altLang="zh-TW" dirty="0"/>
              <a:t>hard link</a:t>
            </a:r>
            <a:r>
              <a:rPr kumimoji="1" lang="zh-TW" altLang="en-US" dirty="0"/>
              <a:t>是讓目錄結構內，多個項目（可能是檔案，也可能是目錄）指向另一個項目（檔案或目錄）</a:t>
            </a:r>
            <a:r>
              <a:rPr kumimoji="1" lang="en-US" altLang="zh-TW" dirty="0">
                <a:solidFill>
                  <a:srgbClr val="C00000"/>
                </a:solidFill>
              </a:rPr>
              <a:t>『</a:t>
            </a:r>
            <a:r>
              <a:rPr kumimoji="1" lang="zh-TW" altLang="en-US" dirty="0">
                <a:solidFill>
                  <a:srgbClr val="C00000"/>
                </a:solidFill>
              </a:rPr>
              <a:t>在</a:t>
            </a:r>
            <a:r>
              <a:rPr kumimoji="1" lang="en-US" altLang="zh-TW" dirty="0">
                <a:solidFill>
                  <a:srgbClr val="C00000"/>
                </a:solidFill>
              </a:rPr>
              <a:t>Linux</a:t>
            </a:r>
            <a:r>
              <a:rPr kumimoji="1" lang="zh-TW" altLang="en-US" dirty="0">
                <a:solidFill>
                  <a:srgbClr val="C00000"/>
                </a:solidFill>
              </a:rPr>
              <a:t>中只可連向檔案</a:t>
            </a:r>
            <a:r>
              <a:rPr kumimoji="1" lang="en-US" altLang="zh-TW" dirty="0">
                <a:solidFill>
                  <a:srgbClr val="C00000"/>
                </a:solidFill>
              </a:rPr>
              <a:t>』</a:t>
            </a:r>
          </a:p>
          <a:p>
            <a:r>
              <a:rPr kumimoji="1" lang="en-US" altLang="zh-TW" dirty="0"/>
              <a:t>hard link</a:t>
            </a:r>
            <a:r>
              <a:rPr kumimoji="1" lang="zh-TW" altLang="en-US" dirty="0"/>
              <a:t>所指向的新路徑與舊路徑</a:t>
            </a:r>
            <a:r>
              <a:rPr kumimoji="1" lang="zh-TW" altLang="en-US" dirty="0">
                <a:solidFill>
                  <a:srgbClr val="C00000"/>
                </a:solidFill>
              </a:rPr>
              <a:t>必須存在於同一個</a:t>
            </a:r>
            <a:r>
              <a:rPr kumimoji="1" lang="en-US" altLang="zh-TW" dirty="0">
                <a:solidFill>
                  <a:srgbClr val="C00000"/>
                </a:solidFill>
              </a:rPr>
              <a:t>partition</a:t>
            </a:r>
          </a:p>
          <a:p>
            <a:r>
              <a:rPr kumimoji="1" lang="zh-TW" altLang="en-US" dirty="0"/>
              <a:t>只有當</a:t>
            </a:r>
            <a:r>
              <a:rPr kumimoji="1" lang="en-US" altLang="zh-TW" dirty="0"/>
              <a:t>hard link</a:t>
            </a:r>
            <a:r>
              <a:rPr kumimoji="1" lang="zh-TW" altLang="en-US" dirty="0"/>
              <a:t>的數量變成</a:t>
            </a:r>
            <a:r>
              <a:rPr kumimoji="1" lang="en-US" altLang="zh-TW" dirty="0"/>
              <a:t>0</a:t>
            </a:r>
            <a:r>
              <a:rPr kumimoji="1" lang="zh-TW" altLang="en-US" dirty="0"/>
              <a:t>時，該檔案才會被真正的刪除</a:t>
            </a:r>
          </a:p>
          <a:p>
            <a:pPr lvl="1"/>
            <a:r>
              <a:rPr kumimoji="1" lang="en-US" altLang="zh-TW" dirty="0"/>
              <a:t>-</a:t>
            </a:r>
            <a:r>
              <a:rPr kumimoji="1" lang="en-US" altLang="zh-TW" dirty="0" err="1"/>
              <a:t>rw</a:t>
            </a:r>
            <a:r>
              <a:rPr kumimoji="1" lang="en-US" altLang="zh-TW" dirty="0"/>
              <a:t>-r--r--  2 </a:t>
            </a:r>
            <a:r>
              <a:rPr kumimoji="1" lang="en-US" altLang="zh-TW" dirty="0" err="1"/>
              <a:t>shiwulo</a:t>
            </a:r>
            <a:r>
              <a:rPr kumimoji="1" lang="en-US" altLang="zh-TW" dirty="0"/>
              <a:t> </a:t>
            </a:r>
            <a:r>
              <a:rPr kumimoji="1" lang="en-US" altLang="zh-TW" dirty="0" err="1"/>
              <a:t>shiwulo</a:t>
            </a:r>
            <a:r>
              <a:rPr kumimoji="1" lang="en-US" altLang="zh-TW" dirty="0"/>
              <a:t> 8.8K Dec 29 05:41 </a:t>
            </a:r>
            <a:r>
              <a:rPr kumimoji="1" lang="en-US" altLang="zh-TW" dirty="0" err="1"/>
              <a:t>examples.desktop</a:t>
            </a:r>
            <a:endParaRPr kumimoji="1" lang="en-US" altLang="zh-TW" dirty="0"/>
          </a:p>
        </p:txBody>
      </p:sp>
    </p:spTree>
    <p:extLst>
      <p:ext uri="{BB962C8B-B14F-4D97-AF65-F5344CB8AC3E}">
        <p14:creationId xmlns:p14="http://schemas.microsoft.com/office/powerpoint/2010/main" val="3315098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A8205C-1EB7-7447-95A6-5BB46C22BE2A}"/>
              </a:ext>
            </a:extLst>
          </p:cNvPr>
          <p:cNvSpPr>
            <a:spLocks noGrp="1"/>
          </p:cNvSpPr>
          <p:nvPr>
            <p:ph type="title"/>
          </p:nvPr>
        </p:nvSpPr>
        <p:spPr/>
        <p:txBody>
          <a:bodyPr/>
          <a:lstStyle/>
          <a:p>
            <a:r>
              <a:rPr kumimoji="1" lang="zh-TW" altLang="en-US" dirty="0"/>
              <a:t>關於</a:t>
            </a:r>
            <a:r>
              <a:rPr kumimoji="1" lang="en" altLang="zh-TW" dirty="0"/>
              <a:t>soft link</a:t>
            </a:r>
            <a:endParaRPr kumimoji="1" lang="zh-TW" altLang="en-US" dirty="0"/>
          </a:p>
        </p:txBody>
      </p:sp>
      <p:sp>
        <p:nvSpPr>
          <p:cNvPr id="3" name="內容版面配置區 2">
            <a:extLst>
              <a:ext uri="{FF2B5EF4-FFF2-40B4-BE49-F238E27FC236}">
                <a16:creationId xmlns:a16="http://schemas.microsoft.com/office/drawing/2014/main" id="{317C7116-0B87-3E45-8E7D-0E8849BCF6CF}"/>
              </a:ext>
            </a:extLst>
          </p:cNvPr>
          <p:cNvSpPr>
            <a:spLocks noGrp="1"/>
          </p:cNvSpPr>
          <p:nvPr>
            <p:ph idx="1"/>
          </p:nvPr>
        </p:nvSpPr>
        <p:spPr/>
        <p:txBody>
          <a:bodyPr>
            <a:normAutofit/>
          </a:bodyPr>
          <a:lstStyle/>
          <a:p>
            <a:r>
              <a:rPr kumimoji="1" lang="zh-TW" altLang="en-US" dirty="0"/>
              <a:t>是一個特別的檔案（</a:t>
            </a:r>
            <a:r>
              <a:rPr kumimoji="1" lang="zh-TW" altLang="en-US" dirty="0">
                <a:solidFill>
                  <a:srgbClr val="C00000"/>
                </a:solidFill>
              </a:rPr>
              <a:t>類似於</a:t>
            </a:r>
            <a:r>
              <a:rPr kumimoji="1" lang="en" altLang="zh-TW" dirty="0">
                <a:solidFill>
                  <a:srgbClr val="C00000"/>
                </a:solidFill>
              </a:rPr>
              <a:t>Windows</a:t>
            </a:r>
            <a:r>
              <a:rPr kumimoji="1" lang="zh-TW" altLang="en-US" dirty="0">
                <a:solidFill>
                  <a:srgbClr val="C00000"/>
                </a:solidFill>
              </a:rPr>
              <a:t>的捷徑</a:t>
            </a:r>
            <a:r>
              <a:rPr kumimoji="1" lang="zh-TW" altLang="en-US" dirty="0"/>
              <a:t>）連向某個檔案或目錄</a:t>
            </a:r>
          </a:p>
          <a:p>
            <a:r>
              <a:rPr kumimoji="1" lang="zh-TW" altLang="en-US" dirty="0">
                <a:solidFill>
                  <a:srgbClr val="C00000"/>
                </a:solidFill>
              </a:rPr>
              <a:t>就算我們擁有存取</a:t>
            </a:r>
            <a:r>
              <a:rPr kumimoji="1" lang="en" altLang="zh-TW" dirty="0" err="1">
                <a:solidFill>
                  <a:srgbClr val="C00000"/>
                </a:solidFill>
              </a:rPr>
              <a:t>softlink</a:t>
            </a:r>
            <a:r>
              <a:rPr kumimoji="1" lang="zh-TW" altLang="en-US" dirty="0">
                <a:solidFill>
                  <a:srgbClr val="C00000"/>
                </a:solidFill>
              </a:rPr>
              <a:t>的權限，我們還需要有使用該檔案的權限。</a:t>
            </a:r>
          </a:p>
          <a:p>
            <a:r>
              <a:rPr kumimoji="1" lang="en" altLang="zh-TW" dirty="0" err="1"/>
              <a:t>softlink</a:t>
            </a:r>
            <a:r>
              <a:rPr kumimoji="1" lang="zh-TW" altLang="en-US" dirty="0"/>
              <a:t>可以跨過不同的</a:t>
            </a:r>
            <a:r>
              <a:rPr kumimoji="1" lang="en" altLang="zh-TW" dirty="0"/>
              <a:t>partition</a:t>
            </a:r>
          </a:p>
          <a:p>
            <a:r>
              <a:rPr kumimoji="1" lang="en" altLang="zh-TW" dirty="0" err="1"/>
              <a:t>softlink</a:t>
            </a:r>
            <a:r>
              <a:rPr kumimoji="1" lang="zh-TW" altLang="en-US" dirty="0"/>
              <a:t>可以指向一個不存在的東西</a:t>
            </a:r>
          </a:p>
          <a:p>
            <a:r>
              <a:rPr kumimoji="1" lang="en" altLang="zh-TW" dirty="0" err="1"/>
              <a:t>softlink</a:t>
            </a:r>
            <a:r>
              <a:rPr kumimoji="1" lang="zh-TW" altLang="en-US" dirty="0"/>
              <a:t>不會影響</a:t>
            </a:r>
            <a:r>
              <a:rPr kumimoji="1" lang="en" altLang="zh-TW" dirty="0"/>
              <a:t>link</a:t>
            </a:r>
            <a:r>
              <a:rPr kumimoji="1" lang="zh-TW" altLang="en-US" dirty="0"/>
              <a:t>的數量</a:t>
            </a:r>
          </a:p>
          <a:p>
            <a:pPr lvl="1"/>
            <a:r>
              <a:rPr kumimoji="1" lang="en-US" altLang="zh-TW" dirty="0"/>
              <a:t>-</a:t>
            </a:r>
            <a:r>
              <a:rPr kumimoji="1" lang="en" altLang="zh-TW" dirty="0" err="1"/>
              <a:t>rw</a:t>
            </a:r>
            <a:r>
              <a:rPr kumimoji="1" lang="en" altLang="zh-TW" dirty="0"/>
              <a:t>-r--r--  2 </a:t>
            </a:r>
            <a:r>
              <a:rPr kumimoji="1" lang="en" altLang="zh-TW" dirty="0" err="1"/>
              <a:t>shiwulo</a:t>
            </a:r>
            <a:r>
              <a:rPr kumimoji="1" lang="en" altLang="zh-TW" dirty="0"/>
              <a:t> </a:t>
            </a:r>
            <a:r>
              <a:rPr kumimoji="1" lang="en" altLang="zh-TW" dirty="0" err="1"/>
              <a:t>shiwulo</a:t>
            </a:r>
            <a:r>
              <a:rPr kumimoji="1" lang="en" altLang="zh-TW" dirty="0"/>
              <a:t> 8.8K Dec 29 05:41 </a:t>
            </a:r>
            <a:r>
              <a:rPr kumimoji="1" lang="en" altLang="zh-TW" dirty="0" err="1"/>
              <a:t>examples.desktop</a:t>
            </a:r>
            <a:endParaRPr kumimoji="1" lang="en" altLang="zh-TW" dirty="0"/>
          </a:p>
          <a:p>
            <a:pPr lvl="1"/>
            <a:r>
              <a:rPr kumimoji="1" lang="zh-TW" altLang="en-US" dirty="0"/>
              <a:t>在這個例子中，無論創建了多少</a:t>
            </a:r>
            <a:r>
              <a:rPr kumimoji="1" lang="en" altLang="zh-TW" dirty="0" err="1"/>
              <a:t>softlink</a:t>
            </a:r>
            <a:r>
              <a:rPr kumimoji="1" lang="zh-TW" altLang="en-US" dirty="0"/>
              <a:t>都不會改變「</a:t>
            </a:r>
            <a:r>
              <a:rPr kumimoji="1" lang="en-US" altLang="zh-TW" dirty="0"/>
              <a:t>2</a:t>
            </a:r>
            <a:r>
              <a:rPr kumimoji="1" lang="zh-TW" altLang="en-US" dirty="0"/>
              <a:t>」</a:t>
            </a:r>
          </a:p>
        </p:txBody>
      </p:sp>
    </p:spTree>
    <p:extLst>
      <p:ext uri="{BB962C8B-B14F-4D97-AF65-F5344CB8AC3E}">
        <p14:creationId xmlns:p14="http://schemas.microsoft.com/office/powerpoint/2010/main" val="3593285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D5E36D-898D-8E42-9E5C-36AE85F5A1DD}"/>
              </a:ext>
            </a:extLst>
          </p:cNvPr>
          <p:cNvSpPr>
            <a:spLocks noGrp="1"/>
          </p:cNvSpPr>
          <p:nvPr>
            <p:ph type="title"/>
          </p:nvPr>
        </p:nvSpPr>
        <p:spPr/>
        <p:txBody>
          <a:bodyPr/>
          <a:lstStyle/>
          <a:p>
            <a:r>
              <a:rPr kumimoji="1" lang="zh-CN" altLang="en-US" dirty="0"/>
              <a:t>本小節進行方式</a:t>
            </a:r>
            <a:endParaRPr kumimoji="1" lang="zh-TW" altLang="en-US" dirty="0"/>
          </a:p>
        </p:txBody>
      </p:sp>
      <p:sp>
        <p:nvSpPr>
          <p:cNvPr id="3" name="內容版面配置區 2">
            <a:extLst>
              <a:ext uri="{FF2B5EF4-FFF2-40B4-BE49-F238E27FC236}">
                <a16:creationId xmlns:a16="http://schemas.microsoft.com/office/drawing/2014/main" id="{037860A0-B18F-CD43-A351-A4EB6088FD7E}"/>
              </a:ext>
            </a:extLst>
          </p:cNvPr>
          <p:cNvSpPr>
            <a:spLocks noGrp="1"/>
          </p:cNvSpPr>
          <p:nvPr>
            <p:ph idx="1"/>
          </p:nvPr>
        </p:nvSpPr>
        <p:spPr/>
        <p:txBody>
          <a:bodyPr/>
          <a:lstStyle/>
          <a:p>
            <a:pPr>
              <a:lnSpc>
                <a:spcPct val="150000"/>
              </a:lnSpc>
            </a:pPr>
            <a:r>
              <a:rPr kumimoji="1" lang="zh-TW" altLang="en-US" dirty="0"/>
              <a:t>本小節共有</a:t>
            </a:r>
            <a:r>
              <a:rPr kumimoji="1" lang="en-US" altLang="zh-TW" dirty="0"/>
              <a:t>30</a:t>
            </a:r>
            <a:r>
              <a:rPr kumimoji="1" lang="zh-CN" altLang="en-US" dirty="0"/>
              <a:t>頁</a:t>
            </a:r>
            <a:endParaRPr kumimoji="1" lang="en-US" altLang="zh-CN" dirty="0"/>
          </a:p>
          <a:p>
            <a:pPr>
              <a:lnSpc>
                <a:spcPct val="150000"/>
              </a:lnSpc>
            </a:pPr>
            <a:r>
              <a:rPr kumimoji="1" lang="zh-TW" altLang="en-US" dirty="0"/>
              <a:t>我們只會介紹觀念的部分（共</a:t>
            </a:r>
            <a:r>
              <a:rPr kumimoji="1" lang="en-US" altLang="zh-TW" dirty="0"/>
              <a:t>19</a:t>
            </a:r>
            <a:r>
              <a:rPr kumimoji="1" lang="zh-CN" altLang="en-US" dirty="0"/>
              <a:t>頁</a:t>
            </a:r>
            <a:r>
              <a:rPr kumimoji="1" lang="zh-TW" altLang="en-US" dirty="0"/>
              <a:t>），操作及程式碼有詳細的解釋，請同學自行練習</a:t>
            </a:r>
          </a:p>
        </p:txBody>
      </p:sp>
    </p:spTree>
    <p:extLst>
      <p:ext uri="{BB962C8B-B14F-4D97-AF65-F5344CB8AC3E}">
        <p14:creationId xmlns:p14="http://schemas.microsoft.com/office/powerpoint/2010/main" val="4255382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C4C1702-BE35-E84A-8FD0-8C6C04FF4377}"/>
              </a:ext>
            </a:extLst>
          </p:cNvPr>
          <p:cNvSpPr/>
          <p:nvPr/>
        </p:nvSpPr>
        <p:spPr>
          <a:xfrm>
            <a:off x="543546" y="1781899"/>
            <a:ext cx="4843463" cy="424338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zh-TW" altLang="en-US" dirty="0"/>
          </a:p>
        </p:txBody>
      </p:sp>
      <p:sp>
        <p:nvSpPr>
          <p:cNvPr id="2" name="標題 1">
            <a:extLst>
              <a:ext uri="{FF2B5EF4-FFF2-40B4-BE49-F238E27FC236}">
                <a16:creationId xmlns:a16="http://schemas.microsoft.com/office/drawing/2014/main" id="{CCB9F491-7D0D-1E48-8B88-28230D49D6EF}"/>
              </a:ext>
            </a:extLst>
          </p:cNvPr>
          <p:cNvSpPr>
            <a:spLocks noGrp="1"/>
          </p:cNvSpPr>
          <p:nvPr>
            <p:ph type="title"/>
          </p:nvPr>
        </p:nvSpPr>
        <p:spPr>
          <a:xfrm>
            <a:off x="122583" y="113333"/>
            <a:ext cx="1202635" cy="217971"/>
          </a:xfrm>
        </p:spPr>
        <p:txBody>
          <a:bodyPr>
            <a:normAutofit fontScale="90000"/>
          </a:bodyPr>
          <a:lstStyle/>
          <a:p>
            <a:r>
              <a:rPr kumimoji="1" lang="zh-TW" altLang="en-US" sz="800" dirty="0">
                <a:solidFill>
                  <a:schemeClr val="bg1"/>
                </a:solidFill>
              </a:rPr>
              <a:t>硬碟的處理，</a:t>
            </a:r>
            <a:r>
              <a:rPr kumimoji="1" lang="en-US" altLang="zh-TW" sz="800" dirty="0">
                <a:solidFill>
                  <a:schemeClr val="bg1"/>
                </a:solidFill>
              </a:rPr>
              <a:t>Windows vs. UNIX</a:t>
            </a:r>
            <a:endParaRPr kumimoji="1" lang="zh-TW" altLang="en-US" sz="800" dirty="0">
              <a:solidFill>
                <a:schemeClr val="bg1"/>
              </a:solidFill>
            </a:endParaRPr>
          </a:p>
        </p:txBody>
      </p:sp>
      <p:pic>
        <p:nvPicPr>
          <p:cNvPr id="3" name="圖片 2">
            <a:extLst>
              <a:ext uri="{FF2B5EF4-FFF2-40B4-BE49-F238E27FC236}">
                <a16:creationId xmlns:a16="http://schemas.microsoft.com/office/drawing/2014/main" id="{CC52A1DF-D36B-054C-9287-28E77D60FA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3900" y="2992782"/>
            <a:ext cx="2036417" cy="2036417"/>
          </a:xfrm>
          <a:prstGeom prst="rect">
            <a:avLst/>
          </a:prstGeom>
        </p:spPr>
      </p:pic>
      <p:pic>
        <p:nvPicPr>
          <p:cNvPr id="5" name="圖片 4">
            <a:extLst>
              <a:ext uri="{FF2B5EF4-FFF2-40B4-BE49-F238E27FC236}">
                <a16:creationId xmlns:a16="http://schemas.microsoft.com/office/drawing/2014/main" id="{2760E6D8-C1AD-2F48-86C7-4B3CF06DA1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82178" y="2992783"/>
            <a:ext cx="2036417" cy="2036417"/>
          </a:xfrm>
          <a:prstGeom prst="rect">
            <a:avLst/>
          </a:prstGeom>
        </p:spPr>
      </p:pic>
      <p:sp>
        <p:nvSpPr>
          <p:cNvPr id="6" name="文字方塊 5">
            <a:extLst>
              <a:ext uri="{FF2B5EF4-FFF2-40B4-BE49-F238E27FC236}">
                <a16:creationId xmlns:a16="http://schemas.microsoft.com/office/drawing/2014/main" id="{F6E442FF-8216-5943-9230-E090790FC26E}"/>
              </a:ext>
            </a:extLst>
          </p:cNvPr>
          <p:cNvSpPr txBox="1"/>
          <p:nvPr/>
        </p:nvSpPr>
        <p:spPr>
          <a:xfrm>
            <a:off x="1394897" y="2531117"/>
            <a:ext cx="694421" cy="461665"/>
          </a:xfrm>
          <a:prstGeom prst="rect">
            <a:avLst/>
          </a:prstGeom>
          <a:noFill/>
        </p:spPr>
        <p:txBody>
          <a:bodyPr wrap="none" rtlCol="0">
            <a:spAutoFit/>
          </a:bodyPr>
          <a:lstStyle/>
          <a:p>
            <a:r>
              <a:rPr kumimoji="1" lang="en-US" altLang="zh-TW" sz="2400" b="1" dirty="0">
                <a:solidFill>
                  <a:schemeClr val="bg1"/>
                </a:solidFill>
                <a:latin typeface="Consolas" panose="020B0609020204030204" pitchFamily="49" charset="0"/>
                <a:ea typeface="Microsoft YaHei" panose="020B0503020204020204" pitchFamily="34" charset="-122"/>
                <a:cs typeface="Consolas" panose="020B0609020204030204" pitchFamily="49" charset="0"/>
              </a:rPr>
              <a:t>C:\</a:t>
            </a:r>
            <a:endParaRPr kumimoji="1" lang="zh-TW" altLang="en-US" sz="2400" b="1" dirty="0">
              <a:solidFill>
                <a:schemeClr val="bg1"/>
              </a:solidFill>
              <a:latin typeface="Consolas" panose="020B0609020204030204" pitchFamily="49" charset="0"/>
              <a:ea typeface="Microsoft YaHei" panose="020B0503020204020204" pitchFamily="34" charset="-122"/>
              <a:cs typeface="Consolas" panose="020B0609020204030204" pitchFamily="49" charset="0"/>
            </a:endParaRPr>
          </a:p>
        </p:txBody>
      </p:sp>
      <p:sp>
        <p:nvSpPr>
          <p:cNvPr id="7" name="文字方塊 6">
            <a:extLst>
              <a:ext uri="{FF2B5EF4-FFF2-40B4-BE49-F238E27FC236}">
                <a16:creationId xmlns:a16="http://schemas.microsoft.com/office/drawing/2014/main" id="{CE7F8394-9C6A-4047-8368-AF9CA58CDD26}"/>
              </a:ext>
            </a:extLst>
          </p:cNvPr>
          <p:cNvSpPr txBox="1"/>
          <p:nvPr/>
        </p:nvSpPr>
        <p:spPr>
          <a:xfrm>
            <a:off x="3853175" y="2531117"/>
            <a:ext cx="694421" cy="461665"/>
          </a:xfrm>
          <a:prstGeom prst="rect">
            <a:avLst/>
          </a:prstGeom>
          <a:noFill/>
        </p:spPr>
        <p:txBody>
          <a:bodyPr wrap="none" rtlCol="0">
            <a:spAutoFit/>
          </a:bodyPr>
          <a:lstStyle/>
          <a:p>
            <a:r>
              <a:rPr kumimoji="1" lang="en-US" altLang="zh-TW" sz="2400" b="1" dirty="0">
                <a:solidFill>
                  <a:schemeClr val="bg1"/>
                </a:solidFill>
                <a:latin typeface="Consolas" panose="020B0609020204030204" pitchFamily="49" charset="0"/>
                <a:ea typeface="Microsoft YaHei" panose="020B0503020204020204" pitchFamily="34" charset="-122"/>
                <a:cs typeface="Consolas" panose="020B0609020204030204" pitchFamily="49" charset="0"/>
              </a:rPr>
              <a:t>D:\</a:t>
            </a:r>
            <a:endParaRPr kumimoji="1" lang="zh-TW" altLang="en-US" sz="2400" b="1" dirty="0">
              <a:solidFill>
                <a:schemeClr val="bg1"/>
              </a:solidFill>
              <a:latin typeface="Consolas" panose="020B0609020204030204" pitchFamily="49" charset="0"/>
              <a:ea typeface="Microsoft YaHei" panose="020B0503020204020204" pitchFamily="34" charset="-122"/>
              <a:cs typeface="Consolas" panose="020B0609020204030204" pitchFamily="49" charset="0"/>
            </a:endParaRPr>
          </a:p>
        </p:txBody>
      </p:sp>
      <p:sp>
        <p:nvSpPr>
          <p:cNvPr id="9" name="矩形 8">
            <a:extLst>
              <a:ext uri="{FF2B5EF4-FFF2-40B4-BE49-F238E27FC236}">
                <a16:creationId xmlns:a16="http://schemas.microsoft.com/office/drawing/2014/main" id="{BF5BEBD2-EA96-E34E-8B60-3BB296663F29}"/>
              </a:ext>
            </a:extLst>
          </p:cNvPr>
          <p:cNvSpPr/>
          <p:nvPr/>
        </p:nvSpPr>
        <p:spPr>
          <a:xfrm>
            <a:off x="543546" y="1013791"/>
            <a:ext cx="4843463" cy="66923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zh-TW" dirty="0"/>
              <a:t>Windows</a:t>
            </a:r>
            <a:r>
              <a:rPr kumimoji="1" lang="zh-TW" altLang="en-US" dirty="0"/>
              <a:t>（傳統）</a:t>
            </a:r>
          </a:p>
        </p:txBody>
      </p:sp>
      <p:sp>
        <p:nvSpPr>
          <p:cNvPr id="10" name="矩形 9">
            <a:extLst>
              <a:ext uri="{FF2B5EF4-FFF2-40B4-BE49-F238E27FC236}">
                <a16:creationId xmlns:a16="http://schemas.microsoft.com/office/drawing/2014/main" id="{386362A4-2869-E04A-A523-766FEF8E9D20}"/>
              </a:ext>
            </a:extLst>
          </p:cNvPr>
          <p:cNvSpPr/>
          <p:nvPr/>
        </p:nvSpPr>
        <p:spPr>
          <a:xfrm>
            <a:off x="6479867" y="1781899"/>
            <a:ext cx="4843463" cy="424338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zh-TW" altLang="en-US" dirty="0"/>
          </a:p>
        </p:txBody>
      </p:sp>
      <p:pic>
        <p:nvPicPr>
          <p:cNvPr id="11" name="圖片 10">
            <a:extLst>
              <a:ext uri="{FF2B5EF4-FFF2-40B4-BE49-F238E27FC236}">
                <a16:creationId xmlns:a16="http://schemas.microsoft.com/office/drawing/2014/main" id="{97CB9484-7126-FF45-A198-CA7BBFC8C7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60221" y="2992782"/>
            <a:ext cx="2036417" cy="2036417"/>
          </a:xfrm>
          <a:prstGeom prst="rect">
            <a:avLst/>
          </a:prstGeom>
        </p:spPr>
      </p:pic>
      <p:pic>
        <p:nvPicPr>
          <p:cNvPr id="12" name="圖片 11">
            <a:extLst>
              <a:ext uri="{FF2B5EF4-FFF2-40B4-BE49-F238E27FC236}">
                <a16:creationId xmlns:a16="http://schemas.microsoft.com/office/drawing/2014/main" id="{433F6375-5B49-7A4D-BACF-1182FE441F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18499" y="2992783"/>
            <a:ext cx="2036417" cy="2036417"/>
          </a:xfrm>
          <a:prstGeom prst="rect">
            <a:avLst/>
          </a:prstGeom>
        </p:spPr>
      </p:pic>
      <p:sp>
        <p:nvSpPr>
          <p:cNvPr id="13" name="文字方塊 12">
            <a:extLst>
              <a:ext uri="{FF2B5EF4-FFF2-40B4-BE49-F238E27FC236}">
                <a16:creationId xmlns:a16="http://schemas.microsoft.com/office/drawing/2014/main" id="{0AFF8E76-83C8-EC4E-8200-CCD9C44BF1DA}"/>
              </a:ext>
            </a:extLst>
          </p:cNvPr>
          <p:cNvSpPr txBox="1"/>
          <p:nvPr/>
        </p:nvSpPr>
        <p:spPr>
          <a:xfrm>
            <a:off x="7331218" y="2531117"/>
            <a:ext cx="354584" cy="461665"/>
          </a:xfrm>
          <a:prstGeom prst="rect">
            <a:avLst/>
          </a:prstGeom>
          <a:noFill/>
        </p:spPr>
        <p:txBody>
          <a:bodyPr wrap="none" rtlCol="0">
            <a:spAutoFit/>
          </a:bodyPr>
          <a:lstStyle/>
          <a:p>
            <a:r>
              <a:rPr kumimoji="1" lang="en-US" altLang="zh-TW" sz="2400" b="1" dirty="0">
                <a:solidFill>
                  <a:schemeClr val="bg1"/>
                </a:solidFill>
                <a:latin typeface="Consolas" panose="020B0609020204030204" pitchFamily="49" charset="0"/>
                <a:ea typeface="Microsoft YaHei" panose="020B0503020204020204" pitchFamily="34" charset="-122"/>
                <a:cs typeface="Consolas" panose="020B0609020204030204" pitchFamily="49" charset="0"/>
              </a:rPr>
              <a:t>\</a:t>
            </a:r>
            <a:endParaRPr kumimoji="1" lang="zh-TW" altLang="en-US" sz="2400" b="1" dirty="0">
              <a:solidFill>
                <a:schemeClr val="bg1"/>
              </a:solidFill>
              <a:latin typeface="Consolas" panose="020B0609020204030204" pitchFamily="49" charset="0"/>
              <a:ea typeface="Microsoft YaHei" panose="020B0503020204020204" pitchFamily="34" charset="-122"/>
              <a:cs typeface="Consolas" panose="020B0609020204030204" pitchFamily="49" charset="0"/>
            </a:endParaRPr>
          </a:p>
        </p:txBody>
      </p:sp>
      <p:sp>
        <p:nvSpPr>
          <p:cNvPr id="14" name="文字方塊 13">
            <a:extLst>
              <a:ext uri="{FF2B5EF4-FFF2-40B4-BE49-F238E27FC236}">
                <a16:creationId xmlns:a16="http://schemas.microsoft.com/office/drawing/2014/main" id="{BF525AA4-AB61-BF4D-9096-34254AD93EC4}"/>
              </a:ext>
            </a:extLst>
          </p:cNvPr>
          <p:cNvSpPr txBox="1"/>
          <p:nvPr/>
        </p:nvSpPr>
        <p:spPr>
          <a:xfrm>
            <a:off x="9789496" y="2531117"/>
            <a:ext cx="1034257" cy="461665"/>
          </a:xfrm>
          <a:prstGeom prst="rect">
            <a:avLst/>
          </a:prstGeom>
          <a:noFill/>
        </p:spPr>
        <p:txBody>
          <a:bodyPr wrap="none" rtlCol="0">
            <a:spAutoFit/>
          </a:bodyPr>
          <a:lstStyle/>
          <a:p>
            <a:r>
              <a:rPr kumimoji="1" lang="en-US" altLang="zh-TW" sz="2400" b="1" dirty="0">
                <a:solidFill>
                  <a:schemeClr val="bg1"/>
                </a:solidFill>
                <a:latin typeface="Consolas" panose="020B0609020204030204" pitchFamily="49" charset="0"/>
                <a:ea typeface="Microsoft YaHei" panose="020B0503020204020204" pitchFamily="34" charset="-122"/>
                <a:cs typeface="Consolas" panose="020B0609020204030204" pitchFamily="49" charset="0"/>
              </a:rPr>
              <a:t>\home</a:t>
            </a:r>
            <a:endParaRPr kumimoji="1" lang="zh-TW" altLang="en-US" sz="2400" b="1" dirty="0">
              <a:solidFill>
                <a:schemeClr val="bg1"/>
              </a:solidFill>
              <a:latin typeface="Consolas" panose="020B0609020204030204" pitchFamily="49" charset="0"/>
              <a:ea typeface="Microsoft YaHei" panose="020B0503020204020204" pitchFamily="34" charset="-122"/>
              <a:cs typeface="Consolas" panose="020B0609020204030204" pitchFamily="49" charset="0"/>
            </a:endParaRPr>
          </a:p>
        </p:txBody>
      </p:sp>
      <p:sp>
        <p:nvSpPr>
          <p:cNvPr id="15" name="矩形 14">
            <a:extLst>
              <a:ext uri="{FF2B5EF4-FFF2-40B4-BE49-F238E27FC236}">
                <a16:creationId xmlns:a16="http://schemas.microsoft.com/office/drawing/2014/main" id="{333AEE11-36F9-E345-AA36-0349CCFFA007}"/>
              </a:ext>
            </a:extLst>
          </p:cNvPr>
          <p:cNvSpPr/>
          <p:nvPr/>
        </p:nvSpPr>
        <p:spPr>
          <a:xfrm>
            <a:off x="6479867" y="1013791"/>
            <a:ext cx="4843463" cy="66923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zh-TW" dirty="0"/>
              <a:t>UNIX</a:t>
            </a:r>
            <a:endParaRPr kumimoji="1" lang="zh-TW" altLang="en-US" dirty="0"/>
          </a:p>
        </p:txBody>
      </p:sp>
      <p:sp>
        <p:nvSpPr>
          <p:cNvPr id="16" name="矩形 15">
            <a:extLst>
              <a:ext uri="{FF2B5EF4-FFF2-40B4-BE49-F238E27FC236}">
                <a16:creationId xmlns:a16="http://schemas.microsoft.com/office/drawing/2014/main" id="{0B193AAD-57EE-D44A-84F9-B3299DD8C073}"/>
              </a:ext>
            </a:extLst>
          </p:cNvPr>
          <p:cNvSpPr/>
          <p:nvPr/>
        </p:nvSpPr>
        <p:spPr>
          <a:xfrm>
            <a:off x="6941879" y="113333"/>
            <a:ext cx="5057859" cy="369332"/>
          </a:xfrm>
          <a:prstGeom prst="rect">
            <a:avLst/>
          </a:prstGeom>
        </p:spPr>
        <p:txBody>
          <a:bodyPr wrap="none">
            <a:spAutoFit/>
          </a:bodyPr>
          <a:lstStyle/>
          <a:p>
            <a:r>
              <a:rPr lang="zh-CN" altLang="en-US" dirty="0">
                <a:hlinkClick r:id="rId4"/>
              </a:rPr>
              <a:t>圖片來源：</a:t>
            </a:r>
            <a:r>
              <a:rPr lang="en" altLang="zh-TW" dirty="0">
                <a:hlinkClick r:id="rId4"/>
              </a:rPr>
              <a:t>http://www.pngall.com/hard-disk-png</a:t>
            </a:r>
            <a:endParaRPr lang="zh-TW" altLang="en-US" dirty="0"/>
          </a:p>
        </p:txBody>
      </p:sp>
    </p:spTree>
    <p:extLst>
      <p:ext uri="{BB962C8B-B14F-4D97-AF65-F5344CB8AC3E}">
        <p14:creationId xmlns:p14="http://schemas.microsoft.com/office/powerpoint/2010/main" val="3820665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zh-TW" altLang="en-US" sz="800" dirty="0"/>
              <a:t>目錄系統</a:t>
            </a:r>
            <a:br>
              <a:rPr kumimoji="1" lang="en-US" altLang="zh-TW" sz="800" dirty="0"/>
            </a:br>
            <a:r>
              <a:rPr kumimoji="1" lang="zh-TW" altLang="en-US" sz="800" dirty="0"/>
              <a:t>與檔案系統</a:t>
            </a:r>
          </a:p>
        </p:txBody>
      </p:sp>
      <p:cxnSp>
        <p:nvCxnSpPr>
          <p:cNvPr id="12" name="直線接點 11">
            <a:extLst>
              <a:ext uri="{FF2B5EF4-FFF2-40B4-BE49-F238E27FC236}">
                <a16:creationId xmlns:a16="http://schemas.microsoft.com/office/drawing/2014/main" id="{64BCC980-D223-734C-959E-15BA9FD4AA0D}"/>
              </a:ext>
            </a:extLst>
          </p:cNvPr>
          <p:cNvCxnSpPr/>
          <p:nvPr/>
        </p:nvCxnSpPr>
        <p:spPr>
          <a:xfrm>
            <a:off x="357809" y="2951921"/>
            <a:ext cx="8481391" cy="0"/>
          </a:xfrm>
          <a:prstGeom prst="line">
            <a:avLst/>
          </a:prstGeom>
          <a:ln w="571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向上箭號圖說文字 12">
            <a:extLst>
              <a:ext uri="{FF2B5EF4-FFF2-40B4-BE49-F238E27FC236}">
                <a16:creationId xmlns:a16="http://schemas.microsoft.com/office/drawing/2014/main" id="{231DFB21-1E4C-AC4D-9D26-2099E8529F9F}"/>
              </a:ext>
            </a:extLst>
          </p:cNvPr>
          <p:cNvSpPr/>
          <p:nvPr/>
        </p:nvSpPr>
        <p:spPr>
          <a:xfrm>
            <a:off x="7329562" y="1749287"/>
            <a:ext cx="1874073" cy="1071185"/>
          </a:xfrm>
          <a:prstGeom prst="upArrow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zh-TW" altLang="en-US" dirty="0"/>
              <a:t>目錄系統</a:t>
            </a:r>
            <a:endParaRPr kumimoji="1" lang="en-US" altLang="zh-TW" dirty="0"/>
          </a:p>
          <a:p>
            <a:pPr algn="ctr"/>
            <a:r>
              <a:rPr kumimoji="1" lang="zh-TW" altLang="en-US" dirty="0"/>
              <a:t>（路徑名）</a:t>
            </a:r>
          </a:p>
        </p:txBody>
      </p:sp>
      <p:sp>
        <p:nvSpPr>
          <p:cNvPr id="14" name="向下箭號圖說文字 13">
            <a:extLst>
              <a:ext uri="{FF2B5EF4-FFF2-40B4-BE49-F238E27FC236}">
                <a16:creationId xmlns:a16="http://schemas.microsoft.com/office/drawing/2014/main" id="{C92283DF-CC1C-0D4C-82E4-72B4D7719601}"/>
              </a:ext>
            </a:extLst>
          </p:cNvPr>
          <p:cNvSpPr/>
          <p:nvPr/>
        </p:nvSpPr>
        <p:spPr>
          <a:xfrm>
            <a:off x="7329838" y="3081130"/>
            <a:ext cx="1874073" cy="1090268"/>
          </a:xfrm>
          <a:prstGeom prst="downArrow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zh-TW" altLang="en-US" dirty="0"/>
              <a:t>檔案系統</a:t>
            </a:r>
            <a:endParaRPr kumimoji="1" lang="en-US" altLang="zh-TW" dirty="0"/>
          </a:p>
          <a:p>
            <a:pPr algn="ctr"/>
            <a:r>
              <a:rPr kumimoji="1" lang="zh-TW" altLang="en-US" dirty="0"/>
              <a:t>（以數字編號）</a:t>
            </a:r>
          </a:p>
        </p:txBody>
      </p:sp>
    </p:spTree>
    <p:extLst>
      <p:ext uri="{BB962C8B-B14F-4D97-AF65-F5344CB8AC3E}">
        <p14:creationId xmlns:p14="http://schemas.microsoft.com/office/powerpoint/2010/main" val="3780267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101424" y="1744002"/>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39129" y="2665548"/>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76834" y="895902"/>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70179" y="895902"/>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49755" y="2038034"/>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zh-TW" altLang="en-US" sz="800" dirty="0"/>
              <a:t>檔案系統連接上目錄系統</a:t>
            </a:r>
          </a:p>
        </p:txBody>
      </p:sp>
      <p:cxnSp>
        <p:nvCxnSpPr>
          <p:cNvPr id="62" name="直線接點 61">
            <a:extLst>
              <a:ext uri="{FF2B5EF4-FFF2-40B4-BE49-F238E27FC236}">
                <a16:creationId xmlns:a16="http://schemas.microsoft.com/office/drawing/2014/main" id="{933573BB-3B74-BC4D-9CC0-2F4C194FF898}"/>
              </a:ext>
            </a:extLst>
          </p:cNvPr>
          <p:cNvCxnSpPr/>
          <p:nvPr/>
        </p:nvCxnSpPr>
        <p:spPr>
          <a:xfrm>
            <a:off x="357809" y="2951921"/>
            <a:ext cx="8481391" cy="0"/>
          </a:xfrm>
          <a:prstGeom prst="line">
            <a:avLst/>
          </a:prstGeom>
          <a:ln w="571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4" name="向上箭號圖說文字 63">
            <a:extLst>
              <a:ext uri="{FF2B5EF4-FFF2-40B4-BE49-F238E27FC236}">
                <a16:creationId xmlns:a16="http://schemas.microsoft.com/office/drawing/2014/main" id="{FB499268-53A7-A448-8257-B7CCE1F90F10}"/>
              </a:ext>
            </a:extLst>
          </p:cNvPr>
          <p:cNvSpPr/>
          <p:nvPr/>
        </p:nvSpPr>
        <p:spPr>
          <a:xfrm>
            <a:off x="7329562" y="1749287"/>
            <a:ext cx="1874073" cy="1071185"/>
          </a:xfrm>
          <a:prstGeom prst="upArrow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zh-TW" altLang="en-US" dirty="0"/>
              <a:t>目錄系統</a:t>
            </a:r>
            <a:endParaRPr kumimoji="1" lang="en-US" altLang="zh-TW" dirty="0"/>
          </a:p>
          <a:p>
            <a:pPr algn="ctr"/>
            <a:r>
              <a:rPr kumimoji="1" lang="zh-TW" altLang="en-US" dirty="0"/>
              <a:t>（路徑名）</a:t>
            </a:r>
          </a:p>
        </p:txBody>
      </p:sp>
      <p:sp>
        <p:nvSpPr>
          <p:cNvPr id="65" name="向下箭號圖說文字 64">
            <a:extLst>
              <a:ext uri="{FF2B5EF4-FFF2-40B4-BE49-F238E27FC236}">
                <a16:creationId xmlns:a16="http://schemas.microsoft.com/office/drawing/2014/main" id="{27370E07-B1F4-7343-81AC-43A9AA1290B6}"/>
              </a:ext>
            </a:extLst>
          </p:cNvPr>
          <p:cNvSpPr/>
          <p:nvPr/>
        </p:nvSpPr>
        <p:spPr>
          <a:xfrm>
            <a:off x="7329838" y="3081130"/>
            <a:ext cx="1874073" cy="1090268"/>
          </a:xfrm>
          <a:prstGeom prst="downArrow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zh-TW" altLang="en-US" dirty="0"/>
              <a:t>檔案系統</a:t>
            </a:r>
            <a:endParaRPr kumimoji="1" lang="en-US" altLang="zh-TW" dirty="0"/>
          </a:p>
          <a:p>
            <a:pPr algn="ctr"/>
            <a:r>
              <a:rPr kumimoji="1" lang="zh-TW" altLang="en-US" dirty="0"/>
              <a:t>（以數字編號）</a:t>
            </a:r>
          </a:p>
        </p:txBody>
      </p:sp>
    </p:spTree>
    <p:extLst>
      <p:ext uri="{BB962C8B-B14F-4D97-AF65-F5344CB8AC3E}">
        <p14:creationId xmlns:p14="http://schemas.microsoft.com/office/powerpoint/2010/main" val="3645588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sp>
        <p:nvSpPr>
          <p:cNvPr id="11" name="三角形 10">
            <a:extLst>
              <a:ext uri="{FF2B5EF4-FFF2-40B4-BE49-F238E27FC236}">
                <a16:creationId xmlns:a16="http://schemas.microsoft.com/office/drawing/2014/main" id="{A37455C8-CC99-C644-8B81-0449CD3E7D27}"/>
              </a:ext>
            </a:extLst>
          </p:cNvPr>
          <p:cNvSpPr/>
          <p:nvPr/>
        </p:nvSpPr>
        <p:spPr>
          <a:xfrm>
            <a:off x="7116417" y="1023731"/>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cxnSp>
        <p:nvCxnSpPr>
          <p:cNvPr id="13" name="肘形接點 12">
            <a:extLst>
              <a:ext uri="{FF2B5EF4-FFF2-40B4-BE49-F238E27FC236}">
                <a16:creationId xmlns:a16="http://schemas.microsoft.com/office/drawing/2014/main" id="{4242D2CF-78F3-7F40-9782-40A0B016B988}"/>
              </a:ext>
            </a:extLst>
          </p:cNvPr>
          <p:cNvCxnSpPr>
            <a:cxnSpLocks/>
            <a:endCxn id="11" idx="0"/>
          </p:cNvCxnSpPr>
          <p:nvPr/>
        </p:nvCxnSpPr>
        <p:spPr>
          <a:xfrm flipV="1">
            <a:off x="6261100" y="1023731"/>
            <a:ext cx="2939222" cy="1798982"/>
          </a:xfrm>
          <a:prstGeom prst="bentConnector4">
            <a:avLst>
              <a:gd name="adj1" fmla="val 14550"/>
              <a:gd name="adj2" fmla="val 136648"/>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2" name="圖片 21">
            <a:extLst>
              <a:ext uri="{FF2B5EF4-FFF2-40B4-BE49-F238E27FC236}">
                <a16:creationId xmlns:a16="http://schemas.microsoft.com/office/drawing/2014/main" id="{3C78FFD5-AAEB-1745-99AC-3CAEB1FC9F6C}"/>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864597" y="911638"/>
            <a:ext cx="2287107" cy="2094949"/>
          </a:xfrm>
          <a:prstGeom prst="rect">
            <a:avLst/>
          </a:prstGeom>
        </p:spPr>
      </p:pic>
      <p:sp>
        <p:nvSpPr>
          <p:cNvPr id="20" name="橢圓 19">
            <a:extLst>
              <a:ext uri="{FF2B5EF4-FFF2-40B4-BE49-F238E27FC236}">
                <a16:creationId xmlns:a16="http://schemas.microsoft.com/office/drawing/2014/main" id="{6A53C2C4-E088-EB44-8264-FE9F94AAEF0A}"/>
              </a:ext>
            </a:extLst>
          </p:cNvPr>
          <p:cNvSpPr/>
          <p:nvPr/>
        </p:nvSpPr>
        <p:spPr>
          <a:xfrm>
            <a:off x="8736496" y="1023731"/>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23" name="圖片 22">
            <a:extLst>
              <a:ext uri="{FF2B5EF4-FFF2-40B4-BE49-F238E27FC236}">
                <a16:creationId xmlns:a16="http://schemas.microsoft.com/office/drawing/2014/main" id="{E3B1BD8E-7008-7C4D-A646-DEE16A1EEB3B}"/>
              </a:ext>
            </a:extLst>
          </p:cNvPr>
          <p:cNvPicPr>
            <a:picLocks noChangeAspect="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851748" y="1634434"/>
            <a:ext cx="858631" cy="858631"/>
          </a:xfrm>
          <a:prstGeom prst="rect">
            <a:avLst/>
          </a:prstGeom>
        </p:spPr>
      </p:pic>
      <p:sp>
        <p:nvSpPr>
          <p:cNvPr id="21" name="橢圓 20">
            <a:extLst>
              <a:ext uri="{FF2B5EF4-FFF2-40B4-BE49-F238E27FC236}">
                <a16:creationId xmlns:a16="http://schemas.microsoft.com/office/drawing/2014/main" id="{35A7731B-2E1D-8D49-9DD2-8C9F9EA72672}"/>
              </a:ext>
            </a:extLst>
          </p:cNvPr>
          <p:cNvSpPr/>
          <p:nvPr/>
        </p:nvSpPr>
        <p:spPr>
          <a:xfrm>
            <a:off x="9028734" y="1800362"/>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pic>
        <p:nvPicPr>
          <p:cNvPr id="42" name="圖片 41">
            <a:extLst>
              <a:ext uri="{FF2B5EF4-FFF2-40B4-BE49-F238E27FC236}">
                <a16:creationId xmlns:a16="http://schemas.microsoft.com/office/drawing/2014/main" id="{343C158F-FE64-6144-9190-57489AA9361B}"/>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7409346" y="3465716"/>
            <a:ext cx="868293" cy="868293"/>
          </a:xfrm>
          <a:prstGeom prst="rect">
            <a:avLst/>
          </a:prstGeom>
        </p:spPr>
      </p:pic>
      <p:pic>
        <p:nvPicPr>
          <p:cNvPr id="43" name="圖片 42">
            <a:extLst>
              <a:ext uri="{FF2B5EF4-FFF2-40B4-BE49-F238E27FC236}">
                <a16:creationId xmlns:a16="http://schemas.microsoft.com/office/drawing/2014/main" id="{4AA211B2-AEF0-0E4E-A8D5-26BC6A61B905}"/>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147051" y="3465715"/>
            <a:ext cx="868293" cy="868293"/>
          </a:xfrm>
          <a:prstGeom prst="rect">
            <a:avLst/>
          </a:prstGeom>
        </p:spPr>
      </p:pic>
      <p:pic>
        <p:nvPicPr>
          <p:cNvPr id="44" name="圖片 43">
            <a:extLst>
              <a:ext uri="{FF2B5EF4-FFF2-40B4-BE49-F238E27FC236}">
                <a16:creationId xmlns:a16="http://schemas.microsoft.com/office/drawing/2014/main" id="{E465E990-2EED-9040-910E-2A9F4E559C9B}"/>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884756" y="3465714"/>
            <a:ext cx="868293" cy="868293"/>
          </a:xfrm>
          <a:prstGeom prst="rect">
            <a:avLst/>
          </a:prstGeom>
        </p:spPr>
      </p:pic>
      <p:pic>
        <p:nvPicPr>
          <p:cNvPr id="45" name="圖片 44">
            <a:extLst>
              <a:ext uri="{FF2B5EF4-FFF2-40B4-BE49-F238E27FC236}">
                <a16:creationId xmlns:a16="http://schemas.microsoft.com/office/drawing/2014/main" id="{0B8E82FA-8F49-FC49-9684-6BEA5E1FFE00}"/>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9622461" y="3465714"/>
            <a:ext cx="868293" cy="868293"/>
          </a:xfrm>
          <a:prstGeom prst="rect">
            <a:avLst/>
          </a:prstGeom>
        </p:spPr>
      </p:pic>
      <p:pic>
        <p:nvPicPr>
          <p:cNvPr id="46" name="圖片 45">
            <a:extLst>
              <a:ext uri="{FF2B5EF4-FFF2-40B4-BE49-F238E27FC236}">
                <a16:creationId xmlns:a16="http://schemas.microsoft.com/office/drawing/2014/main" id="{6059A3F6-E605-204D-8C46-78B9CD6BC1DF}"/>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0360166" y="3465713"/>
            <a:ext cx="868293" cy="868293"/>
          </a:xfrm>
          <a:prstGeom prst="rect">
            <a:avLst/>
          </a:prstGeom>
        </p:spPr>
      </p:pic>
      <p:sp>
        <p:nvSpPr>
          <p:cNvPr id="47" name="文字方塊 46">
            <a:extLst>
              <a:ext uri="{FF2B5EF4-FFF2-40B4-BE49-F238E27FC236}">
                <a16:creationId xmlns:a16="http://schemas.microsoft.com/office/drawing/2014/main" id="{5E0CA787-6888-EA43-B920-16768A9B5774}"/>
              </a:ext>
            </a:extLst>
          </p:cNvPr>
          <p:cNvSpPr txBox="1"/>
          <p:nvPr/>
        </p:nvSpPr>
        <p:spPr>
          <a:xfrm>
            <a:off x="7646504" y="3730760"/>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48" name="文字方塊 47">
            <a:extLst>
              <a:ext uri="{FF2B5EF4-FFF2-40B4-BE49-F238E27FC236}">
                <a16:creationId xmlns:a16="http://schemas.microsoft.com/office/drawing/2014/main" id="{2E17E43F-59CE-4E45-B003-DC8D857496F8}"/>
              </a:ext>
            </a:extLst>
          </p:cNvPr>
          <p:cNvSpPr txBox="1"/>
          <p:nvPr/>
        </p:nvSpPr>
        <p:spPr>
          <a:xfrm>
            <a:off x="8384211" y="3702022"/>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49" name="文字方塊 48">
            <a:extLst>
              <a:ext uri="{FF2B5EF4-FFF2-40B4-BE49-F238E27FC236}">
                <a16:creationId xmlns:a16="http://schemas.microsoft.com/office/drawing/2014/main" id="{6E02F6DD-3D35-0F44-824D-6B40D3C274E4}"/>
              </a:ext>
            </a:extLst>
          </p:cNvPr>
          <p:cNvSpPr txBox="1"/>
          <p:nvPr/>
        </p:nvSpPr>
        <p:spPr>
          <a:xfrm>
            <a:off x="9138481" y="3702022"/>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50" name="文字方塊 49">
            <a:extLst>
              <a:ext uri="{FF2B5EF4-FFF2-40B4-BE49-F238E27FC236}">
                <a16:creationId xmlns:a16="http://schemas.microsoft.com/office/drawing/2014/main" id="{54912455-450C-2C47-817C-353678821043}"/>
              </a:ext>
            </a:extLst>
          </p:cNvPr>
          <p:cNvSpPr txBox="1"/>
          <p:nvPr/>
        </p:nvSpPr>
        <p:spPr>
          <a:xfrm>
            <a:off x="9864313" y="3710880"/>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51" name="文字方塊 50">
            <a:extLst>
              <a:ext uri="{FF2B5EF4-FFF2-40B4-BE49-F238E27FC236}">
                <a16:creationId xmlns:a16="http://schemas.microsoft.com/office/drawing/2014/main" id="{88C2F7B1-C0C5-134A-94CE-06683029A7C8}"/>
              </a:ext>
            </a:extLst>
          </p:cNvPr>
          <p:cNvSpPr txBox="1"/>
          <p:nvPr/>
        </p:nvSpPr>
        <p:spPr>
          <a:xfrm>
            <a:off x="10591523" y="3702021"/>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101424" y="1744002"/>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39129" y="2665548"/>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76834" y="895902"/>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70179" y="895902"/>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49755" y="2038034"/>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橢圓 75">
            <a:extLst>
              <a:ext uri="{FF2B5EF4-FFF2-40B4-BE49-F238E27FC236}">
                <a16:creationId xmlns:a16="http://schemas.microsoft.com/office/drawing/2014/main" id="{5CBC6D04-4382-724B-A29E-94B9D3E4F047}"/>
              </a:ext>
            </a:extLst>
          </p:cNvPr>
          <p:cNvSpPr/>
          <p:nvPr/>
        </p:nvSpPr>
        <p:spPr>
          <a:xfrm>
            <a:off x="7985536"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7" name="橢圓 76">
            <a:extLst>
              <a:ext uri="{FF2B5EF4-FFF2-40B4-BE49-F238E27FC236}">
                <a16:creationId xmlns:a16="http://schemas.microsoft.com/office/drawing/2014/main" id="{577D5B1D-4D15-494B-99E3-952FB928D113}"/>
              </a:ext>
            </a:extLst>
          </p:cNvPr>
          <p:cNvSpPr/>
          <p:nvPr/>
        </p:nvSpPr>
        <p:spPr>
          <a:xfrm>
            <a:off x="8277639"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8" name="橢圓 77">
            <a:extLst>
              <a:ext uri="{FF2B5EF4-FFF2-40B4-BE49-F238E27FC236}">
                <a16:creationId xmlns:a16="http://schemas.microsoft.com/office/drawing/2014/main" id="{73A06E60-784E-E841-8F06-DA9AEEF9D94B}"/>
              </a:ext>
            </a:extLst>
          </p:cNvPr>
          <p:cNvSpPr/>
          <p:nvPr/>
        </p:nvSpPr>
        <p:spPr>
          <a:xfrm>
            <a:off x="8557037"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989042A7-67F6-1F4A-9472-2CDEA39C4CD7}"/>
              </a:ext>
            </a:extLst>
          </p:cNvPr>
          <p:cNvSpPr/>
          <p:nvPr/>
        </p:nvSpPr>
        <p:spPr>
          <a:xfrm>
            <a:off x="8849140"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80" name="直線箭頭接點 79">
            <a:extLst>
              <a:ext uri="{FF2B5EF4-FFF2-40B4-BE49-F238E27FC236}">
                <a16:creationId xmlns:a16="http://schemas.microsoft.com/office/drawing/2014/main" id="{E1AF15C1-40D3-5745-968A-A21F8CD0A634}"/>
              </a:ext>
            </a:extLst>
          </p:cNvPr>
          <p:cNvCxnSpPr>
            <a:cxnSpLocks/>
            <a:endCxn id="42" idx="0"/>
          </p:cNvCxnSpPr>
          <p:nvPr/>
        </p:nvCxnSpPr>
        <p:spPr>
          <a:xfrm flipH="1">
            <a:off x="7843493" y="3006587"/>
            <a:ext cx="163859" cy="459129"/>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箭頭接點 83">
            <a:extLst>
              <a:ext uri="{FF2B5EF4-FFF2-40B4-BE49-F238E27FC236}">
                <a16:creationId xmlns:a16="http://schemas.microsoft.com/office/drawing/2014/main" id="{5F6E815E-EA5E-FD48-96CE-1848B7C5D4F0}"/>
              </a:ext>
            </a:extLst>
          </p:cNvPr>
          <p:cNvCxnSpPr>
            <a:cxnSpLocks/>
            <a:endCxn id="43" idx="0"/>
          </p:cNvCxnSpPr>
          <p:nvPr/>
        </p:nvCxnSpPr>
        <p:spPr>
          <a:xfrm>
            <a:off x="8409082" y="3006587"/>
            <a:ext cx="172116" cy="45912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直線箭頭接點 87">
            <a:extLst>
              <a:ext uri="{FF2B5EF4-FFF2-40B4-BE49-F238E27FC236}">
                <a16:creationId xmlns:a16="http://schemas.microsoft.com/office/drawing/2014/main" id="{76188DF8-640D-374C-85A4-3EA2D9FBBECB}"/>
              </a:ext>
            </a:extLst>
          </p:cNvPr>
          <p:cNvCxnSpPr>
            <a:cxnSpLocks/>
            <a:endCxn id="44" idx="0"/>
          </p:cNvCxnSpPr>
          <p:nvPr/>
        </p:nvCxnSpPr>
        <p:spPr>
          <a:xfrm>
            <a:off x="8736629" y="2988636"/>
            <a:ext cx="582274" cy="47707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35B08C7D-2A20-7A43-95F7-5C1A52BABD55}"/>
              </a:ext>
            </a:extLst>
          </p:cNvPr>
          <p:cNvCxnSpPr>
            <a:cxnSpLocks/>
          </p:cNvCxnSpPr>
          <p:nvPr/>
        </p:nvCxnSpPr>
        <p:spPr>
          <a:xfrm>
            <a:off x="9079475" y="2975803"/>
            <a:ext cx="813273" cy="49761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A84CA333-61C3-6249-8D39-3309DBB76255}"/>
              </a:ext>
            </a:extLst>
          </p:cNvPr>
          <p:cNvSpPr/>
          <p:nvPr/>
        </p:nvSpPr>
        <p:spPr>
          <a:xfrm>
            <a:off x="10250555" y="205162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95" name="直線箭頭接點 94">
            <a:extLst>
              <a:ext uri="{FF2B5EF4-FFF2-40B4-BE49-F238E27FC236}">
                <a16:creationId xmlns:a16="http://schemas.microsoft.com/office/drawing/2014/main" id="{57983155-5F58-984B-B411-7B7E7B0C21DB}"/>
              </a:ext>
            </a:extLst>
          </p:cNvPr>
          <p:cNvCxnSpPr>
            <a:cxnSpLocks/>
            <a:endCxn id="46" idx="0"/>
          </p:cNvCxnSpPr>
          <p:nvPr/>
        </p:nvCxnSpPr>
        <p:spPr>
          <a:xfrm>
            <a:off x="10383078" y="2263930"/>
            <a:ext cx="411235" cy="1201783"/>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zh-TW" altLang="en-US" sz="800" dirty="0"/>
              <a:t>掛載另外一個檔案系統</a:t>
            </a:r>
          </a:p>
        </p:txBody>
      </p:sp>
      <p:sp>
        <p:nvSpPr>
          <p:cNvPr id="16" name="摺角紙張 15">
            <a:extLst>
              <a:ext uri="{FF2B5EF4-FFF2-40B4-BE49-F238E27FC236}">
                <a16:creationId xmlns:a16="http://schemas.microsoft.com/office/drawing/2014/main" id="{562B1414-6083-BB49-87B6-1E667DCA2821}"/>
              </a:ext>
            </a:extLst>
          </p:cNvPr>
          <p:cNvSpPr/>
          <p:nvPr/>
        </p:nvSpPr>
        <p:spPr>
          <a:xfrm>
            <a:off x="2245862" y="4781550"/>
            <a:ext cx="4081214" cy="1272209"/>
          </a:xfrm>
          <a:prstGeom prst="foldedCorner">
            <a:avLst/>
          </a:prstGeom>
        </p:spPr>
        <p:style>
          <a:lnRef idx="0">
            <a:schemeClr val="accent2"/>
          </a:lnRef>
          <a:fillRef idx="3">
            <a:schemeClr val="accent2"/>
          </a:fillRef>
          <a:effectRef idx="3">
            <a:schemeClr val="accent2"/>
          </a:effectRef>
          <a:fontRef idx="minor">
            <a:schemeClr val="lt1"/>
          </a:fontRef>
        </p:style>
        <p:txBody>
          <a:bodyPr rtlCol="0" anchor="ctr"/>
          <a:lstStyle/>
          <a:p>
            <a:r>
              <a:rPr kumimoji="1" lang="en-US" altLang="zh-TW" dirty="0"/>
              <a:t>/dev/</a:t>
            </a:r>
            <a:r>
              <a:rPr kumimoji="1" lang="en-US" altLang="zh-TW" dirty="0" err="1"/>
              <a:t>sda</a:t>
            </a:r>
            <a:r>
              <a:rPr kumimoji="1" lang="en-US" altLang="zh-TW" dirty="0"/>
              <a:t> </a:t>
            </a:r>
            <a:r>
              <a:rPr kumimoji="1" lang="zh-TW" altLang="en-US" dirty="0"/>
              <a:t>，</a:t>
            </a:r>
            <a:r>
              <a:rPr kumimoji="1" lang="en-US" altLang="zh-TW" dirty="0" err="1"/>
              <a:t>btrfs</a:t>
            </a:r>
            <a:r>
              <a:rPr kumimoji="1" lang="en-US" altLang="zh-TW" dirty="0"/>
              <a:t> =&gt;  /</a:t>
            </a:r>
          </a:p>
          <a:p>
            <a:r>
              <a:rPr kumimoji="1" lang="en-US" altLang="zh-TW" dirty="0"/>
              <a:t>/dev/</a:t>
            </a:r>
            <a:r>
              <a:rPr kumimoji="1" lang="en-US" altLang="zh-TW" dirty="0" err="1"/>
              <a:t>sda</a:t>
            </a:r>
            <a:r>
              <a:rPr kumimoji="1" lang="en-US" altLang="zh-TW" dirty="0"/>
              <a:t> </a:t>
            </a:r>
            <a:r>
              <a:rPr kumimoji="1" lang="zh-TW" altLang="en-US" dirty="0"/>
              <a:t>，</a:t>
            </a:r>
            <a:r>
              <a:rPr kumimoji="1" lang="en-US" altLang="zh-TW" dirty="0"/>
              <a:t>ext4 =&gt; /home</a:t>
            </a:r>
            <a:endParaRPr kumimoji="1" lang="zh-TW" altLang="en-US" dirty="0"/>
          </a:p>
        </p:txBody>
      </p:sp>
      <p:sp>
        <p:nvSpPr>
          <p:cNvPr id="19" name="矩形 18">
            <a:extLst>
              <a:ext uri="{FF2B5EF4-FFF2-40B4-BE49-F238E27FC236}">
                <a16:creationId xmlns:a16="http://schemas.microsoft.com/office/drawing/2014/main" id="{DF23F0B2-6024-7145-BF64-9C1E433AB5D0}"/>
              </a:ext>
            </a:extLst>
          </p:cNvPr>
          <p:cNvSpPr/>
          <p:nvPr/>
        </p:nvSpPr>
        <p:spPr>
          <a:xfrm>
            <a:off x="5888935" y="6385748"/>
            <a:ext cx="6096000" cy="276999"/>
          </a:xfrm>
          <a:prstGeom prst="rect">
            <a:avLst/>
          </a:prstGeom>
        </p:spPr>
        <p:txBody>
          <a:bodyPr>
            <a:spAutoFit/>
          </a:bodyPr>
          <a:lstStyle/>
          <a:p>
            <a:r>
              <a:rPr lang="zh-CN" altLang="en-US" sz="1200" dirty="0">
                <a:hlinkClick r:id="rId6"/>
              </a:rPr>
              <a:t>圖片來源：</a:t>
            </a:r>
            <a:r>
              <a:rPr lang="en" altLang="zh-TW" sz="1200" dirty="0">
                <a:hlinkClick r:id="rId6"/>
              </a:rPr>
              <a:t>http://chittagongit.com//images/settings-icon-png/settings-icon-png-3.jpg</a:t>
            </a:r>
            <a:endParaRPr lang="zh-TW" altLang="en-US" sz="1200" dirty="0"/>
          </a:p>
        </p:txBody>
      </p:sp>
      <p:sp>
        <p:nvSpPr>
          <p:cNvPr id="30" name="矩形 29">
            <a:extLst>
              <a:ext uri="{FF2B5EF4-FFF2-40B4-BE49-F238E27FC236}">
                <a16:creationId xmlns:a16="http://schemas.microsoft.com/office/drawing/2014/main" id="{B79EBF45-7470-6443-B09E-F6F15B69C535}"/>
              </a:ext>
            </a:extLst>
          </p:cNvPr>
          <p:cNvSpPr/>
          <p:nvPr/>
        </p:nvSpPr>
        <p:spPr>
          <a:xfrm>
            <a:off x="2245860" y="4501875"/>
            <a:ext cx="4081215" cy="27775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zh-TW" dirty="0"/>
              <a:t>/</a:t>
            </a:r>
            <a:r>
              <a:rPr kumimoji="1" lang="en-US" altLang="zh-TW" dirty="0" err="1"/>
              <a:t>etc</a:t>
            </a:r>
            <a:r>
              <a:rPr kumimoji="1" lang="en-US" altLang="zh-TW" dirty="0"/>
              <a:t>/</a:t>
            </a:r>
            <a:r>
              <a:rPr kumimoji="1" lang="en-US" altLang="zh-TW" dirty="0" err="1"/>
              <a:t>fstab</a:t>
            </a:r>
            <a:endParaRPr kumimoji="1" lang="zh-TW" altLang="en-US" dirty="0"/>
          </a:p>
        </p:txBody>
      </p:sp>
      <p:pic>
        <p:nvPicPr>
          <p:cNvPr id="17" name="圖片 16">
            <a:extLst>
              <a:ext uri="{FF2B5EF4-FFF2-40B4-BE49-F238E27FC236}">
                <a16:creationId xmlns:a16="http://schemas.microsoft.com/office/drawing/2014/main" id="{C783F0D2-8342-1D41-B424-16ABFC98CDF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54700" y="4109581"/>
            <a:ext cx="943010" cy="943010"/>
          </a:xfrm>
          <a:prstGeom prst="rect">
            <a:avLst/>
          </a:prstGeom>
        </p:spPr>
      </p:pic>
    </p:spTree>
    <p:extLst>
      <p:ext uri="{BB962C8B-B14F-4D97-AF65-F5344CB8AC3E}">
        <p14:creationId xmlns:p14="http://schemas.microsoft.com/office/powerpoint/2010/main" val="2941082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9E7CB765-C694-3D4E-BCE6-3F79D16B5469}"/>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為什麼要用“ls -alh”而不是“ls”</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BFCC322A-08E7-384B-B238-73A84FBDD5F0}"/>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b="0" i="0" u="none" strike="noStrike" kern="1200" cap="none" spc="-1" baseline="0" dirty="0">
                <a:solidFill>
                  <a:srgbClr val="000000"/>
                </a:solidFill>
                <a:uFillTx/>
                <a:latin typeface="Courier"/>
                <a:ea typeface="Consolas"/>
                <a:cs typeface="Noto Sans Mono Light" panose="020B0409040504020204" pitchFamily="50"/>
              </a:rPr>
              <a:t>a：代表印出所有的檔案，包含隱藏檔</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90000"/>
              </a:lnSpc>
              <a:spcBef>
                <a:spcPts val="5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b="0" i="0" u="none" strike="noStrike" kern="1200" cap="none" spc="-1" baseline="0" dirty="0">
                <a:solidFill>
                  <a:srgbClr val="000000"/>
                </a:solidFill>
                <a:uFillTx/>
                <a:latin typeface="Courier"/>
                <a:ea typeface="Consolas"/>
                <a:cs typeface="Noto Sans Mono Light" panose="020B0409040504020204" pitchFamily="50"/>
              </a:rPr>
              <a:t>檔名使用「.」開頭的視為隱藏檔</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90000"/>
              </a:lnSpc>
              <a:spcBef>
                <a:spcPts val="5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b="0" i="0" u="none" strike="noStrike" kern="1200" cap="none" spc="-1" baseline="0" dirty="0">
                <a:solidFill>
                  <a:srgbClr val="000000"/>
                </a:solidFill>
                <a:uFillTx/>
                <a:latin typeface="Courier"/>
                <a:ea typeface="Consolas"/>
                <a:cs typeface="Noto Sans Mono Light" panose="020B0409040504020204" pitchFamily="50"/>
              </a:rPr>
              <a:t>「.」代表當前的目錄</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90000"/>
              </a:lnSpc>
              <a:spcBef>
                <a:spcPts val="5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b="0" i="0" u="none" strike="noStrike" kern="1200" cap="none" spc="-1" baseline="0" dirty="0">
                <a:solidFill>
                  <a:srgbClr val="000000"/>
                </a:solidFill>
                <a:uFillTx/>
                <a:latin typeface="Courier"/>
                <a:ea typeface="Consolas"/>
                <a:cs typeface="Noto Sans Mono Light" panose="020B0409040504020204" pitchFamily="50"/>
              </a:rPr>
              <a:t>「..」代表上一層目錄</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685800" marR="0" lvl="1" indent="-228243" algn="l" defTabSz="914400" rtl="0" fontAlgn="auto" hangingPunct="1">
              <a:lnSpc>
                <a:spcPct val="90000"/>
              </a:lnSpc>
              <a:spcBef>
                <a:spcPts val="500"/>
              </a:spcBef>
              <a:spcAft>
                <a:spcPts val="0"/>
              </a:spcAft>
              <a:buClr>
                <a:srgbClr val="FF0000"/>
              </a:buClr>
              <a:buSzPct val="100000"/>
              <a:buFont typeface="Arial"/>
              <a:buChar char="•"/>
              <a:tabLst/>
              <a:defRPr sz="1800" b="0" i="0" u="none" strike="noStrike" kern="0" cap="none" spc="0" baseline="0">
                <a:solidFill>
                  <a:srgbClr val="000000"/>
                </a:solidFill>
                <a:uFillTx/>
              </a:defRPr>
            </a:pPr>
            <a:r>
              <a:rPr lang="zh-TW" sz="2400" b="0" i="0" u="none" strike="noStrike" kern="1200" cap="none" spc="-1" baseline="0" dirty="0">
                <a:solidFill>
                  <a:srgbClr val="FF0000"/>
                </a:solidFill>
                <a:uFillTx/>
                <a:latin typeface="Courier"/>
                <a:ea typeface="Consolas"/>
                <a:cs typeface="Noto Sans Mono Light" panose="020B0409040504020204" pitchFamily="50"/>
              </a:rPr>
              <a:t>課堂小作業：回到上一層目錄</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b="0" i="0" u="none" strike="noStrike" kern="1200" cap="none" spc="-1" baseline="0" dirty="0">
                <a:solidFill>
                  <a:srgbClr val="000000"/>
                </a:solidFill>
                <a:uFillTx/>
                <a:latin typeface="Courier"/>
                <a:ea typeface="Consolas"/>
                <a:cs typeface="Noto Sans Mono Light" panose="020B0409040504020204" pitchFamily="50"/>
              </a:rPr>
              <a:t>l：代表印出多一點的訊息</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b="0" i="0" u="none" strike="noStrike" kern="1200" cap="none" spc="-1" baseline="0" dirty="0">
                <a:solidFill>
                  <a:srgbClr val="000000"/>
                </a:solidFill>
                <a:uFillTx/>
                <a:latin typeface="Courier"/>
                <a:ea typeface="Consolas"/>
                <a:cs typeface="Noto Sans Mono Light" panose="020B0409040504020204" pitchFamily="50"/>
              </a:rPr>
              <a:t>h：將檔案大小以人類易懂的方式顯示，例如：1000會印成1K</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940374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sp>
        <p:nvSpPr>
          <p:cNvPr id="11" name="三角形 10">
            <a:extLst>
              <a:ext uri="{FF2B5EF4-FFF2-40B4-BE49-F238E27FC236}">
                <a16:creationId xmlns:a16="http://schemas.microsoft.com/office/drawing/2014/main" id="{A37455C8-CC99-C644-8B81-0449CD3E7D27}"/>
              </a:ext>
            </a:extLst>
          </p:cNvPr>
          <p:cNvSpPr/>
          <p:nvPr/>
        </p:nvSpPr>
        <p:spPr>
          <a:xfrm>
            <a:off x="7116417" y="1023731"/>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cxnSp>
        <p:nvCxnSpPr>
          <p:cNvPr id="13" name="肘形接點 12">
            <a:extLst>
              <a:ext uri="{FF2B5EF4-FFF2-40B4-BE49-F238E27FC236}">
                <a16:creationId xmlns:a16="http://schemas.microsoft.com/office/drawing/2014/main" id="{4242D2CF-78F3-7F40-9782-40A0B016B988}"/>
              </a:ext>
            </a:extLst>
          </p:cNvPr>
          <p:cNvCxnSpPr>
            <a:cxnSpLocks/>
            <a:endCxn id="11" idx="0"/>
          </p:cNvCxnSpPr>
          <p:nvPr/>
        </p:nvCxnSpPr>
        <p:spPr>
          <a:xfrm flipV="1">
            <a:off x="6261100" y="1023731"/>
            <a:ext cx="2939222" cy="1798982"/>
          </a:xfrm>
          <a:prstGeom prst="bentConnector4">
            <a:avLst>
              <a:gd name="adj1" fmla="val 14550"/>
              <a:gd name="adj2" fmla="val 136648"/>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2" name="圖片 21">
            <a:extLst>
              <a:ext uri="{FF2B5EF4-FFF2-40B4-BE49-F238E27FC236}">
                <a16:creationId xmlns:a16="http://schemas.microsoft.com/office/drawing/2014/main" id="{3C78FFD5-AAEB-1745-99AC-3CAEB1FC9F6C}"/>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864597" y="911638"/>
            <a:ext cx="2287107" cy="2094949"/>
          </a:xfrm>
          <a:prstGeom prst="rect">
            <a:avLst/>
          </a:prstGeom>
        </p:spPr>
      </p:pic>
      <p:sp>
        <p:nvSpPr>
          <p:cNvPr id="20" name="橢圓 19">
            <a:extLst>
              <a:ext uri="{FF2B5EF4-FFF2-40B4-BE49-F238E27FC236}">
                <a16:creationId xmlns:a16="http://schemas.microsoft.com/office/drawing/2014/main" id="{6A53C2C4-E088-EB44-8264-FE9F94AAEF0A}"/>
              </a:ext>
            </a:extLst>
          </p:cNvPr>
          <p:cNvSpPr/>
          <p:nvPr/>
        </p:nvSpPr>
        <p:spPr>
          <a:xfrm>
            <a:off x="8736496" y="1023731"/>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23" name="圖片 22">
            <a:extLst>
              <a:ext uri="{FF2B5EF4-FFF2-40B4-BE49-F238E27FC236}">
                <a16:creationId xmlns:a16="http://schemas.microsoft.com/office/drawing/2014/main" id="{E3B1BD8E-7008-7C4D-A646-DEE16A1EEB3B}"/>
              </a:ext>
            </a:extLst>
          </p:cNvPr>
          <p:cNvPicPr>
            <a:picLocks noChangeAspect="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851748" y="1634434"/>
            <a:ext cx="858631" cy="858631"/>
          </a:xfrm>
          <a:prstGeom prst="rect">
            <a:avLst/>
          </a:prstGeom>
        </p:spPr>
      </p:pic>
      <p:sp>
        <p:nvSpPr>
          <p:cNvPr id="21" name="橢圓 20">
            <a:extLst>
              <a:ext uri="{FF2B5EF4-FFF2-40B4-BE49-F238E27FC236}">
                <a16:creationId xmlns:a16="http://schemas.microsoft.com/office/drawing/2014/main" id="{35A7731B-2E1D-8D49-9DD2-8C9F9EA72672}"/>
              </a:ext>
            </a:extLst>
          </p:cNvPr>
          <p:cNvSpPr/>
          <p:nvPr/>
        </p:nvSpPr>
        <p:spPr>
          <a:xfrm>
            <a:off x="9028734" y="1800362"/>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pic>
        <p:nvPicPr>
          <p:cNvPr id="42" name="圖片 41">
            <a:extLst>
              <a:ext uri="{FF2B5EF4-FFF2-40B4-BE49-F238E27FC236}">
                <a16:creationId xmlns:a16="http://schemas.microsoft.com/office/drawing/2014/main" id="{343C158F-FE64-6144-9190-57489AA9361B}"/>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7409346" y="3465716"/>
            <a:ext cx="868293" cy="868293"/>
          </a:xfrm>
          <a:prstGeom prst="rect">
            <a:avLst/>
          </a:prstGeom>
        </p:spPr>
      </p:pic>
      <p:pic>
        <p:nvPicPr>
          <p:cNvPr id="43" name="圖片 42">
            <a:extLst>
              <a:ext uri="{FF2B5EF4-FFF2-40B4-BE49-F238E27FC236}">
                <a16:creationId xmlns:a16="http://schemas.microsoft.com/office/drawing/2014/main" id="{4AA211B2-AEF0-0E4E-A8D5-26BC6A61B905}"/>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147051" y="3465715"/>
            <a:ext cx="868293" cy="868293"/>
          </a:xfrm>
          <a:prstGeom prst="rect">
            <a:avLst/>
          </a:prstGeom>
        </p:spPr>
      </p:pic>
      <p:pic>
        <p:nvPicPr>
          <p:cNvPr id="44" name="圖片 43">
            <a:extLst>
              <a:ext uri="{FF2B5EF4-FFF2-40B4-BE49-F238E27FC236}">
                <a16:creationId xmlns:a16="http://schemas.microsoft.com/office/drawing/2014/main" id="{E465E990-2EED-9040-910E-2A9F4E559C9B}"/>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884756" y="3465714"/>
            <a:ext cx="868293" cy="868293"/>
          </a:xfrm>
          <a:prstGeom prst="rect">
            <a:avLst/>
          </a:prstGeom>
        </p:spPr>
      </p:pic>
      <p:pic>
        <p:nvPicPr>
          <p:cNvPr id="45" name="圖片 44">
            <a:extLst>
              <a:ext uri="{FF2B5EF4-FFF2-40B4-BE49-F238E27FC236}">
                <a16:creationId xmlns:a16="http://schemas.microsoft.com/office/drawing/2014/main" id="{0B8E82FA-8F49-FC49-9684-6BEA5E1FFE00}"/>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9622461" y="3465714"/>
            <a:ext cx="868293" cy="868293"/>
          </a:xfrm>
          <a:prstGeom prst="rect">
            <a:avLst/>
          </a:prstGeom>
        </p:spPr>
      </p:pic>
      <p:pic>
        <p:nvPicPr>
          <p:cNvPr id="46" name="圖片 45">
            <a:extLst>
              <a:ext uri="{FF2B5EF4-FFF2-40B4-BE49-F238E27FC236}">
                <a16:creationId xmlns:a16="http://schemas.microsoft.com/office/drawing/2014/main" id="{6059A3F6-E605-204D-8C46-78B9CD6BC1DF}"/>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0360166" y="3465713"/>
            <a:ext cx="868293" cy="868293"/>
          </a:xfrm>
          <a:prstGeom prst="rect">
            <a:avLst/>
          </a:prstGeom>
        </p:spPr>
      </p:pic>
      <p:sp>
        <p:nvSpPr>
          <p:cNvPr id="47" name="文字方塊 46">
            <a:extLst>
              <a:ext uri="{FF2B5EF4-FFF2-40B4-BE49-F238E27FC236}">
                <a16:creationId xmlns:a16="http://schemas.microsoft.com/office/drawing/2014/main" id="{5E0CA787-6888-EA43-B920-16768A9B5774}"/>
              </a:ext>
            </a:extLst>
          </p:cNvPr>
          <p:cNvSpPr txBox="1"/>
          <p:nvPr/>
        </p:nvSpPr>
        <p:spPr>
          <a:xfrm>
            <a:off x="7646504" y="3730760"/>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48" name="文字方塊 47">
            <a:extLst>
              <a:ext uri="{FF2B5EF4-FFF2-40B4-BE49-F238E27FC236}">
                <a16:creationId xmlns:a16="http://schemas.microsoft.com/office/drawing/2014/main" id="{2E17E43F-59CE-4E45-B003-DC8D857496F8}"/>
              </a:ext>
            </a:extLst>
          </p:cNvPr>
          <p:cNvSpPr txBox="1"/>
          <p:nvPr/>
        </p:nvSpPr>
        <p:spPr>
          <a:xfrm>
            <a:off x="8384211" y="3702022"/>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49" name="文字方塊 48">
            <a:extLst>
              <a:ext uri="{FF2B5EF4-FFF2-40B4-BE49-F238E27FC236}">
                <a16:creationId xmlns:a16="http://schemas.microsoft.com/office/drawing/2014/main" id="{6E02F6DD-3D35-0F44-824D-6B40D3C274E4}"/>
              </a:ext>
            </a:extLst>
          </p:cNvPr>
          <p:cNvSpPr txBox="1"/>
          <p:nvPr/>
        </p:nvSpPr>
        <p:spPr>
          <a:xfrm>
            <a:off x="9138481" y="3702022"/>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50" name="文字方塊 49">
            <a:extLst>
              <a:ext uri="{FF2B5EF4-FFF2-40B4-BE49-F238E27FC236}">
                <a16:creationId xmlns:a16="http://schemas.microsoft.com/office/drawing/2014/main" id="{54912455-450C-2C47-817C-353678821043}"/>
              </a:ext>
            </a:extLst>
          </p:cNvPr>
          <p:cNvSpPr txBox="1"/>
          <p:nvPr/>
        </p:nvSpPr>
        <p:spPr>
          <a:xfrm>
            <a:off x="9864313" y="3710880"/>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51" name="文字方塊 50">
            <a:extLst>
              <a:ext uri="{FF2B5EF4-FFF2-40B4-BE49-F238E27FC236}">
                <a16:creationId xmlns:a16="http://schemas.microsoft.com/office/drawing/2014/main" id="{88C2F7B1-C0C5-134A-94CE-06683029A7C8}"/>
              </a:ext>
            </a:extLst>
          </p:cNvPr>
          <p:cNvSpPr txBox="1"/>
          <p:nvPr/>
        </p:nvSpPr>
        <p:spPr>
          <a:xfrm>
            <a:off x="10591523" y="3702021"/>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101424" y="1744002"/>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39129" y="2665548"/>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76834" y="895902"/>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70179" y="895902"/>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49755" y="2038034"/>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橢圓 75">
            <a:extLst>
              <a:ext uri="{FF2B5EF4-FFF2-40B4-BE49-F238E27FC236}">
                <a16:creationId xmlns:a16="http://schemas.microsoft.com/office/drawing/2014/main" id="{5CBC6D04-4382-724B-A29E-94B9D3E4F047}"/>
              </a:ext>
            </a:extLst>
          </p:cNvPr>
          <p:cNvSpPr/>
          <p:nvPr/>
        </p:nvSpPr>
        <p:spPr>
          <a:xfrm>
            <a:off x="7985536"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7" name="橢圓 76">
            <a:extLst>
              <a:ext uri="{FF2B5EF4-FFF2-40B4-BE49-F238E27FC236}">
                <a16:creationId xmlns:a16="http://schemas.microsoft.com/office/drawing/2014/main" id="{577D5B1D-4D15-494B-99E3-952FB928D113}"/>
              </a:ext>
            </a:extLst>
          </p:cNvPr>
          <p:cNvSpPr/>
          <p:nvPr/>
        </p:nvSpPr>
        <p:spPr>
          <a:xfrm>
            <a:off x="8277639"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8" name="橢圓 77">
            <a:extLst>
              <a:ext uri="{FF2B5EF4-FFF2-40B4-BE49-F238E27FC236}">
                <a16:creationId xmlns:a16="http://schemas.microsoft.com/office/drawing/2014/main" id="{73A06E60-784E-E841-8F06-DA9AEEF9D94B}"/>
              </a:ext>
            </a:extLst>
          </p:cNvPr>
          <p:cNvSpPr/>
          <p:nvPr/>
        </p:nvSpPr>
        <p:spPr>
          <a:xfrm>
            <a:off x="8557037"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989042A7-67F6-1F4A-9472-2CDEA39C4CD7}"/>
              </a:ext>
            </a:extLst>
          </p:cNvPr>
          <p:cNvSpPr/>
          <p:nvPr/>
        </p:nvSpPr>
        <p:spPr>
          <a:xfrm>
            <a:off x="8849140"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80" name="直線箭頭接點 79">
            <a:extLst>
              <a:ext uri="{FF2B5EF4-FFF2-40B4-BE49-F238E27FC236}">
                <a16:creationId xmlns:a16="http://schemas.microsoft.com/office/drawing/2014/main" id="{E1AF15C1-40D3-5745-968A-A21F8CD0A634}"/>
              </a:ext>
            </a:extLst>
          </p:cNvPr>
          <p:cNvCxnSpPr>
            <a:cxnSpLocks/>
            <a:endCxn id="42" idx="0"/>
          </p:cNvCxnSpPr>
          <p:nvPr/>
        </p:nvCxnSpPr>
        <p:spPr>
          <a:xfrm flipH="1">
            <a:off x="7843493" y="3006587"/>
            <a:ext cx="163859" cy="459129"/>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箭頭接點 83">
            <a:extLst>
              <a:ext uri="{FF2B5EF4-FFF2-40B4-BE49-F238E27FC236}">
                <a16:creationId xmlns:a16="http://schemas.microsoft.com/office/drawing/2014/main" id="{5F6E815E-EA5E-FD48-96CE-1848B7C5D4F0}"/>
              </a:ext>
            </a:extLst>
          </p:cNvPr>
          <p:cNvCxnSpPr>
            <a:cxnSpLocks/>
            <a:endCxn id="43" idx="0"/>
          </p:cNvCxnSpPr>
          <p:nvPr/>
        </p:nvCxnSpPr>
        <p:spPr>
          <a:xfrm>
            <a:off x="8409082" y="3006587"/>
            <a:ext cx="172116" cy="45912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直線箭頭接點 87">
            <a:extLst>
              <a:ext uri="{FF2B5EF4-FFF2-40B4-BE49-F238E27FC236}">
                <a16:creationId xmlns:a16="http://schemas.microsoft.com/office/drawing/2014/main" id="{76188DF8-640D-374C-85A4-3EA2D9FBBECB}"/>
              </a:ext>
            </a:extLst>
          </p:cNvPr>
          <p:cNvCxnSpPr>
            <a:cxnSpLocks/>
            <a:endCxn id="44" idx="0"/>
          </p:cNvCxnSpPr>
          <p:nvPr/>
        </p:nvCxnSpPr>
        <p:spPr>
          <a:xfrm>
            <a:off x="8736629" y="2988636"/>
            <a:ext cx="582274" cy="47707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35B08C7D-2A20-7A43-95F7-5C1A52BABD55}"/>
              </a:ext>
            </a:extLst>
          </p:cNvPr>
          <p:cNvCxnSpPr>
            <a:cxnSpLocks/>
          </p:cNvCxnSpPr>
          <p:nvPr/>
        </p:nvCxnSpPr>
        <p:spPr>
          <a:xfrm>
            <a:off x="9079475" y="2975803"/>
            <a:ext cx="813273" cy="49761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A84CA333-61C3-6249-8D39-3309DBB76255}"/>
              </a:ext>
            </a:extLst>
          </p:cNvPr>
          <p:cNvSpPr/>
          <p:nvPr/>
        </p:nvSpPr>
        <p:spPr>
          <a:xfrm>
            <a:off x="10250555" y="205162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95" name="直線箭頭接點 94">
            <a:extLst>
              <a:ext uri="{FF2B5EF4-FFF2-40B4-BE49-F238E27FC236}">
                <a16:creationId xmlns:a16="http://schemas.microsoft.com/office/drawing/2014/main" id="{57983155-5F58-984B-B411-7B7E7B0C21DB}"/>
              </a:ext>
            </a:extLst>
          </p:cNvPr>
          <p:cNvCxnSpPr>
            <a:cxnSpLocks/>
            <a:endCxn id="46" idx="0"/>
          </p:cNvCxnSpPr>
          <p:nvPr/>
        </p:nvCxnSpPr>
        <p:spPr>
          <a:xfrm>
            <a:off x="10383078" y="2263930"/>
            <a:ext cx="411235" cy="1201783"/>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en-US" altLang="zh-TW" sz="800" dirty="0"/>
              <a:t>hardlink-1</a:t>
            </a:r>
            <a:endParaRPr kumimoji="1" lang="zh-TW" altLang="en-US" sz="800" dirty="0"/>
          </a:p>
        </p:txBody>
      </p:sp>
      <p:grpSp>
        <p:nvGrpSpPr>
          <p:cNvPr id="17" name="群組 16">
            <a:extLst>
              <a:ext uri="{FF2B5EF4-FFF2-40B4-BE49-F238E27FC236}">
                <a16:creationId xmlns:a16="http://schemas.microsoft.com/office/drawing/2014/main" id="{9F32DA05-3176-CF48-A2A2-904C7E53B84B}"/>
              </a:ext>
            </a:extLst>
          </p:cNvPr>
          <p:cNvGrpSpPr/>
          <p:nvPr/>
        </p:nvGrpSpPr>
        <p:grpSpPr>
          <a:xfrm>
            <a:off x="2765864" y="2088339"/>
            <a:ext cx="335560" cy="979538"/>
            <a:chOff x="2765864" y="2088339"/>
            <a:chExt cx="335560" cy="979538"/>
          </a:xfrm>
        </p:grpSpPr>
        <p:sp>
          <p:nvSpPr>
            <p:cNvPr id="62" name="橢圓 61">
              <a:extLst>
                <a:ext uri="{FF2B5EF4-FFF2-40B4-BE49-F238E27FC236}">
                  <a16:creationId xmlns:a16="http://schemas.microsoft.com/office/drawing/2014/main" id="{8F90C1D4-CEDC-364B-BE60-6A8E66D32B8A}"/>
                </a:ext>
              </a:extLst>
            </p:cNvPr>
            <p:cNvSpPr/>
            <p:nvPr/>
          </p:nvSpPr>
          <p:spPr>
            <a:xfrm>
              <a:off x="2765864" y="2088339"/>
              <a:ext cx="245148" cy="245148"/>
            </a:xfrm>
            <a:prstGeom prst="ellipse">
              <a:avLst/>
            </a:prstGeom>
            <a:solidFill>
              <a:srgbClr val="C00000"/>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TW" dirty="0">
                  <a:solidFill>
                    <a:schemeClr val="bg1"/>
                  </a:solidFill>
                </a:rPr>
                <a:t>2</a:t>
              </a:r>
              <a:endParaRPr kumimoji="1" lang="zh-TW" altLang="en-US" dirty="0">
                <a:solidFill>
                  <a:schemeClr val="bg1"/>
                </a:solidFill>
              </a:endParaRPr>
            </a:p>
          </p:txBody>
        </p:sp>
        <p:cxnSp>
          <p:nvCxnSpPr>
            <p:cNvPr id="64" name="直線箭頭接點 63">
              <a:extLst>
                <a:ext uri="{FF2B5EF4-FFF2-40B4-BE49-F238E27FC236}">
                  <a16:creationId xmlns:a16="http://schemas.microsoft.com/office/drawing/2014/main" id="{914DF2FA-BC29-9D40-8BE7-39907A1B6B1B}"/>
                </a:ext>
              </a:extLst>
            </p:cNvPr>
            <p:cNvCxnSpPr>
              <a:cxnSpLocks/>
              <a:endCxn id="25" idx="0"/>
            </p:cNvCxnSpPr>
            <p:nvPr/>
          </p:nvCxnSpPr>
          <p:spPr>
            <a:xfrm>
              <a:off x="2935357" y="2358887"/>
              <a:ext cx="166067" cy="708990"/>
            </a:xfrm>
            <a:prstGeom prst="straightConnector1">
              <a:avLst/>
            </a:prstGeom>
            <a:ln w="3810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13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79167E-6 1.11111E-6 L 0.43959 0.06597 " pathEditMode="relative" rAng="0" ptsTypes="AA">
                                      <p:cBhvr>
                                        <p:cTn id="6" dur="2000" fill="hold"/>
                                        <p:tgtEl>
                                          <p:spTgt spid="17"/>
                                        </p:tgtEl>
                                        <p:attrNameLst>
                                          <p:attrName>ppt_x</p:attrName>
                                          <p:attrName>ppt_y</p:attrName>
                                        </p:attrNameLst>
                                      </p:cBhvr>
                                      <p:rCtr x="21966" y="32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sp>
        <p:nvSpPr>
          <p:cNvPr id="11" name="三角形 10">
            <a:extLst>
              <a:ext uri="{FF2B5EF4-FFF2-40B4-BE49-F238E27FC236}">
                <a16:creationId xmlns:a16="http://schemas.microsoft.com/office/drawing/2014/main" id="{A37455C8-CC99-C644-8B81-0449CD3E7D27}"/>
              </a:ext>
            </a:extLst>
          </p:cNvPr>
          <p:cNvSpPr/>
          <p:nvPr/>
        </p:nvSpPr>
        <p:spPr>
          <a:xfrm>
            <a:off x="7116417" y="1023731"/>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cxnSp>
        <p:nvCxnSpPr>
          <p:cNvPr id="13" name="肘形接點 12">
            <a:extLst>
              <a:ext uri="{FF2B5EF4-FFF2-40B4-BE49-F238E27FC236}">
                <a16:creationId xmlns:a16="http://schemas.microsoft.com/office/drawing/2014/main" id="{4242D2CF-78F3-7F40-9782-40A0B016B988}"/>
              </a:ext>
            </a:extLst>
          </p:cNvPr>
          <p:cNvCxnSpPr>
            <a:cxnSpLocks/>
            <a:endCxn id="11" idx="0"/>
          </p:cNvCxnSpPr>
          <p:nvPr/>
        </p:nvCxnSpPr>
        <p:spPr>
          <a:xfrm flipV="1">
            <a:off x="6261100" y="1023731"/>
            <a:ext cx="2939222" cy="1798982"/>
          </a:xfrm>
          <a:prstGeom prst="bentConnector4">
            <a:avLst>
              <a:gd name="adj1" fmla="val 14550"/>
              <a:gd name="adj2" fmla="val 136648"/>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2" name="圖片 21">
            <a:extLst>
              <a:ext uri="{FF2B5EF4-FFF2-40B4-BE49-F238E27FC236}">
                <a16:creationId xmlns:a16="http://schemas.microsoft.com/office/drawing/2014/main" id="{3C78FFD5-AAEB-1745-99AC-3CAEB1FC9F6C}"/>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864597" y="911638"/>
            <a:ext cx="2287107" cy="2094949"/>
          </a:xfrm>
          <a:prstGeom prst="rect">
            <a:avLst/>
          </a:prstGeom>
        </p:spPr>
      </p:pic>
      <p:sp>
        <p:nvSpPr>
          <p:cNvPr id="20" name="橢圓 19">
            <a:extLst>
              <a:ext uri="{FF2B5EF4-FFF2-40B4-BE49-F238E27FC236}">
                <a16:creationId xmlns:a16="http://schemas.microsoft.com/office/drawing/2014/main" id="{6A53C2C4-E088-EB44-8264-FE9F94AAEF0A}"/>
              </a:ext>
            </a:extLst>
          </p:cNvPr>
          <p:cNvSpPr/>
          <p:nvPr/>
        </p:nvSpPr>
        <p:spPr>
          <a:xfrm>
            <a:off x="8736496" y="1023731"/>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23" name="圖片 22">
            <a:extLst>
              <a:ext uri="{FF2B5EF4-FFF2-40B4-BE49-F238E27FC236}">
                <a16:creationId xmlns:a16="http://schemas.microsoft.com/office/drawing/2014/main" id="{E3B1BD8E-7008-7C4D-A646-DEE16A1EEB3B}"/>
              </a:ext>
            </a:extLst>
          </p:cNvPr>
          <p:cNvPicPr>
            <a:picLocks noChangeAspect="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851748" y="1634434"/>
            <a:ext cx="858631" cy="858631"/>
          </a:xfrm>
          <a:prstGeom prst="rect">
            <a:avLst/>
          </a:prstGeom>
        </p:spPr>
      </p:pic>
      <p:sp>
        <p:nvSpPr>
          <p:cNvPr id="21" name="橢圓 20">
            <a:extLst>
              <a:ext uri="{FF2B5EF4-FFF2-40B4-BE49-F238E27FC236}">
                <a16:creationId xmlns:a16="http://schemas.microsoft.com/office/drawing/2014/main" id="{35A7731B-2E1D-8D49-9DD2-8C9F9EA72672}"/>
              </a:ext>
            </a:extLst>
          </p:cNvPr>
          <p:cNvSpPr/>
          <p:nvPr/>
        </p:nvSpPr>
        <p:spPr>
          <a:xfrm>
            <a:off x="9028734" y="1800362"/>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pic>
        <p:nvPicPr>
          <p:cNvPr id="42" name="圖片 41">
            <a:extLst>
              <a:ext uri="{FF2B5EF4-FFF2-40B4-BE49-F238E27FC236}">
                <a16:creationId xmlns:a16="http://schemas.microsoft.com/office/drawing/2014/main" id="{343C158F-FE64-6144-9190-57489AA9361B}"/>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7409346" y="3465716"/>
            <a:ext cx="868293" cy="868293"/>
          </a:xfrm>
          <a:prstGeom prst="rect">
            <a:avLst/>
          </a:prstGeom>
        </p:spPr>
      </p:pic>
      <p:pic>
        <p:nvPicPr>
          <p:cNvPr id="43" name="圖片 42">
            <a:extLst>
              <a:ext uri="{FF2B5EF4-FFF2-40B4-BE49-F238E27FC236}">
                <a16:creationId xmlns:a16="http://schemas.microsoft.com/office/drawing/2014/main" id="{4AA211B2-AEF0-0E4E-A8D5-26BC6A61B905}"/>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147051" y="3465715"/>
            <a:ext cx="868293" cy="868293"/>
          </a:xfrm>
          <a:prstGeom prst="rect">
            <a:avLst/>
          </a:prstGeom>
        </p:spPr>
      </p:pic>
      <p:pic>
        <p:nvPicPr>
          <p:cNvPr id="44" name="圖片 43">
            <a:extLst>
              <a:ext uri="{FF2B5EF4-FFF2-40B4-BE49-F238E27FC236}">
                <a16:creationId xmlns:a16="http://schemas.microsoft.com/office/drawing/2014/main" id="{E465E990-2EED-9040-910E-2A9F4E559C9B}"/>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884756" y="3465714"/>
            <a:ext cx="868293" cy="868293"/>
          </a:xfrm>
          <a:prstGeom prst="rect">
            <a:avLst/>
          </a:prstGeom>
        </p:spPr>
      </p:pic>
      <p:pic>
        <p:nvPicPr>
          <p:cNvPr id="45" name="圖片 44">
            <a:extLst>
              <a:ext uri="{FF2B5EF4-FFF2-40B4-BE49-F238E27FC236}">
                <a16:creationId xmlns:a16="http://schemas.microsoft.com/office/drawing/2014/main" id="{0B8E82FA-8F49-FC49-9684-6BEA5E1FFE00}"/>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9622461" y="3465714"/>
            <a:ext cx="868293" cy="868293"/>
          </a:xfrm>
          <a:prstGeom prst="rect">
            <a:avLst/>
          </a:prstGeom>
        </p:spPr>
      </p:pic>
      <p:pic>
        <p:nvPicPr>
          <p:cNvPr id="46" name="圖片 45">
            <a:extLst>
              <a:ext uri="{FF2B5EF4-FFF2-40B4-BE49-F238E27FC236}">
                <a16:creationId xmlns:a16="http://schemas.microsoft.com/office/drawing/2014/main" id="{6059A3F6-E605-204D-8C46-78B9CD6BC1DF}"/>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0360166" y="3465713"/>
            <a:ext cx="868293" cy="868293"/>
          </a:xfrm>
          <a:prstGeom prst="rect">
            <a:avLst/>
          </a:prstGeom>
        </p:spPr>
      </p:pic>
      <p:sp>
        <p:nvSpPr>
          <p:cNvPr id="47" name="文字方塊 46">
            <a:extLst>
              <a:ext uri="{FF2B5EF4-FFF2-40B4-BE49-F238E27FC236}">
                <a16:creationId xmlns:a16="http://schemas.microsoft.com/office/drawing/2014/main" id="{5E0CA787-6888-EA43-B920-16768A9B5774}"/>
              </a:ext>
            </a:extLst>
          </p:cNvPr>
          <p:cNvSpPr txBox="1"/>
          <p:nvPr/>
        </p:nvSpPr>
        <p:spPr>
          <a:xfrm>
            <a:off x="7646504" y="3730760"/>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48" name="文字方塊 47">
            <a:extLst>
              <a:ext uri="{FF2B5EF4-FFF2-40B4-BE49-F238E27FC236}">
                <a16:creationId xmlns:a16="http://schemas.microsoft.com/office/drawing/2014/main" id="{2E17E43F-59CE-4E45-B003-DC8D857496F8}"/>
              </a:ext>
            </a:extLst>
          </p:cNvPr>
          <p:cNvSpPr txBox="1"/>
          <p:nvPr/>
        </p:nvSpPr>
        <p:spPr>
          <a:xfrm>
            <a:off x="8384211" y="3702022"/>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49" name="文字方塊 48">
            <a:extLst>
              <a:ext uri="{FF2B5EF4-FFF2-40B4-BE49-F238E27FC236}">
                <a16:creationId xmlns:a16="http://schemas.microsoft.com/office/drawing/2014/main" id="{6E02F6DD-3D35-0F44-824D-6B40D3C274E4}"/>
              </a:ext>
            </a:extLst>
          </p:cNvPr>
          <p:cNvSpPr txBox="1"/>
          <p:nvPr/>
        </p:nvSpPr>
        <p:spPr>
          <a:xfrm>
            <a:off x="9138481" y="3702022"/>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50" name="文字方塊 49">
            <a:extLst>
              <a:ext uri="{FF2B5EF4-FFF2-40B4-BE49-F238E27FC236}">
                <a16:creationId xmlns:a16="http://schemas.microsoft.com/office/drawing/2014/main" id="{54912455-450C-2C47-817C-353678821043}"/>
              </a:ext>
            </a:extLst>
          </p:cNvPr>
          <p:cNvSpPr txBox="1"/>
          <p:nvPr/>
        </p:nvSpPr>
        <p:spPr>
          <a:xfrm>
            <a:off x="9864313" y="3710880"/>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51" name="文字方塊 50">
            <a:extLst>
              <a:ext uri="{FF2B5EF4-FFF2-40B4-BE49-F238E27FC236}">
                <a16:creationId xmlns:a16="http://schemas.microsoft.com/office/drawing/2014/main" id="{88C2F7B1-C0C5-134A-94CE-06683029A7C8}"/>
              </a:ext>
            </a:extLst>
          </p:cNvPr>
          <p:cNvSpPr txBox="1"/>
          <p:nvPr/>
        </p:nvSpPr>
        <p:spPr>
          <a:xfrm>
            <a:off x="10591523" y="3702021"/>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101424" y="1744002"/>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39129" y="2665548"/>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76834" y="895902"/>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70179" y="895902"/>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49755" y="2038034"/>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橢圓 75">
            <a:extLst>
              <a:ext uri="{FF2B5EF4-FFF2-40B4-BE49-F238E27FC236}">
                <a16:creationId xmlns:a16="http://schemas.microsoft.com/office/drawing/2014/main" id="{5CBC6D04-4382-724B-A29E-94B9D3E4F047}"/>
              </a:ext>
            </a:extLst>
          </p:cNvPr>
          <p:cNvSpPr/>
          <p:nvPr/>
        </p:nvSpPr>
        <p:spPr>
          <a:xfrm>
            <a:off x="7985536"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7" name="橢圓 76">
            <a:extLst>
              <a:ext uri="{FF2B5EF4-FFF2-40B4-BE49-F238E27FC236}">
                <a16:creationId xmlns:a16="http://schemas.microsoft.com/office/drawing/2014/main" id="{577D5B1D-4D15-494B-99E3-952FB928D113}"/>
              </a:ext>
            </a:extLst>
          </p:cNvPr>
          <p:cNvSpPr/>
          <p:nvPr/>
        </p:nvSpPr>
        <p:spPr>
          <a:xfrm>
            <a:off x="8277639"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TW" altLang="en-US" sz="1200" dirty="0"/>
              <a:t>Ｘ</a:t>
            </a:r>
          </a:p>
        </p:txBody>
      </p:sp>
      <p:sp>
        <p:nvSpPr>
          <p:cNvPr id="78" name="橢圓 77">
            <a:extLst>
              <a:ext uri="{FF2B5EF4-FFF2-40B4-BE49-F238E27FC236}">
                <a16:creationId xmlns:a16="http://schemas.microsoft.com/office/drawing/2014/main" id="{73A06E60-784E-E841-8F06-DA9AEEF9D94B}"/>
              </a:ext>
            </a:extLst>
          </p:cNvPr>
          <p:cNvSpPr/>
          <p:nvPr/>
        </p:nvSpPr>
        <p:spPr>
          <a:xfrm>
            <a:off x="8557037"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989042A7-67F6-1F4A-9472-2CDEA39C4CD7}"/>
              </a:ext>
            </a:extLst>
          </p:cNvPr>
          <p:cNvSpPr/>
          <p:nvPr/>
        </p:nvSpPr>
        <p:spPr>
          <a:xfrm>
            <a:off x="8849140"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80" name="直線箭頭接點 79">
            <a:extLst>
              <a:ext uri="{FF2B5EF4-FFF2-40B4-BE49-F238E27FC236}">
                <a16:creationId xmlns:a16="http://schemas.microsoft.com/office/drawing/2014/main" id="{E1AF15C1-40D3-5745-968A-A21F8CD0A634}"/>
              </a:ext>
            </a:extLst>
          </p:cNvPr>
          <p:cNvCxnSpPr>
            <a:cxnSpLocks/>
            <a:endCxn id="42" idx="0"/>
          </p:cNvCxnSpPr>
          <p:nvPr/>
        </p:nvCxnSpPr>
        <p:spPr>
          <a:xfrm flipH="1">
            <a:off x="7843493" y="3006587"/>
            <a:ext cx="163859" cy="459129"/>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箭頭接點 83">
            <a:extLst>
              <a:ext uri="{FF2B5EF4-FFF2-40B4-BE49-F238E27FC236}">
                <a16:creationId xmlns:a16="http://schemas.microsoft.com/office/drawing/2014/main" id="{5F6E815E-EA5E-FD48-96CE-1848B7C5D4F0}"/>
              </a:ext>
            </a:extLst>
          </p:cNvPr>
          <p:cNvCxnSpPr>
            <a:cxnSpLocks/>
            <a:endCxn id="43" idx="0"/>
          </p:cNvCxnSpPr>
          <p:nvPr/>
        </p:nvCxnSpPr>
        <p:spPr>
          <a:xfrm>
            <a:off x="8409082" y="3006587"/>
            <a:ext cx="172116" cy="45912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直線箭頭接點 87">
            <a:extLst>
              <a:ext uri="{FF2B5EF4-FFF2-40B4-BE49-F238E27FC236}">
                <a16:creationId xmlns:a16="http://schemas.microsoft.com/office/drawing/2014/main" id="{76188DF8-640D-374C-85A4-3EA2D9FBBECB}"/>
              </a:ext>
            </a:extLst>
          </p:cNvPr>
          <p:cNvCxnSpPr>
            <a:cxnSpLocks/>
            <a:endCxn id="44" idx="0"/>
          </p:cNvCxnSpPr>
          <p:nvPr/>
        </p:nvCxnSpPr>
        <p:spPr>
          <a:xfrm>
            <a:off x="8736629" y="2988636"/>
            <a:ext cx="582274" cy="47707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35B08C7D-2A20-7A43-95F7-5C1A52BABD55}"/>
              </a:ext>
            </a:extLst>
          </p:cNvPr>
          <p:cNvCxnSpPr>
            <a:cxnSpLocks/>
          </p:cNvCxnSpPr>
          <p:nvPr/>
        </p:nvCxnSpPr>
        <p:spPr>
          <a:xfrm>
            <a:off x="9079475" y="2975803"/>
            <a:ext cx="813273" cy="49761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A84CA333-61C3-6249-8D39-3309DBB76255}"/>
              </a:ext>
            </a:extLst>
          </p:cNvPr>
          <p:cNvSpPr/>
          <p:nvPr/>
        </p:nvSpPr>
        <p:spPr>
          <a:xfrm>
            <a:off x="10250555" y="205162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95" name="直線箭頭接點 94">
            <a:extLst>
              <a:ext uri="{FF2B5EF4-FFF2-40B4-BE49-F238E27FC236}">
                <a16:creationId xmlns:a16="http://schemas.microsoft.com/office/drawing/2014/main" id="{57983155-5F58-984B-B411-7B7E7B0C21DB}"/>
              </a:ext>
            </a:extLst>
          </p:cNvPr>
          <p:cNvCxnSpPr>
            <a:cxnSpLocks/>
            <a:endCxn id="46" idx="0"/>
          </p:cNvCxnSpPr>
          <p:nvPr/>
        </p:nvCxnSpPr>
        <p:spPr>
          <a:xfrm>
            <a:off x="10383078" y="2263930"/>
            <a:ext cx="411235" cy="1201783"/>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en-US" altLang="zh-TW" sz="800" dirty="0"/>
              <a:t>hardlink-2</a:t>
            </a:r>
            <a:endParaRPr kumimoji="1" lang="zh-TW" altLang="en-US" sz="800" dirty="0"/>
          </a:p>
        </p:txBody>
      </p:sp>
      <p:cxnSp>
        <p:nvCxnSpPr>
          <p:cNvPr id="68" name="直線箭頭接點 67">
            <a:extLst>
              <a:ext uri="{FF2B5EF4-FFF2-40B4-BE49-F238E27FC236}">
                <a16:creationId xmlns:a16="http://schemas.microsoft.com/office/drawing/2014/main" id="{98A75B65-EDD4-514D-8379-1EB450DB94FC}"/>
              </a:ext>
            </a:extLst>
          </p:cNvPr>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6" name="群組 85">
            <a:extLst>
              <a:ext uri="{FF2B5EF4-FFF2-40B4-BE49-F238E27FC236}">
                <a16:creationId xmlns:a16="http://schemas.microsoft.com/office/drawing/2014/main" id="{FFA3144A-2C36-C94D-B32E-00EBFDC5C3EB}"/>
              </a:ext>
            </a:extLst>
          </p:cNvPr>
          <p:cNvGrpSpPr/>
          <p:nvPr/>
        </p:nvGrpSpPr>
        <p:grpSpPr>
          <a:xfrm>
            <a:off x="8117670" y="2516818"/>
            <a:ext cx="335560" cy="979538"/>
            <a:chOff x="2765864" y="2088339"/>
            <a:chExt cx="335560" cy="979538"/>
          </a:xfrm>
        </p:grpSpPr>
        <p:sp>
          <p:nvSpPr>
            <p:cNvPr id="87" name="橢圓 86">
              <a:extLst>
                <a:ext uri="{FF2B5EF4-FFF2-40B4-BE49-F238E27FC236}">
                  <a16:creationId xmlns:a16="http://schemas.microsoft.com/office/drawing/2014/main" id="{C4E9CA5A-EEAC-2C48-9D5A-4FE397DB5577}"/>
                </a:ext>
              </a:extLst>
            </p:cNvPr>
            <p:cNvSpPr/>
            <p:nvPr/>
          </p:nvSpPr>
          <p:spPr>
            <a:xfrm>
              <a:off x="2765864" y="2088339"/>
              <a:ext cx="245148" cy="245148"/>
            </a:xfrm>
            <a:prstGeom prst="ellipse">
              <a:avLst/>
            </a:prstGeom>
            <a:solidFill>
              <a:srgbClr val="C00000"/>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TW" dirty="0">
                  <a:solidFill>
                    <a:schemeClr val="bg1"/>
                  </a:solidFill>
                </a:rPr>
                <a:t>2</a:t>
              </a:r>
              <a:endParaRPr kumimoji="1" lang="zh-TW" altLang="en-US" dirty="0">
                <a:solidFill>
                  <a:schemeClr val="bg1"/>
                </a:solidFill>
              </a:endParaRPr>
            </a:p>
          </p:txBody>
        </p:sp>
        <p:cxnSp>
          <p:nvCxnSpPr>
            <p:cNvPr id="89" name="直線箭頭接點 88">
              <a:extLst>
                <a:ext uri="{FF2B5EF4-FFF2-40B4-BE49-F238E27FC236}">
                  <a16:creationId xmlns:a16="http://schemas.microsoft.com/office/drawing/2014/main" id="{0358D997-A56E-E041-B27B-3DD9699E80AD}"/>
                </a:ext>
              </a:extLst>
            </p:cNvPr>
            <p:cNvCxnSpPr>
              <a:cxnSpLocks/>
            </p:cNvCxnSpPr>
            <p:nvPr/>
          </p:nvCxnSpPr>
          <p:spPr>
            <a:xfrm>
              <a:off x="2935357" y="2358887"/>
              <a:ext cx="166067" cy="708990"/>
            </a:xfrm>
            <a:prstGeom prst="straightConnector1">
              <a:avLst/>
            </a:prstGeom>
            <a:ln w="3810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1320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群組 18">
            <a:extLst>
              <a:ext uri="{FF2B5EF4-FFF2-40B4-BE49-F238E27FC236}">
                <a16:creationId xmlns:a16="http://schemas.microsoft.com/office/drawing/2014/main" id="{C42CB436-FF02-5743-BA8D-A19E3780D21A}"/>
              </a:ext>
            </a:extLst>
          </p:cNvPr>
          <p:cNvGrpSpPr/>
          <p:nvPr/>
        </p:nvGrpSpPr>
        <p:grpSpPr>
          <a:xfrm>
            <a:off x="7087842" y="2826163"/>
            <a:ext cx="4167809" cy="2517362"/>
            <a:chOff x="7087842" y="2826163"/>
            <a:chExt cx="4167809" cy="2517362"/>
          </a:xfrm>
        </p:grpSpPr>
        <p:sp>
          <p:nvSpPr>
            <p:cNvPr id="11" name="三角形 10">
              <a:extLst>
                <a:ext uri="{FF2B5EF4-FFF2-40B4-BE49-F238E27FC236}">
                  <a16:creationId xmlns:a16="http://schemas.microsoft.com/office/drawing/2014/main" id="{A37455C8-CC99-C644-8B81-0449CD3E7D27}"/>
                </a:ext>
              </a:extLst>
            </p:cNvPr>
            <p:cNvSpPr/>
            <p:nvPr/>
          </p:nvSpPr>
          <p:spPr>
            <a:xfrm>
              <a:off x="7087842" y="2938256"/>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pic>
          <p:nvPicPr>
            <p:cNvPr id="22" name="圖片 21">
              <a:extLst>
                <a:ext uri="{FF2B5EF4-FFF2-40B4-BE49-F238E27FC236}">
                  <a16:creationId xmlns:a16="http://schemas.microsoft.com/office/drawing/2014/main" id="{3C78FFD5-AAEB-1745-99AC-3CAEB1FC9F6C}"/>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836022" y="2826163"/>
              <a:ext cx="2287107" cy="2094949"/>
            </a:xfrm>
            <a:prstGeom prst="rect">
              <a:avLst/>
            </a:prstGeom>
          </p:spPr>
        </p:pic>
        <p:sp>
          <p:nvSpPr>
            <p:cNvPr id="20" name="橢圓 19">
              <a:extLst>
                <a:ext uri="{FF2B5EF4-FFF2-40B4-BE49-F238E27FC236}">
                  <a16:creationId xmlns:a16="http://schemas.microsoft.com/office/drawing/2014/main" id="{6A53C2C4-E088-EB44-8264-FE9F94AAEF0A}"/>
                </a:ext>
              </a:extLst>
            </p:cNvPr>
            <p:cNvSpPr/>
            <p:nvPr/>
          </p:nvSpPr>
          <p:spPr>
            <a:xfrm>
              <a:off x="8707921" y="2938256"/>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23" name="圖片 22">
              <a:extLst>
                <a:ext uri="{FF2B5EF4-FFF2-40B4-BE49-F238E27FC236}">
                  <a16:creationId xmlns:a16="http://schemas.microsoft.com/office/drawing/2014/main" id="{E3B1BD8E-7008-7C4D-A646-DEE16A1EEB3B}"/>
                </a:ext>
              </a:extLst>
            </p:cNvPr>
            <p:cNvPicPr>
              <a:picLocks noChangeAspect="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823173" y="3548959"/>
              <a:ext cx="858631" cy="858631"/>
            </a:xfrm>
            <a:prstGeom prst="rect">
              <a:avLst/>
            </a:prstGeom>
          </p:spPr>
        </p:pic>
        <p:sp>
          <p:nvSpPr>
            <p:cNvPr id="21" name="橢圓 20">
              <a:extLst>
                <a:ext uri="{FF2B5EF4-FFF2-40B4-BE49-F238E27FC236}">
                  <a16:creationId xmlns:a16="http://schemas.microsoft.com/office/drawing/2014/main" id="{35A7731B-2E1D-8D49-9DD2-8C9F9EA72672}"/>
                </a:ext>
              </a:extLst>
            </p:cNvPr>
            <p:cNvSpPr/>
            <p:nvPr/>
          </p:nvSpPr>
          <p:spPr>
            <a:xfrm>
              <a:off x="9000159" y="3714887"/>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sp>
          <p:nvSpPr>
            <p:cNvPr id="76" name="橢圓 75">
              <a:extLst>
                <a:ext uri="{FF2B5EF4-FFF2-40B4-BE49-F238E27FC236}">
                  <a16:creationId xmlns:a16="http://schemas.microsoft.com/office/drawing/2014/main" id="{5CBC6D04-4382-724B-A29E-94B9D3E4F047}"/>
                </a:ext>
              </a:extLst>
            </p:cNvPr>
            <p:cNvSpPr/>
            <p:nvPr/>
          </p:nvSpPr>
          <p:spPr>
            <a:xfrm>
              <a:off x="7956961" y="4683676"/>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7" name="橢圓 76">
              <a:extLst>
                <a:ext uri="{FF2B5EF4-FFF2-40B4-BE49-F238E27FC236}">
                  <a16:creationId xmlns:a16="http://schemas.microsoft.com/office/drawing/2014/main" id="{577D5B1D-4D15-494B-99E3-952FB928D113}"/>
                </a:ext>
              </a:extLst>
            </p:cNvPr>
            <p:cNvSpPr/>
            <p:nvPr/>
          </p:nvSpPr>
          <p:spPr>
            <a:xfrm>
              <a:off x="8249064" y="469085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TW" altLang="en-US" sz="1200" dirty="0"/>
                <a:t>Ｘ</a:t>
              </a:r>
            </a:p>
          </p:txBody>
        </p:sp>
        <p:sp>
          <p:nvSpPr>
            <p:cNvPr id="78" name="橢圓 77">
              <a:extLst>
                <a:ext uri="{FF2B5EF4-FFF2-40B4-BE49-F238E27FC236}">
                  <a16:creationId xmlns:a16="http://schemas.microsoft.com/office/drawing/2014/main" id="{73A06E60-784E-E841-8F06-DA9AEEF9D94B}"/>
                </a:ext>
              </a:extLst>
            </p:cNvPr>
            <p:cNvSpPr/>
            <p:nvPr/>
          </p:nvSpPr>
          <p:spPr>
            <a:xfrm>
              <a:off x="8528462" y="4683676"/>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989042A7-67F6-1F4A-9472-2CDEA39C4CD7}"/>
                </a:ext>
              </a:extLst>
            </p:cNvPr>
            <p:cNvSpPr/>
            <p:nvPr/>
          </p:nvSpPr>
          <p:spPr>
            <a:xfrm>
              <a:off x="8820565" y="469085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94" name="橢圓 93">
              <a:extLst>
                <a:ext uri="{FF2B5EF4-FFF2-40B4-BE49-F238E27FC236}">
                  <a16:creationId xmlns:a16="http://schemas.microsoft.com/office/drawing/2014/main" id="{A84CA333-61C3-6249-8D39-3309DBB76255}"/>
                </a:ext>
              </a:extLst>
            </p:cNvPr>
            <p:cNvSpPr/>
            <p:nvPr/>
          </p:nvSpPr>
          <p:spPr>
            <a:xfrm>
              <a:off x="10221980" y="396615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87" name="橢圓 86">
              <a:extLst>
                <a:ext uri="{FF2B5EF4-FFF2-40B4-BE49-F238E27FC236}">
                  <a16:creationId xmlns:a16="http://schemas.microsoft.com/office/drawing/2014/main" id="{C4E9CA5A-EEAC-2C48-9D5A-4FE397DB5577}"/>
                </a:ext>
              </a:extLst>
            </p:cNvPr>
            <p:cNvSpPr/>
            <p:nvPr/>
          </p:nvSpPr>
          <p:spPr>
            <a:xfrm>
              <a:off x="8089095" y="4431343"/>
              <a:ext cx="245148" cy="245148"/>
            </a:xfrm>
            <a:prstGeom prst="ellipse">
              <a:avLst/>
            </a:prstGeom>
            <a:solidFill>
              <a:srgbClr val="C00000"/>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TW" dirty="0">
                  <a:solidFill>
                    <a:schemeClr val="bg1"/>
                  </a:solidFill>
                </a:rPr>
                <a:t>2</a:t>
              </a:r>
              <a:endParaRPr kumimoji="1" lang="zh-TW" altLang="en-US" dirty="0">
                <a:solidFill>
                  <a:schemeClr val="bg1"/>
                </a:solidFill>
              </a:endParaRPr>
            </a:p>
          </p:txBody>
        </p:sp>
      </p:grpSp>
      <p:cxnSp>
        <p:nvCxnSpPr>
          <p:cNvPr id="13" name="肘形接點 12">
            <a:extLst>
              <a:ext uri="{FF2B5EF4-FFF2-40B4-BE49-F238E27FC236}">
                <a16:creationId xmlns:a16="http://schemas.microsoft.com/office/drawing/2014/main" id="{4242D2CF-78F3-7F40-9782-40A0B016B988}"/>
              </a:ext>
            </a:extLst>
          </p:cNvPr>
          <p:cNvCxnSpPr>
            <a:cxnSpLocks/>
            <a:endCxn id="11" idx="0"/>
          </p:cNvCxnSpPr>
          <p:nvPr/>
        </p:nvCxnSpPr>
        <p:spPr>
          <a:xfrm flipV="1">
            <a:off x="6232525" y="2938256"/>
            <a:ext cx="2939222" cy="1798982"/>
          </a:xfrm>
          <a:prstGeom prst="bentConnector4">
            <a:avLst>
              <a:gd name="adj1" fmla="val 14550"/>
              <a:gd name="adj2" fmla="val 136648"/>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38702" y="4982402"/>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76407" y="4982401"/>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14112" y="4982401"/>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51817" y="4982400"/>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89520" y="4982399"/>
            <a:ext cx="868293" cy="868293"/>
          </a:xfrm>
          <a:prstGeom prst="rect">
            <a:avLst/>
          </a:prstGeom>
        </p:spPr>
      </p:pic>
      <p:grpSp>
        <p:nvGrpSpPr>
          <p:cNvPr id="16" name="群組 15">
            <a:extLst>
              <a:ext uri="{FF2B5EF4-FFF2-40B4-BE49-F238E27FC236}">
                <a16:creationId xmlns:a16="http://schemas.microsoft.com/office/drawing/2014/main" id="{11662428-2D65-E84A-A2D0-A71DD7819D10}"/>
              </a:ext>
            </a:extLst>
          </p:cNvPr>
          <p:cNvGrpSpPr/>
          <p:nvPr/>
        </p:nvGrpSpPr>
        <p:grpSpPr>
          <a:xfrm>
            <a:off x="1900997" y="4982403"/>
            <a:ext cx="868293" cy="868293"/>
            <a:chOff x="1900997" y="4982403"/>
            <a:chExt cx="868293" cy="868293"/>
          </a:xfrm>
        </p:grpSpPr>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00997" y="4982403"/>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38155" y="5247447"/>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grpSp>
      <p:sp>
        <p:nvSpPr>
          <p:cNvPr id="37" name="文字方塊 36">
            <a:extLst>
              <a:ext uri="{FF2B5EF4-FFF2-40B4-BE49-F238E27FC236}">
                <a16:creationId xmlns:a16="http://schemas.microsoft.com/office/drawing/2014/main" id="{A6F21513-D86A-C649-92E9-B4CA076FEFCA}"/>
              </a:ext>
            </a:extLst>
          </p:cNvPr>
          <p:cNvSpPr txBox="1"/>
          <p:nvPr/>
        </p:nvSpPr>
        <p:spPr>
          <a:xfrm>
            <a:off x="2875862" y="5218709"/>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30132" y="5218709"/>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55964" y="5227567"/>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083174" y="5218708"/>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44902" y="5227566"/>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pic>
        <p:nvPicPr>
          <p:cNvPr id="42" name="圖片 41">
            <a:extLst>
              <a:ext uri="{FF2B5EF4-FFF2-40B4-BE49-F238E27FC236}">
                <a16:creationId xmlns:a16="http://schemas.microsoft.com/office/drawing/2014/main" id="{343C158F-FE64-6144-9190-57489AA9361B}"/>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7380771" y="5380241"/>
            <a:ext cx="868293" cy="868293"/>
          </a:xfrm>
          <a:prstGeom prst="rect">
            <a:avLst/>
          </a:prstGeom>
        </p:spPr>
      </p:pic>
      <p:pic>
        <p:nvPicPr>
          <p:cNvPr id="44" name="圖片 43">
            <a:extLst>
              <a:ext uri="{FF2B5EF4-FFF2-40B4-BE49-F238E27FC236}">
                <a16:creationId xmlns:a16="http://schemas.microsoft.com/office/drawing/2014/main" id="{E465E990-2EED-9040-910E-2A9F4E559C9B}"/>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856181" y="5380239"/>
            <a:ext cx="868293" cy="868293"/>
          </a:xfrm>
          <a:prstGeom prst="rect">
            <a:avLst/>
          </a:prstGeom>
        </p:spPr>
      </p:pic>
      <p:pic>
        <p:nvPicPr>
          <p:cNvPr id="45" name="圖片 44">
            <a:extLst>
              <a:ext uri="{FF2B5EF4-FFF2-40B4-BE49-F238E27FC236}">
                <a16:creationId xmlns:a16="http://schemas.microsoft.com/office/drawing/2014/main" id="{0B8E82FA-8F49-FC49-9684-6BEA5E1FFE00}"/>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9593886" y="5380239"/>
            <a:ext cx="868293" cy="868293"/>
          </a:xfrm>
          <a:prstGeom prst="rect">
            <a:avLst/>
          </a:prstGeom>
        </p:spPr>
      </p:pic>
      <p:pic>
        <p:nvPicPr>
          <p:cNvPr id="46" name="圖片 45">
            <a:extLst>
              <a:ext uri="{FF2B5EF4-FFF2-40B4-BE49-F238E27FC236}">
                <a16:creationId xmlns:a16="http://schemas.microsoft.com/office/drawing/2014/main" id="{6059A3F6-E605-204D-8C46-78B9CD6BC1DF}"/>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0331591" y="5380238"/>
            <a:ext cx="868293" cy="868293"/>
          </a:xfrm>
          <a:prstGeom prst="rect">
            <a:avLst/>
          </a:prstGeom>
        </p:spPr>
      </p:pic>
      <p:sp>
        <p:nvSpPr>
          <p:cNvPr id="47" name="文字方塊 46">
            <a:extLst>
              <a:ext uri="{FF2B5EF4-FFF2-40B4-BE49-F238E27FC236}">
                <a16:creationId xmlns:a16="http://schemas.microsoft.com/office/drawing/2014/main" id="{5E0CA787-6888-EA43-B920-16768A9B5774}"/>
              </a:ext>
            </a:extLst>
          </p:cNvPr>
          <p:cNvSpPr txBox="1"/>
          <p:nvPr/>
        </p:nvSpPr>
        <p:spPr>
          <a:xfrm>
            <a:off x="7617929" y="5645285"/>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grpSp>
        <p:nvGrpSpPr>
          <p:cNvPr id="30" name="群組 29">
            <a:extLst>
              <a:ext uri="{FF2B5EF4-FFF2-40B4-BE49-F238E27FC236}">
                <a16:creationId xmlns:a16="http://schemas.microsoft.com/office/drawing/2014/main" id="{A3424346-4FB4-394B-A521-6071F46896E3}"/>
              </a:ext>
            </a:extLst>
          </p:cNvPr>
          <p:cNvGrpSpPr/>
          <p:nvPr/>
        </p:nvGrpSpPr>
        <p:grpSpPr>
          <a:xfrm>
            <a:off x="8118476" y="5380240"/>
            <a:ext cx="868293" cy="868293"/>
            <a:chOff x="8118476" y="5380240"/>
            <a:chExt cx="868293" cy="868293"/>
          </a:xfrm>
        </p:grpSpPr>
        <p:pic>
          <p:nvPicPr>
            <p:cNvPr id="43" name="圖片 42">
              <a:extLst>
                <a:ext uri="{FF2B5EF4-FFF2-40B4-BE49-F238E27FC236}">
                  <a16:creationId xmlns:a16="http://schemas.microsoft.com/office/drawing/2014/main" id="{4AA211B2-AEF0-0E4E-A8D5-26BC6A61B905}"/>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118476" y="5380240"/>
              <a:ext cx="868293" cy="868293"/>
            </a:xfrm>
            <a:prstGeom prst="rect">
              <a:avLst/>
            </a:prstGeom>
          </p:spPr>
        </p:pic>
        <p:sp>
          <p:nvSpPr>
            <p:cNvPr id="48" name="文字方塊 47">
              <a:extLst>
                <a:ext uri="{FF2B5EF4-FFF2-40B4-BE49-F238E27FC236}">
                  <a16:creationId xmlns:a16="http://schemas.microsoft.com/office/drawing/2014/main" id="{2E17E43F-59CE-4E45-B003-DC8D857496F8}"/>
                </a:ext>
              </a:extLst>
            </p:cNvPr>
            <p:cNvSpPr txBox="1"/>
            <p:nvPr/>
          </p:nvSpPr>
          <p:spPr>
            <a:xfrm>
              <a:off x="8355636" y="5616547"/>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grpSp>
      <p:sp>
        <p:nvSpPr>
          <p:cNvPr id="49" name="文字方塊 48">
            <a:extLst>
              <a:ext uri="{FF2B5EF4-FFF2-40B4-BE49-F238E27FC236}">
                <a16:creationId xmlns:a16="http://schemas.microsoft.com/office/drawing/2014/main" id="{6E02F6DD-3D35-0F44-824D-6B40D3C274E4}"/>
              </a:ext>
            </a:extLst>
          </p:cNvPr>
          <p:cNvSpPr txBox="1"/>
          <p:nvPr/>
        </p:nvSpPr>
        <p:spPr>
          <a:xfrm>
            <a:off x="9109906" y="5616547"/>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50" name="文字方塊 49">
            <a:extLst>
              <a:ext uri="{FF2B5EF4-FFF2-40B4-BE49-F238E27FC236}">
                <a16:creationId xmlns:a16="http://schemas.microsoft.com/office/drawing/2014/main" id="{54912455-450C-2C47-817C-353678821043}"/>
              </a:ext>
            </a:extLst>
          </p:cNvPr>
          <p:cNvSpPr txBox="1"/>
          <p:nvPr/>
        </p:nvSpPr>
        <p:spPr>
          <a:xfrm>
            <a:off x="9835738" y="5625405"/>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51" name="文字方塊 50">
            <a:extLst>
              <a:ext uri="{FF2B5EF4-FFF2-40B4-BE49-F238E27FC236}">
                <a16:creationId xmlns:a16="http://schemas.microsoft.com/office/drawing/2014/main" id="{88C2F7B1-C0C5-134A-94CE-06683029A7C8}"/>
              </a:ext>
            </a:extLst>
          </p:cNvPr>
          <p:cNvSpPr txBox="1"/>
          <p:nvPr/>
        </p:nvSpPr>
        <p:spPr>
          <a:xfrm>
            <a:off x="10562948" y="5616546"/>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grpSp>
        <p:nvGrpSpPr>
          <p:cNvPr id="15" name="群組 14">
            <a:extLst>
              <a:ext uri="{FF2B5EF4-FFF2-40B4-BE49-F238E27FC236}">
                <a16:creationId xmlns:a16="http://schemas.microsoft.com/office/drawing/2014/main" id="{CF57FC69-6E99-D94C-AEE2-9FF52FB7CF63}"/>
              </a:ext>
            </a:extLst>
          </p:cNvPr>
          <p:cNvGrpSpPr/>
          <p:nvPr/>
        </p:nvGrpSpPr>
        <p:grpSpPr>
          <a:xfrm>
            <a:off x="2052016" y="1969190"/>
            <a:ext cx="4167809" cy="2897256"/>
            <a:chOff x="2052016" y="1969190"/>
            <a:chExt cx="4167809" cy="2897256"/>
          </a:xfrm>
        </p:grpSpPr>
        <p:sp>
          <p:nvSpPr>
            <p:cNvPr id="2" name="三角形 1">
              <a:extLst>
                <a:ext uri="{FF2B5EF4-FFF2-40B4-BE49-F238E27FC236}">
                  <a16:creationId xmlns:a16="http://schemas.microsoft.com/office/drawing/2014/main" id="{B0D661E6-D4B9-9046-8EDA-CB8C30C64C5E}"/>
                </a:ext>
              </a:extLst>
            </p:cNvPr>
            <p:cNvSpPr/>
            <p:nvPr/>
          </p:nvSpPr>
          <p:spPr>
            <a:xfrm>
              <a:off x="2052016" y="2331969"/>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11302" y="3698046"/>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16553" y="2705238"/>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29678" y="3079612"/>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37976" y="4066347"/>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397653" y="3418647"/>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52557" y="3044273"/>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52267" y="1969190"/>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890755" y="2086804"/>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sp>
          <p:nvSpPr>
            <p:cNvPr id="52" name="橢圓 51">
              <a:extLst>
                <a:ext uri="{FF2B5EF4-FFF2-40B4-BE49-F238E27FC236}">
                  <a16:creationId xmlns:a16="http://schemas.microsoft.com/office/drawing/2014/main" id="{5B3227D4-AA5C-8E4E-8EB6-3E89D0E849CC}"/>
                </a:ext>
              </a:extLst>
            </p:cNvPr>
            <p:cNvSpPr/>
            <p:nvPr/>
          </p:nvSpPr>
          <p:spPr>
            <a:xfrm>
              <a:off x="3419199" y="35014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11302" y="350865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43692" y="443019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71304" y="3802683"/>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14442" y="263483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53808" y="263483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gr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35144" y="3651348"/>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072849" y="3658527"/>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10554" y="4580073"/>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48259" y="2810427"/>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41604" y="2810427"/>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21180" y="3952559"/>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直線箭頭接點 79">
            <a:extLst>
              <a:ext uri="{FF2B5EF4-FFF2-40B4-BE49-F238E27FC236}">
                <a16:creationId xmlns:a16="http://schemas.microsoft.com/office/drawing/2014/main" id="{E1AF15C1-40D3-5745-968A-A21F8CD0A634}"/>
              </a:ext>
            </a:extLst>
          </p:cNvPr>
          <p:cNvCxnSpPr>
            <a:cxnSpLocks/>
            <a:endCxn id="42" idx="0"/>
          </p:cNvCxnSpPr>
          <p:nvPr/>
        </p:nvCxnSpPr>
        <p:spPr>
          <a:xfrm flipH="1">
            <a:off x="7814918" y="4921112"/>
            <a:ext cx="163859" cy="459129"/>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箭頭接點 83">
            <a:extLst>
              <a:ext uri="{FF2B5EF4-FFF2-40B4-BE49-F238E27FC236}">
                <a16:creationId xmlns:a16="http://schemas.microsoft.com/office/drawing/2014/main" id="{5F6E815E-EA5E-FD48-96CE-1848B7C5D4F0}"/>
              </a:ext>
            </a:extLst>
          </p:cNvPr>
          <p:cNvCxnSpPr>
            <a:cxnSpLocks/>
            <a:endCxn id="43" idx="0"/>
          </p:cNvCxnSpPr>
          <p:nvPr/>
        </p:nvCxnSpPr>
        <p:spPr>
          <a:xfrm>
            <a:off x="8380507" y="4921112"/>
            <a:ext cx="172116" cy="45912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直線箭頭接點 87">
            <a:extLst>
              <a:ext uri="{FF2B5EF4-FFF2-40B4-BE49-F238E27FC236}">
                <a16:creationId xmlns:a16="http://schemas.microsoft.com/office/drawing/2014/main" id="{76188DF8-640D-374C-85A4-3EA2D9FBBECB}"/>
              </a:ext>
            </a:extLst>
          </p:cNvPr>
          <p:cNvCxnSpPr>
            <a:cxnSpLocks/>
            <a:endCxn id="44" idx="0"/>
          </p:cNvCxnSpPr>
          <p:nvPr/>
        </p:nvCxnSpPr>
        <p:spPr>
          <a:xfrm>
            <a:off x="8708054" y="4903161"/>
            <a:ext cx="582274" cy="47707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35B08C7D-2A20-7A43-95F7-5C1A52BABD55}"/>
              </a:ext>
            </a:extLst>
          </p:cNvPr>
          <p:cNvCxnSpPr>
            <a:cxnSpLocks/>
          </p:cNvCxnSpPr>
          <p:nvPr/>
        </p:nvCxnSpPr>
        <p:spPr>
          <a:xfrm>
            <a:off x="9050900" y="4890328"/>
            <a:ext cx="813273" cy="49761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箭頭接點 94">
            <a:extLst>
              <a:ext uri="{FF2B5EF4-FFF2-40B4-BE49-F238E27FC236}">
                <a16:creationId xmlns:a16="http://schemas.microsoft.com/office/drawing/2014/main" id="{57983155-5F58-984B-B411-7B7E7B0C21DB}"/>
              </a:ext>
            </a:extLst>
          </p:cNvPr>
          <p:cNvCxnSpPr>
            <a:cxnSpLocks/>
            <a:endCxn id="46" idx="0"/>
          </p:cNvCxnSpPr>
          <p:nvPr/>
        </p:nvCxnSpPr>
        <p:spPr>
          <a:xfrm>
            <a:off x="10354503" y="4178455"/>
            <a:ext cx="411235" cy="1201783"/>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直線箭頭接點 67">
            <a:extLst>
              <a:ext uri="{FF2B5EF4-FFF2-40B4-BE49-F238E27FC236}">
                <a16:creationId xmlns:a16="http://schemas.microsoft.com/office/drawing/2014/main" id="{98A75B65-EDD4-514D-8379-1EB450DB94FC}"/>
              </a:ext>
            </a:extLst>
          </p:cNvPr>
          <p:cNvCxnSpPr/>
          <p:nvPr/>
        </p:nvCxnSpPr>
        <p:spPr>
          <a:xfrm flipH="1">
            <a:off x="2335144" y="3651348"/>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直線箭頭接點 88">
            <a:extLst>
              <a:ext uri="{FF2B5EF4-FFF2-40B4-BE49-F238E27FC236}">
                <a16:creationId xmlns:a16="http://schemas.microsoft.com/office/drawing/2014/main" id="{0358D997-A56E-E041-B27B-3DD9699E80AD}"/>
              </a:ext>
            </a:extLst>
          </p:cNvPr>
          <p:cNvCxnSpPr>
            <a:cxnSpLocks/>
          </p:cNvCxnSpPr>
          <p:nvPr/>
        </p:nvCxnSpPr>
        <p:spPr>
          <a:xfrm>
            <a:off x="8258588" y="4701891"/>
            <a:ext cx="166067" cy="708990"/>
          </a:xfrm>
          <a:prstGeom prst="straightConnector1">
            <a:avLst/>
          </a:prstGeom>
          <a:ln w="3810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標題 13">
            <a:extLst>
              <a:ext uri="{FF2B5EF4-FFF2-40B4-BE49-F238E27FC236}">
                <a16:creationId xmlns:a16="http://schemas.microsoft.com/office/drawing/2014/main" id="{C36E6599-B123-6045-B187-5DCB67B8E35E}"/>
              </a:ext>
            </a:extLst>
          </p:cNvPr>
          <p:cNvSpPr>
            <a:spLocks noGrp="1"/>
          </p:cNvSpPr>
          <p:nvPr>
            <p:ph type="title"/>
          </p:nvPr>
        </p:nvSpPr>
        <p:spPr/>
        <p:txBody>
          <a:bodyPr/>
          <a:lstStyle/>
          <a:p>
            <a:r>
              <a:rPr lang="en-US" altLang="zh-TW" dirty="0"/>
              <a:t>hard link</a:t>
            </a:r>
            <a:r>
              <a:rPr lang="zh-CN" altLang="en-US" dirty="0"/>
              <a:t>的權限</a:t>
            </a:r>
            <a:r>
              <a:rPr lang="en-US" altLang="zh-CN" dirty="0"/>
              <a:t>-1</a:t>
            </a:r>
            <a:endParaRPr lang="zh-TW" altLang="en-US" dirty="0"/>
          </a:p>
        </p:txBody>
      </p:sp>
    </p:spTree>
    <p:extLst>
      <p:ext uri="{BB962C8B-B14F-4D97-AF65-F5344CB8AC3E}">
        <p14:creationId xmlns:p14="http://schemas.microsoft.com/office/powerpoint/2010/main" val="4279561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85A355-131E-4A41-8B89-D70662505601}"/>
              </a:ext>
            </a:extLst>
          </p:cNvPr>
          <p:cNvSpPr>
            <a:spLocks noGrp="1"/>
          </p:cNvSpPr>
          <p:nvPr>
            <p:ph type="title"/>
          </p:nvPr>
        </p:nvSpPr>
        <p:spPr/>
        <p:txBody>
          <a:bodyPr/>
          <a:lstStyle/>
          <a:p>
            <a:r>
              <a:rPr kumimoji="1" lang="en-US" altLang="zh-TW" dirty="0"/>
              <a:t>UNIX</a:t>
            </a:r>
            <a:r>
              <a:rPr kumimoji="1" lang="zh-CN" altLang="en-US" dirty="0"/>
              <a:t>中的「</a:t>
            </a:r>
            <a:r>
              <a:rPr kumimoji="1" lang="en-US" altLang="zh-TW" dirty="0"/>
              <a:t>file</a:t>
            </a:r>
            <a:r>
              <a:rPr kumimoji="1" lang="zh-TW" altLang="en-US" dirty="0"/>
              <a:t>」</a:t>
            </a:r>
          </a:p>
        </p:txBody>
      </p:sp>
      <p:sp>
        <p:nvSpPr>
          <p:cNvPr id="3" name="矩形 2">
            <a:extLst>
              <a:ext uri="{FF2B5EF4-FFF2-40B4-BE49-F238E27FC236}">
                <a16:creationId xmlns:a16="http://schemas.microsoft.com/office/drawing/2014/main" id="{952B127A-2925-9741-86FC-DD9D1C82BBBE}"/>
              </a:ext>
            </a:extLst>
          </p:cNvPr>
          <p:cNvSpPr/>
          <p:nvPr/>
        </p:nvSpPr>
        <p:spPr>
          <a:xfrm>
            <a:off x="2693194" y="2712761"/>
            <a:ext cx="1293019" cy="47148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TW" dirty="0" err="1"/>
              <a:t>i</a:t>
            </a:r>
            <a:r>
              <a:rPr kumimoji="1" lang="en-US" altLang="zh-TW" dirty="0"/>
              <a:t>-node #</a:t>
            </a:r>
            <a:endParaRPr kumimoji="1" lang="zh-TW" altLang="en-US" dirty="0"/>
          </a:p>
        </p:txBody>
      </p:sp>
      <p:sp>
        <p:nvSpPr>
          <p:cNvPr id="4" name="矩形 3">
            <a:extLst>
              <a:ext uri="{FF2B5EF4-FFF2-40B4-BE49-F238E27FC236}">
                <a16:creationId xmlns:a16="http://schemas.microsoft.com/office/drawing/2014/main" id="{8D07451C-B2D8-7B42-B7BF-EFD8FCD8AAAB}"/>
              </a:ext>
            </a:extLst>
          </p:cNvPr>
          <p:cNvSpPr/>
          <p:nvPr/>
        </p:nvSpPr>
        <p:spPr>
          <a:xfrm>
            <a:off x="2693194" y="3184248"/>
            <a:ext cx="1293019" cy="24503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dirty="0"/>
              <a:t>檔案屬性</a:t>
            </a:r>
            <a:endParaRPr kumimoji="1" lang="en-US" altLang="zh-TW" dirty="0"/>
          </a:p>
          <a:p>
            <a:pPr algn="ctr"/>
            <a:r>
              <a:rPr kumimoji="1" lang="en-US" altLang="zh-TW" dirty="0"/>
              <a:t>(</a:t>
            </a:r>
            <a:r>
              <a:rPr kumimoji="1" lang="zh-CN" altLang="en-US" dirty="0"/>
              <a:t>包含權限</a:t>
            </a:r>
            <a:r>
              <a:rPr kumimoji="1" lang="en-US" altLang="zh-TW" dirty="0"/>
              <a:t>)</a:t>
            </a:r>
          </a:p>
          <a:p>
            <a:pPr algn="ctr"/>
            <a:r>
              <a:rPr kumimoji="1" lang="en-US" altLang="zh-TW" dirty="0"/>
              <a:t>(</a:t>
            </a:r>
            <a:r>
              <a:rPr kumimoji="1" lang="zh-TW" altLang="en-US" dirty="0"/>
              <a:t>包含日期</a:t>
            </a:r>
            <a:r>
              <a:rPr kumimoji="1" lang="en-US" altLang="zh-TW" dirty="0"/>
              <a:t>)</a:t>
            </a:r>
            <a:endParaRPr kumimoji="1" lang="zh-TW" altLang="en-US" dirty="0"/>
          </a:p>
        </p:txBody>
      </p:sp>
      <p:sp>
        <p:nvSpPr>
          <p:cNvPr id="5" name="矩形 4">
            <a:extLst>
              <a:ext uri="{FF2B5EF4-FFF2-40B4-BE49-F238E27FC236}">
                <a16:creationId xmlns:a16="http://schemas.microsoft.com/office/drawing/2014/main" id="{DD3BE15C-0CBB-D44B-B40D-36159011CEAE}"/>
              </a:ext>
            </a:extLst>
          </p:cNvPr>
          <p:cNvSpPr/>
          <p:nvPr/>
        </p:nvSpPr>
        <p:spPr>
          <a:xfrm>
            <a:off x="2693193" y="5634554"/>
            <a:ext cx="1293019" cy="60721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TW" altLang="en-US" dirty="0"/>
              <a:t>檔案分佈</a:t>
            </a:r>
          </a:p>
        </p:txBody>
      </p:sp>
      <p:grpSp>
        <p:nvGrpSpPr>
          <p:cNvPr id="44" name="群組 43">
            <a:extLst>
              <a:ext uri="{FF2B5EF4-FFF2-40B4-BE49-F238E27FC236}">
                <a16:creationId xmlns:a16="http://schemas.microsoft.com/office/drawing/2014/main" id="{567E1D2D-9AB2-9847-8988-6288437ACE1A}"/>
              </a:ext>
            </a:extLst>
          </p:cNvPr>
          <p:cNvGrpSpPr/>
          <p:nvPr/>
        </p:nvGrpSpPr>
        <p:grpSpPr>
          <a:xfrm>
            <a:off x="6194873" y="77679"/>
            <a:ext cx="4167809" cy="2517362"/>
            <a:chOff x="7087842" y="2826163"/>
            <a:chExt cx="4167809" cy="2517362"/>
          </a:xfrm>
        </p:grpSpPr>
        <p:sp>
          <p:nvSpPr>
            <p:cNvPr id="45" name="三角形 44">
              <a:extLst>
                <a:ext uri="{FF2B5EF4-FFF2-40B4-BE49-F238E27FC236}">
                  <a16:creationId xmlns:a16="http://schemas.microsoft.com/office/drawing/2014/main" id="{A3964830-8C24-DB4A-88F2-EE5D38E2EBE7}"/>
                </a:ext>
              </a:extLst>
            </p:cNvPr>
            <p:cNvSpPr/>
            <p:nvPr/>
          </p:nvSpPr>
          <p:spPr>
            <a:xfrm>
              <a:off x="7087842" y="2938256"/>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pic>
          <p:nvPicPr>
            <p:cNvPr id="46" name="圖片 45">
              <a:extLst>
                <a:ext uri="{FF2B5EF4-FFF2-40B4-BE49-F238E27FC236}">
                  <a16:creationId xmlns:a16="http://schemas.microsoft.com/office/drawing/2014/main" id="{F9209C47-CB03-0F40-8668-387C6BCA809D}"/>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836022" y="2826163"/>
              <a:ext cx="2287107" cy="2094949"/>
            </a:xfrm>
            <a:prstGeom prst="rect">
              <a:avLst/>
            </a:prstGeom>
          </p:spPr>
        </p:pic>
        <p:sp>
          <p:nvSpPr>
            <p:cNvPr id="47" name="橢圓 46">
              <a:extLst>
                <a:ext uri="{FF2B5EF4-FFF2-40B4-BE49-F238E27FC236}">
                  <a16:creationId xmlns:a16="http://schemas.microsoft.com/office/drawing/2014/main" id="{37A947C5-37C5-0D43-9691-6B9C09893593}"/>
                </a:ext>
              </a:extLst>
            </p:cNvPr>
            <p:cNvSpPr/>
            <p:nvPr/>
          </p:nvSpPr>
          <p:spPr>
            <a:xfrm>
              <a:off x="8707921" y="2938256"/>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48" name="圖片 47">
              <a:extLst>
                <a:ext uri="{FF2B5EF4-FFF2-40B4-BE49-F238E27FC236}">
                  <a16:creationId xmlns:a16="http://schemas.microsoft.com/office/drawing/2014/main" id="{95D8A8D0-67C0-B34F-B8C2-3E5829A39F91}"/>
                </a:ext>
              </a:extLst>
            </p:cNvPr>
            <p:cNvPicPr>
              <a:picLocks noChangeAspect="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823173" y="3548959"/>
              <a:ext cx="858631" cy="858631"/>
            </a:xfrm>
            <a:prstGeom prst="rect">
              <a:avLst/>
            </a:prstGeom>
          </p:spPr>
        </p:pic>
        <p:sp>
          <p:nvSpPr>
            <p:cNvPr id="49" name="橢圓 48">
              <a:extLst>
                <a:ext uri="{FF2B5EF4-FFF2-40B4-BE49-F238E27FC236}">
                  <a16:creationId xmlns:a16="http://schemas.microsoft.com/office/drawing/2014/main" id="{49B06109-72ED-2A49-820E-E34AF24D9B48}"/>
                </a:ext>
              </a:extLst>
            </p:cNvPr>
            <p:cNvSpPr/>
            <p:nvPr/>
          </p:nvSpPr>
          <p:spPr>
            <a:xfrm>
              <a:off x="9000159" y="3714887"/>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sp>
          <p:nvSpPr>
            <p:cNvPr id="50" name="橢圓 49">
              <a:extLst>
                <a:ext uri="{FF2B5EF4-FFF2-40B4-BE49-F238E27FC236}">
                  <a16:creationId xmlns:a16="http://schemas.microsoft.com/office/drawing/2014/main" id="{7DA6A6C7-D15C-0345-9F37-D6CCD5D6EF62}"/>
                </a:ext>
              </a:extLst>
            </p:cNvPr>
            <p:cNvSpPr/>
            <p:nvPr/>
          </p:nvSpPr>
          <p:spPr>
            <a:xfrm>
              <a:off x="7956961" y="4683676"/>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51" name="橢圓 50">
              <a:extLst>
                <a:ext uri="{FF2B5EF4-FFF2-40B4-BE49-F238E27FC236}">
                  <a16:creationId xmlns:a16="http://schemas.microsoft.com/office/drawing/2014/main" id="{2F7AEB89-9951-8247-BEE7-F3EDD1EC76D7}"/>
                </a:ext>
              </a:extLst>
            </p:cNvPr>
            <p:cNvSpPr/>
            <p:nvPr/>
          </p:nvSpPr>
          <p:spPr>
            <a:xfrm>
              <a:off x="8249064" y="469085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TW" altLang="en-US" sz="1200" dirty="0"/>
                <a:t>Ｘ</a:t>
              </a:r>
            </a:p>
          </p:txBody>
        </p:sp>
        <p:sp>
          <p:nvSpPr>
            <p:cNvPr id="52" name="橢圓 51">
              <a:extLst>
                <a:ext uri="{FF2B5EF4-FFF2-40B4-BE49-F238E27FC236}">
                  <a16:creationId xmlns:a16="http://schemas.microsoft.com/office/drawing/2014/main" id="{216F58B5-598A-4B4B-A405-D5CFAFC99F8B}"/>
                </a:ext>
              </a:extLst>
            </p:cNvPr>
            <p:cNvSpPr/>
            <p:nvPr/>
          </p:nvSpPr>
          <p:spPr>
            <a:xfrm>
              <a:off x="8528462" y="4683676"/>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AF2CFA6-BDD6-3342-B3CE-E39A912A9ED4}"/>
                </a:ext>
              </a:extLst>
            </p:cNvPr>
            <p:cNvSpPr/>
            <p:nvPr/>
          </p:nvSpPr>
          <p:spPr>
            <a:xfrm>
              <a:off x="8820565" y="469085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1666DE9D-3AC5-9749-B36B-7A71695DC750}"/>
                </a:ext>
              </a:extLst>
            </p:cNvPr>
            <p:cNvSpPr/>
            <p:nvPr/>
          </p:nvSpPr>
          <p:spPr>
            <a:xfrm>
              <a:off x="10221980" y="396615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7330564F-7E9E-BF42-ACB6-8C12EEFEA246}"/>
                </a:ext>
              </a:extLst>
            </p:cNvPr>
            <p:cNvSpPr/>
            <p:nvPr/>
          </p:nvSpPr>
          <p:spPr>
            <a:xfrm>
              <a:off x="8089095" y="4431343"/>
              <a:ext cx="245148" cy="245148"/>
            </a:xfrm>
            <a:prstGeom prst="ellipse">
              <a:avLst/>
            </a:prstGeom>
            <a:solidFill>
              <a:srgbClr val="C00000"/>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TW" dirty="0">
                  <a:solidFill>
                    <a:schemeClr val="bg1"/>
                  </a:solidFill>
                </a:rPr>
                <a:t>2</a:t>
              </a:r>
              <a:endParaRPr kumimoji="1" lang="zh-TW" altLang="en-US" dirty="0">
                <a:solidFill>
                  <a:schemeClr val="bg1"/>
                </a:solidFill>
              </a:endParaRPr>
            </a:p>
          </p:txBody>
        </p:sp>
      </p:grpSp>
      <p:cxnSp>
        <p:nvCxnSpPr>
          <p:cNvPr id="56" name="直線箭頭接點 55">
            <a:extLst>
              <a:ext uri="{FF2B5EF4-FFF2-40B4-BE49-F238E27FC236}">
                <a16:creationId xmlns:a16="http://schemas.microsoft.com/office/drawing/2014/main" id="{4286B733-DE01-294C-80E6-A2CF803B1A0F}"/>
              </a:ext>
            </a:extLst>
          </p:cNvPr>
          <p:cNvCxnSpPr>
            <a:cxnSpLocks/>
          </p:cNvCxnSpPr>
          <p:nvPr/>
        </p:nvCxnSpPr>
        <p:spPr>
          <a:xfrm flipH="1">
            <a:off x="4336256" y="2110783"/>
            <a:ext cx="3019839" cy="1161055"/>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直線箭頭接點 56">
            <a:extLst>
              <a:ext uri="{FF2B5EF4-FFF2-40B4-BE49-F238E27FC236}">
                <a16:creationId xmlns:a16="http://schemas.microsoft.com/office/drawing/2014/main" id="{35F9ED35-C6FA-654A-BC89-87DD24A060E6}"/>
              </a:ext>
            </a:extLst>
          </p:cNvPr>
          <p:cNvCxnSpPr>
            <a:cxnSpLocks/>
          </p:cNvCxnSpPr>
          <p:nvPr/>
        </p:nvCxnSpPr>
        <p:spPr>
          <a:xfrm flipH="1">
            <a:off x="4192521" y="1871663"/>
            <a:ext cx="3003605" cy="1178718"/>
          </a:xfrm>
          <a:prstGeom prst="straightConnector1">
            <a:avLst/>
          </a:prstGeom>
          <a:ln w="3810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6" name="群組 65">
            <a:extLst>
              <a:ext uri="{FF2B5EF4-FFF2-40B4-BE49-F238E27FC236}">
                <a16:creationId xmlns:a16="http://schemas.microsoft.com/office/drawing/2014/main" id="{06BD8057-8C66-E84D-8305-A08C21A046AD}"/>
              </a:ext>
            </a:extLst>
          </p:cNvPr>
          <p:cNvGrpSpPr/>
          <p:nvPr/>
        </p:nvGrpSpPr>
        <p:grpSpPr>
          <a:xfrm>
            <a:off x="3552065" y="2973094"/>
            <a:ext cx="868293" cy="868293"/>
            <a:chOff x="8118476" y="5380240"/>
            <a:chExt cx="868293" cy="868293"/>
          </a:xfrm>
        </p:grpSpPr>
        <p:pic>
          <p:nvPicPr>
            <p:cNvPr id="67" name="圖片 66">
              <a:extLst>
                <a:ext uri="{FF2B5EF4-FFF2-40B4-BE49-F238E27FC236}">
                  <a16:creationId xmlns:a16="http://schemas.microsoft.com/office/drawing/2014/main" id="{5F79E3E1-472C-C443-8264-C6EADBD923EE}"/>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118476" y="5380240"/>
              <a:ext cx="868293" cy="868293"/>
            </a:xfrm>
            <a:prstGeom prst="rect">
              <a:avLst/>
            </a:prstGeom>
          </p:spPr>
        </p:pic>
        <p:sp>
          <p:nvSpPr>
            <p:cNvPr id="68" name="文字方塊 67">
              <a:extLst>
                <a:ext uri="{FF2B5EF4-FFF2-40B4-BE49-F238E27FC236}">
                  <a16:creationId xmlns:a16="http://schemas.microsoft.com/office/drawing/2014/main" id="{7F56CDA7-0EF6-F349-9FEB-16F56EDE1C93}"/>
                </a:ext>
              </a:extLst>
            </p:cNvPr>
            <p:cNvSpPr txBox="1"/>
            <p:nvPr/>
          </p:nvSpPr>
          <p:spPr>
            <a:xfrm>
              <a:off x="8355636" y="5616547"/>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grpSp>
      <p:sp>
        <p:nvSpPr>
          <p:cNvPr id="69" name="摺角紙張 68">
            <a:extLst>
              <a:ext uri="{FF2B5EF4-FFF2-40B4-BE49-F238E27FC236}">
                <a16:creationId xmlns:a16="http://schemas.microsoft.com/office/drawing/2014/main" id="{0571D578-FFF2-E243-8652-74FCF6FFF21C}"/>
              </a:ext>
            </a:extLst>
          </p:cNvPr>
          <p:cNvSpPr/>
          <p:nvPr/>
        </p:nvSpPr>
        <p:spPr>
          <a:xfrm>
            <a:off x="5093495" y="3678210"/>
            <a:ext cx="6224587" cy="1903303"/>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t>因此「檔</a:t>
            </a:r>
            <a:r>
              <a:rPr kumimoji="1" lang="zh-CN" altLang="en-US" sz="2000" dirty="0"/>
              <a:t>名</a:t>
            </a:r>
            <a:r>
              <a:rPr kumimoji="1" lang="zh-TW" altLang="en-US" sz="2000" dirty="0"/>
              <a:t>Ｘ」和「檔名</a:t>
            </a:r>
            <a:r>
              <a:rPr kumimoji="1" lang="en-US" altLang="zh-TW" sz="2000" dirty="0"/>
              <a:t>2</a:t>
            </a:r>
            <a:r>
              <a:rPr kumimoji="1" lang="zh-TW" altLang="en-US" sz="2000" dirty="0"/>
              <a:t>」，具有相同的檔案權限</a:t>
            </a:r>
          </a:p>
        </p:txBody>
      </p:sp>
    </p:spTree>
    <p:extLst>
      <p:ext uri="{BB962C8B-B14F-4D97-AF65-F5344CB8AC3E}">
        <p14:creationId xmlns:p14="http://schemas.microsoft.com/office/powerpoint/2010/main" val="872919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sp>
        <p:nvSpPr>
          <p:cNvPr id="11" name="三角形 10">
            <a:extLst>
              <a:ext uri="{FF2B5EF4-FFF2-40B4-BE49-F238E27FC236}">
                <a16:creationId xmlns:a16="http://schemas.microsoft.com/office/drawing/2014/main" id="{A37455C8-CC99-C644-8B81-0449CD3E7D27}"/>
              </a:ext>
            </a:extLst>
          </p:cNvPr>
          <p:cNvSpPr/>
          <p:nvPr/>
        </p:nvSpPr>
        <p:spPr>
          <a:xfrm>
            <a:off x="7116417" y="1023731"/>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cxnSp>
        <p:nvCxnSpPr>
          <p:cNvPr id="13" name="肘形接點 12">
            <a:extLst>
              <a:ext uri="{FF2B5EF4-FFF2-40B4-BE49-F238E27FC236}">
                <a16:creationId xmlns:a16="http://schemas.microsoft.com/office/drawing/2014/main" id="{4242D2CF-78F3-7F40-9782-40A0B016B988}"/>
              </a:ext>
            </a:extLst>
          </p:cNvPr>
          <p:cNvCxnSpPr>
            <a:cxnSpLocks/>
            <a:endCxn id="11" idx="0"/>
          </p:cNvCxnSpPr>
          <p:nvPr/>
        </p:nvCxnSpPr>
        <p:spPr>
          <a:xfrm flipV="1">
            <a:off x="6261100" y="1023731"/>
            <a:ext cx="2939222" cy="1798982"/>
          </a:xfrm>
          <a:prstGeom prst="bentConnector4">
            <a:avLst>
              <a:gd name="adj1" fmla="val 14550"/>
              <a:gd name="adj2" fmla="val 136648"/>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2" name="圖片 21">
            <a:extLst>
              <a:ext uri="{FF2B5EF4-FFF2-40B4-BE49-F238E27FC236}">
                <a16:creationId xmlns:a16="http://schemas.microsoft.com/office/drawing/2014/main" id="{3C78FFD5-AAEB-1745-99AC-3CAEB1FC9F6C}"/>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864597" y="911638"/>
            <a:ext cx="2287107" cy="2094949"/>
          </a:xfrm>
          <a:prstGeom prst="rect">
            <a:avLst/>
          </a:prstGeom>
        </p:spPr>
      </p:pic>
      <p:sp>
        <p:nvSpPr>
          <p:cNvPr id="20" name="橢圓 19">
            <a:extLst>
              <a:ext uri="{FF2B5EF4-FFF2-40B4-BE49-F238E27FC236}">
                <a16:creationId xmlns:a16="http://schemas.microsoft.com/office/drawing/2014/main" id="{6A53C2C4-E088-EB44-8264-FE9F94AAEF0A}"/>
              </a:ext>
            </a:extLst>
          </p:cNvPr>
          <p:cNvSpPr/>
          <p:nvPr/>
        </p:nvSpPr>
        <p:spPr>
          <a:xfrm>
            <a:off x="8736496" y="1023731"/>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23" name="圖片 22">
            <a:extLst>
              <a:ext uri="{FF2B5EF4-FFF2-40B4-BE49-F238E27FC236}">
                <a16:creationId xmlns:a16="http://schemas.microsoft.com/office/drawing/2014/main" id="{E3B1BD8E-7008-7C4D-A646-DEE16A1EEB3B}"/>
              </a:ext>
            </a:extLst>
          </p:cNvPr>
          <p:cNvPicPr>
            <a:picLocks noChangeAspect="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851748" y="1634434"/>
            <a:ext cx="858631" cy="858631"/>
          </a:xfrm>
          <a:prstGeom prst="rect">
            <a:avLst/>
          </a:prstGeom>
        </p:spPr>
      </p:pic>
      <p:sp>
        <p:nvSpPr>
          <p:cNvPr id="21" name="橢圓 20">
            <a:extLst>
              <a:ext uri="{FF2B5EF4-FFF2-40B4-BE49-F238E27FC236}">
                <a16:creationId xmlns:a16="http://schemas.microsoft.com/office/drawing/2014/main" id="{35A7731B-2E1D-8D49-9DD2-8C9F9EA72672}"/>
              </a:ext>
            </a:extLst>
          </p:cNvPr>
          <p:cNvSpPr/>
          <p:nvPr/>
        </p:nvSpPr>
        <p:spPr>
          <a:xfrm>
            <a:off x="9028734" y="1800362"/>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pic>
        <p:nvPicPr>
          <p:cNvPr id="42" name="圖片 41">
            <a:extLst>
              <a:ext uri="{FF2B5EF4-FFF2-40B4-BE49-F238E27FC236}">
                <a16:creationId xmlns:a16="http://schemas.microsoft.com/office/drawing/2014/main" id="{343C158F-FE64-6144-9190-57489AA9361B}"/>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7409346" y="3465716"/>
            <a:ext cx="868293" cy="868293"/>
          </a:xfrm>
          <a:prstGeom prst="rect">
            <a:avLst/>
          </a:prstGeom>
        </p:spPr>
      </p:pic>
      <p:pic>
        <p:nvPicPr>
          <p:cNvPr id="43" name="圖片 42">
            <a:extLst>
              <a:ext uri="{FF2B5EF4-FFF2-40B4-BE49-F238E27FC236}">
                <a16:creationId xmlns:a16="http://schemas.microsoft.com/office/drawing/2014/main" id="{4AA211B2-AEF0-0E4E-A8D5-26BC6A61B905}"/>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147051" y="3465715"/>
            <a:ext cx="868293" cy="868293"/>
          </a:xfrm>
          <a:prstGeom prst="rect">
            <a:avLst/>
          </a:prstGeom>
        </p:spPr>
      </p:pic>
      <p:pic>
        <p:nvPicPr>
          <p:cNvPr id="44" name="圖片 43">
            <a:extLst>
              <a:ext uri="{FF2B5EF4-FFF2-40B4-BE49-F238E27FC236}">
                <a16:creationId xmlns:a16="http://schemas.microsoft.com/office/drawing/2014/main" id="{E465E990-2EED-9040-910E-2A9F4E559C9B}"/>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884756" y="3465714"/>
            <a:ext cx="868293" cy="868293"/>
          </a:xfrm>
          <a:prstGeom prst="rect">
            <a:avLst/>
          </a:prstGeom>
        </p:spPr>
      </p:pic>
      <p:pic>
        <p:nvPicPr>
          <p:cNvPr id="45" name="圖片 44">
            <a:extLst>
              <a:ext uri="{FF2B5EF4-FFF2-40B4-BE49-F238E27FC236}">
                <a16:creationId xmlns:a16="http://schemas.microsoft.com/office/drawing/2014/main" id="{0B8E82FA-8F49-FC49-9684-6BEA5E1FFE00}"/>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9622461" y="3465714"/>
            <a:ext cx="868293" cy="868293"/>
          </a:xfrm>
          <a:prstGeom prst="rect">
            <a:avLst/>
          </a:prstGeom>
        </p:spPr>
      </p:pic>
      <p:pic>
        <p:nvPicPr>
          <p:cNvPr id="46" name="圖片 45">
            <a:extLst>
              <a:ext uri="{FF2B5EF4-FFF2-40B4-BE49-F238E27FC236}">
                <a16:creationId xmlns:a16="http://schemas.microsoft.com/office/drawing/2014/main" id="{6059A3F6-E605-204D-8C46-78B9CD6BC1DF}"/>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0360166" y="3465713"/>
            <a:ext cx="868293" cy="868293"/>
          </a:xfrm>
          <a:prstGeom prst="rect">
            <a:avLst/>
          </a:prstGeom>
        </p:spPr>
      </p:pic>
      <p:sp>
        <p:nvSpPr>
          <p:cNvPr id="47" name="文字方塊 46">
            <a:extLst>
              <a:ext uri="{FF2B5EF4-FFF2-40B4-BE49-F238E27FC236}">
                <a16:creationId xmlns:a16="http://schemas.microsoft.com/office/drawing/2014/main" id="{5E0CA787-6888-EA43-B920-16768A9B5774}"/>
              </a:ext>
            </a:extLst>
          </p:cNvPr>
          <p:cNvSpPr txBox="1"/>
          <p:nvPr/>
        </p:nvSpPr>
        <p:spPr>
          <a:xfrm>
            <a:off x="7646504" y="3730760"/>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48" name="文字方塊 47">
            <a:extLst>
              <a:ext uri="{FF2B5EF4-FFF2-40B4-BE49-F238E27FC236}">
                <a16:creationId xmlns:a16="http://schemas.microsoft.com/office/drawing/2014/main" id="{2E17E43F-59CE-4E45-B003-DC8D857496F8}"/>
              </a:ext>
            </a:extLst>
          </p:cNvPr>
          <p:cNvSpPr txBox="1"/>
          <p:nvPr/>
        </p:nvSpPr>
        <p:spPr>
          <a:xfrm>
            <a:off x="8384211" y="3702022"/>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49" name="文字方塊 48">
            <a:extLst>
              <a:ext uri="{FF2B5EF4-FFF2-40B4-BE49-F238E27FC236}">
                <a16:creationId xmlns:a16="http://schemas.microsoft.com/office/drawing/2014/main" id="{6E02F6DD-3D35-0F44-824D-6B40D3C274E4}"/>
              </a:ext>
            </a:extLst>
          </p:cNvPr>
          <p:cNvSpPr txBox="1"/>
          <p:nvPr/>
        </p:nvSpPr>
        <p:spPr>
          <a:xfrm>
            <a:off x="9138481" y="3702022"/>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50" name="文字方塊 49">
            <a:extLst>
              <a:ext uri="{FF2B5EF4-FFF2-40B4-BE49-F238E27FC236}">
                <a16:creationId xmlns:a16="http://schemas.microsoft.com/office/drawing/2014/main" id="{54912455-450C-2C47-817C-353678821043}"/>
              </a:ext>
            </a:extLst>
          </p:cNvPr>
          <p:cNvSpPr txBox="1"/>
          <p:nvPr/>
        </p:nvSpPr>
        <p:spPr>
          <a:xfrm>
            <a:off x="9864313" y="3710880"/>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51" name="文字方塊 50">
            <a:extLst>
              <a:ext uri="{FF2B5EF4-FFF2-40B4-BE49-F238E27FC236}">
                <a16:creationId xmlns:a16="http://schemas.microsoft.com/office/drawing/2014/main" id="{88C2F7B1-C0C5-134A-94CE-06683029A7C8}"/>
              </a:ext>
            </a:extLst>
          </p:cNvPr>
          <p:cNvSpPr txBox="1"/>
          <p:nvPr/>
        </p:nvSpPr>
        <p:spPr>
          <a:xfrm>
            <a:off x="10591523" y="3702021"/>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101424" y="1744002"/>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39129" y="2665548"/>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76834" y="895902"/>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70179" y="895902"/>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49755" y="2038034"/>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橢圓 75">
            <a:extLst>
              <a:ext uri="{FF2B5EF4-FFF2-40B4-BE49-F238E27FC236}">
                <a16:creationId xmlns:a16="http://schemas.microsoft.com/office/drawing/2014/main" id="{5CBC6D04-4382-724B-A29E-94B9D3E4F047}"/>
              </a:ext>
            </a:extLst>
          </p:cNvPr>
          <p:cNvSpPr/>
          <p:nvPr/>
        </p:nvSpPr>
        <p:spPr>
          <a:xfrm>
            <a:off x="7985536"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7" name="橢圓 76">
            <a:extLst>
              <a:ext uri="{FF2B5EF4-FFF2-40B4-BE49-F238E27FC236}">
                <a16:creationId xmlns:a16="http://schemas.microsoft.com/office/drawing/2014/main" id="{577D5B1D-4D15-494B-99E3-952FB928D113}"/>
              </a:ext>
            </a:extLst>
          </p:cNvPr>
          <p:cNvSpPr/>
          <p:nvPr/>
        </p:nvSpPr>
        <p:spPr>
          <a:xfrm>
            <a:off x="8277639"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8" name="橢圓 77">
            <a:extLst>
              <a:ext uri="{FF2B5EF4-FFF2-40B4-BE49-F238E27FC236}">
                <a16:creationId xmlns:a16="http://schemas.microsoft.com/office/drawing/2014/main" id="{73A06E60-784E-E841-8F06-DA9AEEF9D94B}"/>
              </a:ext>
            </a:extLst>
          </p:cNvPr>
          <p:cNvSpPr/>
          <p:nvPr/>
        </p:nvSpPr>
        <p:spPr>
          <a:xfrm>
            <a:off x="8557037"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989042A7-67F6-1F4A-9472-2CDEA39C4CD7}"/>
              </a:ext>
            </a:extLst>
          </p:cNvPr>
          <p:cNvSpPr/>
          <p:nvPr/>
        </p:nvSpPr>
        <p:spPr>
          <a:xfrm>
            <a:off x="8849140"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80" name="直線箭頭接點 79">
            <a:extLst>
              <a:ext uri="{FF2B5EF4-FFF2-40B4-BE49-F238E27FC236}">
                <a16:creationId xmlns:a16="http://schemas.microsoft.com/office/drawing/2014/main" id="{E1AF15C1-40D3-5745-968A-A21F8CD0A634}"/>
              </a:ext>
            </a:extLst>
          </p:cNvPr>
          <p:cNvCxnSpPr>
            <a:cxnSpLocks/>
            <a:endCxn id="42" idx="0"/>
          </p:cNvCxnSpPr>
          <p:nvPr/>
        </p:nvCxnSpPr>
        <p:spPr>
          <a:xfrm flipH="1">
            <a:off x="7843493" y="3006587"/>
            <a:ext cx="163859" cy="459129"/>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箭頭接點 83">
            <a:extLst>
              <a:ext uri="{FF2B5EF4-FFF2-40B4-BE49-F238E27FC236}">
                <a16:creationId xmlns:a16="http://schemas.microsoft.com/office/drawing/2014/main" id="{5F6E815E-EA5E-FD48-96CE-1848B7C5D4F0}"/>
              </a:ext>
            </a:extLst>
          </p:cNvPr>
          <p:cNvCxnSpPr>
            <a:cxnSpLocks/>
            <a:endCxn id="43" idx="0"/>
          </p:cNvCxnSpPr>
          <p:nvPr/>
        </p:nvCxnSpPr>
        <p:spPr>
          <a:xfrm>
            <a:off x="8409082" y="3006587"/>
            <a:ext cx="172116" cy="45912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直線箭頭接點 87">
            <a:extLst>
              <a:ext uri="{FF2B5EF4-FFF2-40B4-BE49-F238E27FC236}">
                <a16:creationId xmlns:a16="http://schemas.microsoft.com/office/drawing/2014/main" id="{76188DF8-640D-374C-85A4-3EA2D9FBBECB}"/>
              </a:ext>
            </a:extLst>
          </p:cNvPr>
          <p:cNvCxnSpPr>
            <a:cxnSpLocks/>
            <a:endCxn id="44" idx="0"/>
          </p:cNvCxnSpPr>
          <p:nvPr/>
        </p:nvCxnSpPr>
        <p:spPr>
          <a:xfrm>
            <a:off x="8736629" y="2988636"/>
            <a:ext cx="582274" cy="47707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35B08C7D-2A20-7A43-95F7-5C1A52BABD55}"/>
              </a:ext>
            </a:extLst>
          </p:cNvPr>
          <p:cNvCxnSpPr>
            <a:cxnSpLocks/>
          </p:cNvCxnSpPr>
          <p:nvPr/>
        </p:nvCxnSpPr>
        <p:spPr>
          <a:xfrm>
            <a:off x="9079475" y="2975803"/>
            <a:ext cx="813273" cy="49761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A84CA333-61C3-6249-8D39-3309DBB76255}"/>
              </a:ext>
            </a:extLst>
          </p:cNvPr>
          <p:cNvSpPr/>
          <p:nvPr/>
        </p:nvSpPr>
        <p:spPr>
          <a:xfrm>
            <a:off x="10250555" y="205162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95" name="直線箭頭接點 94">
            <a:extLst>
              <a:ext uri="{FF2B5EF4-FFF2-40B4-BE49-F238E27FC236}">
                <a16:creationId xmlns:a16="http://schemas.microsoft.com/office/drawing/2014/main" id="{57983155-5F58-984B-B411-7B7E7B0C21DB}"/>
              </a:ext>
            </a:extLst>
          </p:cNvPr>
          <p:cNvCxnSpPr>
            <a:cxnSpLocks/>
            <a:endCxn id="46" idx="0"/>
          </p:cNvCxnSpPr>
          <p:nvPr/>
        </p:nvCxnSpPr>
        <p:spPr>
          <a:xfrm>
            <a:off x="10383078" y="2263930"/>
            <a:ext cx="411235" cy="1201783"/>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zh-CN" altLang="en-US" sz="800" dirty="0"/>
              <a:t>刪除檔案（</a:t>
            </a:r>
            <a:r>
              <a:rPr kumimoji="1" lang="en-US" altLang="zh-CN" sz="800" dirty="0"/>
              <a:t>link</a:t>
            </a:r>
            <a:r>
              <a:rPr kumimoji="1" lang="zh-CN" altLang="en-US" sz="800" dirty="0"/>
              <a:t>）</a:t>
            </a:r>
            <a:r>
              <a:rPr kumimoji="1" lang="en-US" altLang="zh-CN" sz="800" dirty="0"/>
              <a:t>-1</a:t>
            </a:r>
            <a:endParaRPr kumimoji="1" lang="zh-TW" altLang="en-US" sz="800" dirty="0"/>
          </a:p>
        </p:txBody>
      </p:sp>
      <p:cxnSp>
        <p:nvCxnSpPr>
          <p:cNvPr id="68" name="直線箭頭接點 67">
            <a:extLst>
              <a:ext uri="{FF2B5EF4-FFF2-40B4-BE49-F238E27FC236}">
                <a16:creationId xmlns:a16="http://schemas.microsoft.com/office/drawing/2014/main" id="{98A75B65-EDD4-514D-8379-1EB450DB94FC}"/>
              </a:ext>
            </a:extLst>
          </p:cNvPr>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6" name="群組 85">
            <a:extLst>
              <a:ext uri="{FF2B5EF4-FFF2-40B4-BE49-F238E27FC236}">
                <a16:creationId xmlns:a16="http://schemas.microsoft.com/office/drawing/2014/main" id="{FFA3144A-2C36-C94D-B32E-00EBFDC5C3EB}"/>
              </a:ext>
            </a:extLst>
          </p:cNvPr>
          <p:cNvGrpSpPr/>
          <p:nvPr/>
        </p:nvGrpSpPr>
        <p:grpSpPr>
          <a:xfrm>
            <a:off x="8117670" y="2516818"/>
            <a:ext cx="335560" cy="979538"/>
            <a:chOff x="2765864" y="2088339"/>
            <a:chExt cx="335560" cy="979538"/>
          </a:xfrm>
        </p:grpSpPr>
        <p:sp>
          <p:nvSpPr>
            <p:cNvPr id="87" name="橢圓 86">
              <a:extLst>
                <a:ext uri="{FF2B5EF4-FFF2-40B4-BE49-F238E27FC236}">
                  <a16:creationId xmlns:a16="http://schemas.microsoft.com/office/drawing/2014/main" id="{C4E9CA5A-EEAC-2C48-9D5A-4FE397DB5577}"/>
                </a:ext>
              </a:extLst>
            </p:cNvPr>
            <p:cNvSpPr/>
            <p:nvPr/>
          </p:nvSpPr>
          <p:spPr>
            <a:xfrm>
              <a:off x="2765864" y="2088339"/>
              <a:ext cx="245148" cy="245148"/>
            </a:xfrm>
            <a:prstGeom prst="ellipse">
              <a:avLst/>
            </a:prstGeom>
            <a:solidFill>
              <a:srgbClr val="C00000"/>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TW" dirty="0">
                  <a:solidFill>
                    <a:schemeClr val="bg1"/>
                  </a:solidFill>
                </a:rPr>
                <a:t>2</a:t>
              </a:r>
              <a:endParaRPr kumimoji="1" lang="zh-TW" altLang="en-US" dirty="0">
                <a:solidFill>
                  <a:schemeClr val="bg1"/>
                </a:solidFill>
              </a:endParaRPr>
            </a:p>
          </p:txBody>
        </p:sp>
        <p:cxnSp>
          <p:nvCxnSpPr>
            <p:cNvPr id="89" name="直線箭頭接點 88">
              <a:extLst>
                <a:ext uri="{FF2B5EF4-FFF2-40B4-BE49-F238E27FC236}">
                  <a16:creationId xmlns:a16="http://schemas.microsoft.com/office/drawing/2014/main" id="{0358D997-A56E-E041-B27B-3DD9699E80AD}"/>
                </a:ext>
              </a:extLst>
            </p:cNvPr>
            <p:cNvCxnSpPr>
              <a:cxnSpLocks/>
            </p:cNvCxnSpPr>
            <p:nvPr/>
          </p:nvCxnSpPr>
          <p:spPr>
            <a:xfrm>
              <a:off x="2935357" y="2358887"/>
              <a:ext cx="166067" cy="708990"/>
            </a:xfrm>
            <a:prstGeom prst="straightConnector1">
              <a:avLst/>
            </a:prstGeom>
            <a:ln w="3810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0" name="向右箭號圖說文字 29">
            <a:extLst>
              <a:ext uri="{FF2B5EF4-FFF2-40B4-BE49-F238E27FC236}">
                <a16:creationId xmlns:a16="http://schemas.microsoft.com/office/drawing/2014/main" id="{B5427DDA-B11A-D342-8F3A-E9475F24C1E6}"/>
              </a:ext>
            </a:extLst>
          </p:cNvPr>
          <p:cNvSpPr/>
          <p:nvPr/>
        </p:nvSpPr>
        <p:spPr>
          <a:xfrm>
            <a:off x="6951355" y="2665548"/>
            <a:ext cx="1034181" cy="402326"/>
          </a:xfrm>
          <a:prstGeom prst="rightArrowCallou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刪除</a:t>
            </a:r>
            <a:endParaRPr kumimoji="1" lang="zh-TW" altLang="en-US" sz="1600" dirty="0"/>
          </a:p>
        </p:txBody>
      </p:sp>
    </p:spTree>
    <p:extLst>
      <p:ext uri="{BB962C8B-B14F-4D97-AF65-F5344CB8AC3E}">
        <p14:creationId xmlns:p14="http://schemas.microsoft.com/office/powerpoint/2010/main" val="830973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sp>
        <p:nvSpPr>
          <p:cNvPr id="11" name="三角形 10">
            <a:extLst>
              <a:ext uri="{FF2B5EF4-FFF2-40B4-BE49-F238E27FC236}">
                <a16:creationId xmlns:a16="http://schemas.microsoft.com/office/drawing/2014/main" id="{A37455C8-CC99-C644-8B81-0449CD3E7D27}"/>
              </a:ext>
            </a:extLst>
          </p:cNvPr>
          <p:cNvSpPr/>
          <p:nvPr/>
        </p:nvSpPr>
        <p:spPr>
          <a:xfrm>
            <a:off x="7116417" y="1023731"/>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cxnSp>
        <p:nvCxnSpPr>
          <p:cNvPr id="13" name="肘形接點 12">
            <a:extLst>
              <a:ext uri="{FF2B5EF4-FFF2-40B4-BE49-F238E27FC236}">
                <a16:creationId xmlns:a16="http://schemas.microsoft.com/office/drawing/2014/main" id="{4242D2CF-78F3-7F40-9782-40A0B016B988}"/>
              </a:ext>
            </a:extLst>
          </p:cNvPr>
          <p:cNvCxnSpPr>
            <a:cxnSpLocks/>
            <a:endCxn id="11" idx="0"/>
          </p:cNvCxnSpPr>
          <p:nvPr/>
        </p:nvCxnSpPr>
        <p:spPr>
          <a:xfrm flipV="1">
            <a:off x="6261100" y="1023731"/>
            <a:ext cx="2939222" cy="1798982"/>
          </a:xfrm>
          <a:prstGeom prst="bentConnector4">
            <a:avLst>
              <a:gd name="adj1" fmla="val 14550"/>
              <a:gd name="adj2" fmla="val 136648"/>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2" name="圖片 21">
            <a:extLst>
              <a:ext uri="{FF2B5EF4-FFF2-40B4-BE49-F238E27FC236}">
                <a16:creationId xmlns:a16="http://schemas.microsoft.com/office/drawing/2014/main" id="{3C78FFD5-AAEB-1745-99AC-3CAEB1FC9F6C}"/>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864597" y="911638"/>
            <a:ext cx="2287107" cy="2094949"/>
          </a:xfrm>
          <a:prstGeom prst="rect">
            <a:avLst/>
          </a:prstGeom>
        </p:spPr>
      </p:pic>
      <p:sp>
        <p:nvSpPr>
          <p:cNvPr id="20" name="橢圓 19">
            <a:extLst>
              <a:ext uri="{FF2B5EF4-FFF2-40B4-BE49-F238E27FC236}">
                <a16:creationId xmlns:a16="http://schemas.microsoft.com/office/drawing/2014/main" id="{6A53C2C4-E088-EB44-8264-FE9F94AAEF0A}"/>
              </a:ext>
            </a:extLst>
          </p:cNvPr>
          <p:cNvSpPr/>
          <p:nvPr/>
        </p:nvSpPr>
        <p:spPr>
          <a:xfrm>
            <a:off x="8736496" y="1023731"/>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23" name="圖片 22">
            <a:extLst>
              <a:ext uri="{FF2B5EF4-FFF2-40B4-BE49-F238E27FC236}">
                <a16:creationId xmlns:a16="http://schemas.microsoft.com/office/drawing/2014/main" id="{E3B1BD8E-7008-7C4D-A646-DEE16A1EEB3B}"/>
              </a:ext>
            </a:extLst>
          </p:cNvPr>
          <p:cNvPicPr>
            <a:picLocks noChangeAspect="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851748" y="1634434"/>
            <a:ext cx="858631" cy="858631"/>
          </a:xfrm>
          <a:prstGeom prst="rect">
            <a:avLst/>
          </a:prstGeom>
        </p:spPr>
      </p:pic>
      <p:sp>
        <p:nvSpPr>
          <p:cNvPr id="21" name="橢圓 20">
            <a:extLst>
              <a:ext uri="{FF2B5EF4-FFF2-40B4-BE49-F238E27FC236}">
                <a16:creationId xmlns:a16="http://schemas.microsoft.com/office/drawing/2014/main" id="{35A7731B-2E1D-8D49-9DD2-8C9F9EA72672}"/>
              </a:ext>
            </a:extLst>
          </p:cNvPr>
          <p:cNvSpPr/>
          <p:nvPr/>
        </p:nvSpPr>
        <p:spPr>
          <a:xfrm>
            <a:off x="9028734" y="1800362"/>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pic>
        <p:nvPicPr>
          <p:cNvPr id="43" name="圖片 42">
            <a:extLst>
              <a:ext uri="{FF2B5EF4-FFF2-40B4-BE49-F238E27FC236}">
                <a16:creationId xmlns:a16="http://schemas.microsoft.com/office/drawing/2014/main" id="{4AA211B2-AEF0-0E4E-A8D5-26BC6A61B905}"/>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147051" y="3465715"/>
            <a:ext cx="868293" cy="868293"/>
          </a:xfrm>
          <a:prstGeom prst="rect">
            <a:avLst/>
          </a:prstGeom>
        </p:spPr>
      </p:pic>
      <p:pic>
        <p:nvPicPr>
          <p:cNvPr id="44" name="圖片 43">
            <a:extLst>
              <a:ext uri="{FF2B5EF4-FFF2-40B4-BE49-F238E27FC236}">
                <a16:creationId xmlns:a16="http://schemas.microsoft.com/office/drawing/2014/main" id="{E465E990-2EED-9040-910E-2A9F4E559C9B}"/>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884756" y="3465714"/>
            <a:ext cx="868293" cy="868293"/>
          </a:xfrm>
          <a:prstGeom prst="rect">
            <a:avLst/>
          </a:prstGeom>
        </p:spPr>
      </p:pic>
      <p:pic>
        <p:nvPicPr>
          <p:cNvPr id="45" name="圖片 44">
            <a:extLst>
              <a:ext uri="{FF2B5EF4-FFF2-40B4-BE49-F238E27FC236}">
                <a16:creationId xmlns:a16="http://schemas.microsoft.com/office/drawing/2014/main" id="{0B8E82FA-8F49-FC49-9684-6BEA5E1FFE00}"/>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9622461" y="3465714"/>
            <a:ext cx="868293" cy="868293"/>
          </a:xfrm>
          <a:prstGeom prst="rect">
            <a:avLst/>
          </a:prstGeom>
        </p:spPr>
      </p:pic>
      <p:pic>
        <p:nvPicPr>
          <p:cNvPr id="46" name="圖片 45">
            <a:extLst>
              <a:ext uri="{FF2B5EF4-FFF2-40B4-BE49-F238E27FC236}">
                <a16:creationId xmlns:a16="http://schemas.microsoft.com/office/drawing/2014/main" id="{6059A3F6-E605-204D-8C46-78B9CD6BC1DF}"/>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0360166" y="3465713"/>
            <a:ext cx="868293" cy="868293"/>
          </a:xfrm>
          <a:prstGeom prst="rect">
            <a:avLst/>
          </a:prstGeom>
        </p:spPr>
      </p:pic>
      <p:sp>
        <p:nvSpPr>
          <p:cNvPr id="48" name="文字方塊 47">
            <a:extLst>
              <a:ext uri="{FF2B5EF4-FFF2-40B4-BE49-F238E27FC236}">
                <a16:creationId xmlns:a16="http://schemas.microsoft.com/office/drawing/2014/main" id="{2E17E43F-59CE-4E45-B003-DC8D857496F8}"/>
              </a:ext>
            </a:extLst>
          </p:cNvPr>
          <p:cNvSpPr txBox="1"/>
          <p:nvPr/>
        </p:nvSpPr>
        <p:spPr>
          <a:xfrm>
            <a:off x="8384211" y="3702022"/>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49" name="文字方塊 48">
            <a:extLst>
              <a:ext uri="{FF2B5EF4-FFF2-40B4-BE49-F238E27FC236}">
                <a16:creationId xmlns:a16="http://schemas.microsoft.com/office/drawing/2014/main" id="{6E02F6DD-3D35-0F44-824D-6B40D3C274E4}"/>
              </a:ext>
            </a:extLst>
          </p:cNvPr>
          <p:cNvSpPr txBox="1"/>
          <p:nvPr/>
        </p:nvSpPr>
        <p:spPr>
          <a:xfrm>
            <a:off x="9138481" y="3702022"/>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50" name="文字方塊 49">
            <a:extLst>
              <a:ext uri="{FF2B5EF4-FFF2-40B4-BE49-F238E27FC236}">
                <a16:creationId xmlns:a16="http://schemas.microsoft.com/office/drawing/2014/main" id="{54912455-450C-2C47-817C-353678821043}"/>
              </a:ext>
            </a:extLst>
          </p:cNvPr>
          <p:cNvSpPr txBox="1"/>
          <p:nvPr/>
        </p:nvSpPr>
        <p:spPr>
          <a:xfrm>
            <a:off x="9864313" y="3710880"/>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51" name="文字方塊 50">
            <a:extLst>
              <a:ext uri="{FF2B5EF4-FFF2-40B4-BE49-F238E27FC236}">
                <a16:creationId xmlns:a16="http://schemas.microsoft.com/office/drawing/2014/main" id="{88C2F7B1-C0C5-134A-94CE-06683029A7C8}"/>
              </a:ext>
            </a:extLst>
          </p:cNvPr>
          <p:cNvSpPr txBox="1"/>
          <p:nvPr/>
        </p:nvSpPr>
        <p:spPr>
          <a:xfrm>
            <a:off x="10591523" y="3702021"/>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101424" y="1744002"/>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39129" y="2665548"/>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76834" y="895902"/>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70179" y="895902"/>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49755" y="2038034"/>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橢圓 76">
            <a:extLst>
              <a:ext uri="{FF2B5EF4-FFF2-40B4-BE49-F238E27FC236}">
                <a16:creationId xmlns:a16="http://schemas.microsoft.com/office/drawing/2014/main" id="{577D5B1D-4D15-494B-99E3-952FB928D113}"/>
              </a:ext>
            </a:extLst>
          </p:cNvPr>
          <p:cNvSpPr/>
          <p:nvPr/>
        </p:nvSpPr>
        <p:spPr>
          <a:xfrm>
            <a:off x="8277639"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8" name="橢圓 77">
            <a:extLst>
              <a:ext uri="{FF2B5EF4-FFF2-40B4-BE49-F238E27FC236}">
                <a16:creationId xmlns:a16="http://schemas.microsoft.com/office/drawing/2014/main" id="{73A06E60-784E-E841-8F06-DA9AEEF9D94B}"/>
              </a:ext>
            </a:extLst>
          </p:cNvPr>
          <p:cNvSpPr/>
          <p:nvPr/>
        </p:nvSpPr>
        <p:spPr>
          <a:xfrm>
            <a:off x="8557037"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989042A7-67F6-1F4A-9472-2CDEA39C4CD7}"/>
              </a:ext>
            </a:extLst>
          </p:cNvPr>
          <p:cNvSpPr/>
          <p:nvPr/>
        </p:nvSpPr>
        <p:spPr>
          <a:xfrm>
            <a:off x="8849140"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84" name="直線箭頭接點 83">
            <a:extLst>
              <a:ext uri="{FF2B5EF4-FFF2-40B4-BE49-F238E27FC236}">
                <a16:creationId xmlns:a16="http://schemas.microsoft.com/office/drawing/2014/main" id="{5F6E815E-EA5E-FD48-96CE-1848B7C5D4F0}"/>
              </a:ext>
            </a:extLst>
          </p:cNvPr>
          <p:cNvCxnSpPr>
            <a:cxnSpLocks/>
            <a:endCxn id="43" idx="0"/>
          </p:cNvCxnSpPr>
          <p:nvPr/>
        </p:nvCxnSpPr>
        <p:spPr>
          <a:xfrm>
            <a:off x="8409082" y="3006587"/>
            <a:ext cx="172116" cy="45912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直線箭頭接點 87">
            <a:extLst>
              <a:ext uri="{FF2B5EF4-FFF2-40B4-BE49-F238E27FC236}">
                <a16:creationId xmlns:a16="http://schemas.microsoft.com/office/drawing/2014/main" id="{76188DF8-640D-374C-85A4-3EA2D9FBBECB}"/>
              </a:ext>
            </a:extLst>
          </p:cNvPr>
          <p:cNvCxnSpPr>
            <a:cxnSpLocks/>
            <a:endCxn id="44" idx="0"/>
          </p:cNvCxnSpPr>
          <p:nvPr/>
        </p:nvCxnSpPr>
        <p:spPr>
          <a:xfrm>
            <a:off x="8736629" y="2988636"/>
            <a:ext cx="582274" cy="47707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35B08C7D-2A20-7A43-95F7-5C1A52BABD55}"/>
              </a:ext>
            </a:extLst>
          </p:cNvPr>
          <p:cNvCxnSpPr>
            <a:cxnSpLocks/>
          </p:cNvCxnSpPr>
          <p:nvPr/>
        </p:nvCxnSpPr>
        <p:spPr>
          <a:xfrm>
            <a:off x="9079475" y="2975803"/>
            <a:ext cx="813273" cy="49761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A84CA333-61C3-6249-8D39-3309DBB76255}"/>
              </a:ext>
            </a:extLst>
          </p:cNvPr>
          <p:cNvSpPr/>
          <p:nvPr/>
        </p:nvSpPr>
        <p:spPr>
          <a:xfrm>
            <a:off x="10250555" y="205162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95" name="直線箭頭接點 94">
            <a:extLst>
              <a:ext uri="{FF2B5EF4-FFF2-40B4-BE49-F238E27FC236}">
                <a16:creationId xmlns:a16="http://schemas.microsoft.com/office/drawing/2014/main" id="{57983155-5F58-984B-B411-7B7E7B0C21DB}"/>
              </a:ext>
            </a:extLst>
          </p:cNvPr>
          <p:cNvCxnSpPr>
            <a:cxnSpLocks/>
            <a:endCxn id="46" idx="0"/>
          </p:cNvCxnSpPr>
          <p:nvPr/>
        </p:nvCxnSpPr>
        <p:spPr>
          <a:xfrm>
            <a:off x="10383078" y="2263930"/>
            <a:ext cx="411235" cy="1201783"/>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zh-CN" altLang="en-US" sz="800" dirty="0"/>
              <a:t>刪除檔案（</a:t>
            </a:r>
            <a:r>
              <a:rPr kumimoji="1" lang="en-US" altLang="zh-CN" sz="800" dirty="0"/>
              <a:t>link</a:t>
            </a:r>
            <a:r>
              <a:rPr kumimoji="1" lang="zh-CN" altLang="en-US" sz="800" dirty="0"/>
              <a:t>）</a:t>
            </a:r>
            <a:r>
              <a:rPr kumimoji="1" lang="en-US" altLang="zh-CN" sz="800" dirty="0"/>
              <a:t>-2</a:t>
            </a:r>
            <a:endParaRPr kumimoji="1" lang="zh-TW" altLang="en-US" sz="800" dirty="0"/>
          </a:p>
        </p:txBody>
      </p:sp>
      <p:cxnSp>
        <p:nvCxnSpPr>
          <p:cNvPr id="68" name="直線箭頭接點 67">
            <a:extLst>
              <a:ext uri="{FF2B5EF4-FFF2-40B4-BE49-F238E27FC236}">
                <a16:creationId xmlns:a16="http://schemas.microsoft.com/office/drawing/2014/main" id="{98A75B65-EDD4-514D-8379-1EB450DB94FC}"/>
              </a:ext>
            </a:extLst>
          </p:cNvPr>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6" name="群組 85">
            <a:extLst>
              <a:ext uri="{FF2B5EF4-FFF2-40B4-BE49-F238E27FC236}">
                <a16:creationId xmlns:a16="http://schemas.microsoft.com/office/drawing/2014/main" id="{FFA3144A-2C36-C94D-B32E-00EBFDC5C3EB}"/>
              </a:ext>
            </a:extLst>
          </p:cNvPr>
          <p:cNvGrpSpPr/>
          <p:nvPr/>
        </p:nvGrpSpPr>
        <p:grpSpPr>
          <a:xfrm>
            <a:off x="8117670" y="2516818"/>
            <a:ext cx="335560" cy="979538"/>
            <a:chOff x="2765864" y="2088339"/>
            <a:chExt cx="335560" cy="979538"/>
          </a:xfrm>
        </p:grpSpPr>
        <p:sp>
          <p:nvSpPr>
            <p:cNvPr id="87" name="橢圓 86">
              <a:extLst>
                <a:ext uri="{FF2B5EF4-FFF2-40B4-BE49-F238E27FC236}">
                  <a16:creationId xmlns:a16="http://schemas.microsoft.com/office/drawing/2014/main" id="{C4E9CA5A-EEAC-2C48-9D5A-4FE397DB5577}"/>
                </a:ext>
              </a:extLst>
            </p:cNvPr>
            <p:cNvSpPr/>
            <p:nvPr/>
          </p:nvSpPr>
          <p:spPr>
            <a:xfrm>
              <a:off x="2765864" y="2088339"/>
              <a:ext cx="245148" cy="245148"/>
            </a:xfrm>
            <a:prstGeom prst="ellipse">
              <a:avLst/>
            </a:prstGeom>
            <a:solidFill>
              <a:srgbClr val="C00000"/>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TW" dirty="0">
                  <a:solidFill>
                    <a:schemeClr val="bg1"/>
                  </a:solidFill>
                </a:rPr>
                <a:t>2</a:t>
              </a:r>
              <a:endParaRPr kumimoji="1" lang="zh-TW" altLang="en-US" dirty="0">
                <a:solidFill>
                  <a:schemeClr val="bg1"/>
                </a:solidFill>
              </a:endParaRPr>
            </a:p>
          </p:txBody>
        </p:sp>
        <p:cxnSp>
          <p:nvCxnSpPr>
            <p:cNvPr id="89" name="直線箭頭接點 88">
              <a:extLst>
                <a:ext uri="{FF2B5EF4-FFF2-40B4-BE49-F238E27FC236}">
                  <a16:creationId xmlns:a16="http://schemas.microsoft.com/office/drawing/2014/main" id="{0358D997-A56E-E041-B27B-3DD9699E80AD}"/>
                </a:ext>
              </a:extLst>
            </p:cNvPr>
            <p:cNvCxnSpPr>
              <a:cxnSpLocks/>
            </p:cNvCxnSpPr>
            <p:nvPr/>
          </p:nvCxnSpPr>
          <p:spPr>
            <a:xfrm>
              <a:off x="2935357" y="2358887"/>
              <a:ext cx="166067" cy="708990"/>
            </a:xfrm>
            <a:prstGeom prst="straightConnector1">
              <a:avLst/>
            </a:prstGeom>
            <a:ln w="3810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07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sp>
        <p:nvSpPr>
          <p:cNvPr id="11" name="三角形 10">
            <a:extLst>
              <a:ext uri="{FF2B5EF4-FFF2-40B4-BE49-F238E27FC236}">
                <a16:creationId xmlns:a16="http://schemas.microsoft.com/office/drawing/2014/main" id="{A37455C8-CC99-C644-8B81-0449CD3E7D27}"/>
              </a:ext>
            </a:extLst>
          </p:cNvPr>
          <p:cNvSpPr/>
          <p:nvPr/>
        </p:nvSpPr>
        <p:spPr>
          <a:xfrm>
            <a:off x="7116417" y="1023731"/>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cxnSp>
        <p:nvCxnSpPr>
          <p:cNvPr id="13" name="肘形接點 12">
            <a:extLst>
              <a:ext uri="{FF2B5EF4-FFF2-40B4-BE49-F238E27FC236}">
                <a16:creationId xmlns:a16="http://schemas.microsoft.com/office/drawing/2014/main" id="{4242D2CF-78F3-7F40-9782-40A0B016B988}"/>
              </a:ext>
            </a:extLst>
          </p:cNvPr>
          <p:cNvCxnSpPr>
            <a:cxnSpLocks/>
            <a:endCxn id="11" idx="0"/>
          </p:cNvCxnSpPr>
          <p:nvPr/>
        </p:nvCxnSpPr>
        <p:spPr>
          <a:xfrm flipV="1">
            <a:off x="6261100" y="1023731"/>
            <a:ext cx="2939222" cy="1798982"/>
          </a:xfrm>
          <a:prstGeom prst="bentConnector4">
            <a:avLst>
              <a:gd name="adj1" fmla="val 14550"/>
              <a:gd name="adj2" fmla="val 136648"/>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2" name="圖片 21">
            <a:extLst>
              <a:ext uri="{FF2B5EF4-FFF2-40B4-BE49-F238E27FC236}">
                <a16:creationId xmlns:a16="http://schemas.microsoft.com/office/drawing/2014/main" id="{3C78FFD5-AAEB-1745-99AC-3CAEB1FC9F6C}"/>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864597" y="911638"/>
            <a:ext cx="2287107" cy="2094949"/>
          </a:xfrm>
          <a:prstGeom prst="rect">
            <a:avLst/>
          </a:prstGeom>
        </p:spPr>
      </p:pic>
      <p:sp>
        <p:nvSpPr>
          <p:cNvPr id="20" name="橢圓 19">
            <a:extLst>
              <a:ext uri="{FF2B5EF4-FFF2-40B4-BE49-F238E27FC236}">
                <a16:creationId xmlns:a16="http://schemas.microsoft.com/office/drawing/2014/main" id="{6A53C2C4-E088-EB44-8264-FE9F94AAEF0A}"/>
              </a:ext>
            </a:extLst>
          </p:cNvPr>
          <p:cNvSpPr/>
          <p:nvPr/>
        </p:nvSpPr>
        <p:spPr>
          <a:xfrm>
            <a:off x="8736496" y="1023731"/>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23" name="圖片 22">
            <a:extLst>
              <a:ext uri="{FF2B5EF4-FFF2-40B4-BE49-F238E27FC236}">
                <a16:creationId xmlns:a16="http://schemas.microsoft.com/office/drawing/2014/main" id="{E3B1BD8E-7008-7C4D-A646-DEE16A1EEB3B}"/>
              </a:ext>
            </a:extLst>
          </p:cNvPr>
          <p:cNvPicPr>
            <a:picLocks noChangeAspect="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851748" y="1634434"/>
            <a:ext cx="858631" cy="858631"/>
          </a:xfrm>
          <a:prstGeom prst="rect">
            <a:avLst/>
          </a:prstGeom>
        </p:spPr>
      </p:pic>
      <p:sp>
        <p:nvSpPr>
          <p:cNvPr id="21" name="橢圓 20">
            <a:extLst>
              <a:ext uri="{FF2B5EF4-FFF2-40B4-BE49-F238E27FC236}">
                <a16:creationId xmlns:a16="http://schemas.microsoft.com/office/drawing/2014/main" id="{35A7731B-2E1D-8D49-9DD2-8C9F9EA72672}"/>
              </a:ext>
            </a:extLst>
          </p:cNvPr>
          <p:cNvSpPr/>
          <p:nvPr/>
        </p:nvSpPr>
        <p:spPr>
          <a:xfrm>
            <a:off x="9028734" y="1800362"/>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pic>
        <p:nvPicPr>
          <p:cNvPr id="43" name="圖片 42">
            <a:extLst>
              <a:ext uri="{FF2B5EF4-FFF2-40B4-BE49-F238E27FC236}">
                <a16:creationId xmlns:a16="http://schemas.microsoft.com/office/drawing/2014/main" id="{4AA211B2-AEF0-0E4E-A8D5-26BC6A61B905}"/>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147051" y="3465715"/>
            <a:ext cx="868293" cy="868293"/>
          </a:xfrm>
          <a:prstGeom prst="rect">
            <a:avLst/>
          </a:prstGeom>
        </p:spPr>
      </p:pic>
      <p:pic>
        <p:nvPicPr>
          <p:cNvPr id="44" name="圖片 43">
            <a:extLst>
              <a:ext uri="{FF2B5EF4-FFF2-40B4-BE49-F238E27FC236}">
                <a16:creationId xmlns:a16="http://schemas.microsoft.com/office/drawing/2014/main" id="{E465E990-2EED-9040-910E-2A9F4E559C9B}"/>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884756" y="3465714"/>
            <a:ext cx="868293" cy="868293"/>
          </a:xfrm>
          <a:prstGeom prst="rect">
            <a:avLst/>
          </a:prstGeom>
        </p:spPr>
      </p:pic>
      <p:pic>
        <p:nvPicPr>
          <p:cNvPr id="45" name="圖片 44">
            <a:extLst>
              <a:ext uri="{FF2B5EF4-FFF2-40B4-BE49-F238E27FC236}">
                <a16:creationId xmlns:a16="http://schemas.microsoft.com/office/drawing/2014/main" id="{0B8E82FA-8F49-FC49-9684-6BEA5E1FFE00}"/>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9622461" y="3465714"/>
            <a:ext cx="868293" cy="868293"/>
          </a:xfrm>
          <a:prstGeom prst="rect">
            <a:avLst/>
          </a:prstGeom>
        </p:spPr>
      </p:pic>
      <p:pic>
        <p:nvPicPr>
          <p:cNvPr id="46" name="圖片 45">
            <a:extLst>
              <a:ext uri="{FF2B5EF4-FFF2-40B4-BE49-F238E27FC236}">
                <a16:creationId xmlns:a16="http://schemas.microsoft.com/office/drawing/2014/main" id="{6059A3F6-E605-204D-8C46-78B9CD6BC1DF}"/>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0360166" y="3465713"/>
            <a:ext cx="868293" cy="868293"/>
          </a:xfrm>
          <a:prstGeom prst="rect">
            <a:avLst/>
          </a:prstGeom>
        </p:spPr>
      </p:pic>
      <p:sp>
        <p:nvSpPr>
          <p:cNvPr id="48" name="文字方塊 47">
            <a:extLst>
              <a:ext uri="{FF2B5EF4-FFF2-40B4-BE49-F238E27FC236}">
                <a16:creationId xmlns:a16="http://schemas.microsoft.com/office/drawing/2014/main" id="{2E17E43F-59CE-4E45-B003-DC8D857496F8}"/>
              </a:ext>
            </a:extLst>
          </p:cNvPr>
          <p:cNvSpPr txBox="1"/>
          <p:nvPr/>
        </p:nvSpPr>
        <p:spPr>
          <a:xfrm>
            <a:off x="8384211" y="3702022"/>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49" name="文字方塊 48">
            <a:extLst>
              <a:ext uri="{FF2B5EF4-FFF2-40B4-BE49-F238E27FC236}">
                <a16:creationId xmlns:a16="http://schemas.microsoft.com/office/drawing/2014/main" id="{6E02F6DD-3D35-0F44-824D-6B40D3C274E4}"/>
              </a:ext>
            </a:extLst>
          </p:cNvPr>
          <p:cNvSpPr txBox="1"/>
          <p:nvPr/>
        </p:nvSpPr>
        <p:spPr>
          <a:xfrm>
            <a:off x="9138481" y="3702022"/>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50" name="文字方塊 49">
            <a:extLst>
              <a:ext uri="{FF2B5EF4-FFF2-40B4-BE49-F238E27FC236}">
                <a16:creationId xmlns:a16="http://schemas.microsoft.com/office/drawing/2014/main" id="{54912455-450C-2C47-817C-353678821043}"/>
              </a:ext>
            </a:extLst>
          </p:cNvPr>
          <p:cNvSpPr txBox="1"/>
          <p:nvPr/>
        </p:nvSpPr>
        <p:spPr>
          <a:xfrm>
            <a:off x="9864313" y="3710880"/>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51" name="文字方塊 50">
            <a:extLst>
              <a:ext uri="{FF2B5EF4-FFF2-40B4-BE49-F238E27FC236}">
                <a16:creationId xmlns:a16="http://schemas.microsoft.com/office/drawing/2014/main" id="{88C2F7B1-C0C5-134A-94CE-06683029A7C8}"/>
              </a:ext>
            </a:extLst>
          </p:cNvPr>
          <p:cNvSpPr txBox="1"/>
          <p:nvPr/>
        </p:nvSpPr>
        <p:spPr>
          <a:xfrm>
            <a:off x="10591523" y="3702021"/>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101424" y="1744002"/>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39129" y="2665548"/>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76834" y="895902"/>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70179" y="895902"/>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49755" y="2038034"/>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橢圓 76">
            <a:extLst>
              <a:ext uri="{FF2B5EF4-FFF2-40B4-BE49-F238E27FC236}">
                <a16:creationId xmlns:a16="http://schemas.microsoft.com/office/drawing/2014/main" id="{577D5B1D-4D15-494B-99E3-952FB928D113}"/>
              </a:ext>
            </a:extLst>
          </p:cNvPr>
          <p:cNvSpPr/>
          <p:nvPr/>
        </p:nvSpPr>
        <p:spPr>
          <a:xfrm>
            <a:off x="8277639"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8" name="橢圓 77">
            <a:extLst>
              <a:ext uri="{FF2B5EF4-FFF2-40B4-BE49-F238E27FC236}">
                <a16:creationId xmlns:a16="http://schemas.microsoft.com/office/drawing/2014/main" id="{73A06E60-784E-E841-8F06-DA9AEEF9D94B}"/>
              </a:ext>
            </a:extLst>
          </p:cNvPr>
          <p:cNvSpPr/>
          <p:nvPr/>
        </p:nvSpPr>
        <p:spPr>
          <a:xfrm>
            <a:off x="8557037"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989042A7-67F6-1F4A-9472-2CDEA39C4CD7}"/>
              </a:ext>
            </a:extLst>
          </p:cNvPr>
          <p:cNvSpPr/>
          <p:nvPr/>
        </p:nvSpPr>
        <p:spPr>
          <a:xfrm>
            <a:off x="8849140"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84" name="直線箭頭接點 83">
            <a:extLst>
              <a:ext uri="{FF2B5EF4-FFF2-40B4-BE49-F238E27FC236}">
                <a16:creationId xmlns:a16="http://schemas.microsoft.com/office/drawing/2014/main" id="{5F6E815E-EA5E-FD48-96CE-1848B7C5D4F0}"/>
              </a:ext>
            </a:extLst>
          </p:cNvPr>
          <p:cNvCxnSpPr>
            <a:cxnSpLocks/>
            <a:endCxn id="43" idx="0"/>
          </p:cNvCxnSpPr>
          <p:nvPr/>
        </p:nvCxnSpPr>
        <p:spPr>
          <a:xfrm>
            <a:off x="8409082" y="3006587"/>
            <a:ext cx="172116" cy="45912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直線箭頭接點 87">
            <a:extLst>
              <a:ext uri="{FF2B5EF4-FFF2-40B4-BE49-F238E27FC236}">
                <a16:creationId xmlns:a16="http://schemas.microsoft.com/office/drawing/2014/main" id="{76188DF8-640D-374C-85A4-3EA2D9FBBECB}"/>
              </a:ext>
            </a:extLst>
          </p:cNvPr>
          <p:cNvCxnSpPr>
            <a:cxnSpLocks/>
            <a:endCxn id="44" idx="0"/>
          </p:cNvCxnSpPr>
          <p:nvPr/>
        </p:nvCxnSpPr>
        <p:spPr>
          <a:xfrm>
            <a:off x="8736629" y="2988636"/>
            <a:ext cx="582274" cy="47707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35B08C7D-2A20-7A43-95F7-5C1A52BABD55}"/>
              </a:ext>
            </a:extLst>
          </p:cNvPr>
          <p:cNvCxnSpPr>
            <a:cxnSpLocks/>
          </p:cNvCxnSpPr>
          <p:nvPr/>
        </p:nvCxnSpPr>
        <p:spPr>
          <a:xfrm>
            <a:off x="9079475" y="2975803"/>
            <a:ext cx="813273" cy="49761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A84CA333-61C3-6249-8D39-3309DBB76255}"/>
              </a:ext>
            </a:extLst>
          </p:cNvPr>
          <p:cNvSpPr/>
          <p:nvPr/>
        </p:nvSpPr>
        <p:spPr>
          <a:xfrm>
            <a:off x="10250555" y="205162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95" name="直線箭頭接點 94">
            <a:extLst>
              <a:ext uri="{FF2B5EF4-FFF2-40B4-BE49-F238E27FC236}">
                <a16:creationId xmlns:a16="http://schemas.microsoft.com/office/drawing/2014/main" id="{57983155-5F58-984B-B411-7B7E7B0C21DB}"/>
              </a:ext>
            </a:extLst>
          </p:cNvPr>
          <p:cNvCxnSpPr>
            <a:cxnSpLocks/>
            <a:endCxn id="46" idx="0"/>
          </p:cNvCxnSpPr>
          <p:nvPr/>
        </p:nvCxnSpPr>
        <p:spPr>
          <a:xfrm>
            <a:off x="10383078" y="2263930"/>
            <a:ext cx="411235" cy="1201783"/>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zh-CN" altLang="en-US" sz="800" dirty="0"/>
              <a:t>刪除檔案（</a:t>
            </a:r>
            <a:r>
              <a:rPr kumimoji="1" lang="en-US" altLang="zh-CN" sz="800" dirty="0"/>
              <a:t>link</a:t>
            </a:r>
            <a:r>
              <a:rPr kumimoji="1" lang="zh-CN" altLang="en-US" sz="800" dirty="0"/>
              <a:t>）</a:t>
            </a:r>
            <a:r>
              <a:rPr kumimoji="1" lang="en-US" altLang="zh-CN" sz="800" dirty="0"/>
              <a:t>-3</a:t>
            </a:r>
            <a:endParaRPr kumimoji="1" lang="zh-TW" altLang="en-US" sz="800" dirty="0"/>
          </a:p>
        </p:txBody>
      </p:sp>
      <p:cxnSp>
        <p:nvCxnSpPr>
          <p:cNvPr id="68" name="直線箭頭接點 67">
            <a:extLst>
              <a:ext uri="{FF2B5EF4-FFF2-40B4-BE49-F238E27FC236}">
                <a16:creationId xmlns:a16="http://schemas.microsoft.com/office/drawing/2014/main" id="{98A75B65-EDD4-514D-8379-1EB450DB94FC}"/>
              </a:ext>
            </a:extLst>
          </p:cNvPr>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6" name="群組 85">
            <a:extLst>
              <a:ext uri="{FF2B5EF4-FFF2-40B4-BE49-F238E27FC236}">
                <a16:creationId xmlns:a16="http://schemas.microsoft.com/office/drawing/2014/main" id="{FFA3144A-2C36-C94D-B32E-00EBFDC5C3EB}"/>
              </a:ext>
            </a:extLst>
          </p:cNvPr>
          <p:cNvGrpSpPr/>
          <p:nvPr/>
        </p:nvGrpSpPr>
        <p:grpSpPr>
          <a:xfrm>
            <a:off x="8117670" y="2516818"/>
            <a:ext cx="335560" cy="979538"/>
            <a:chOff x="2765864" y="2088339"/>
            <a:chExt cx="335560" cy="979538"/>
          </a:xfrm>
        </p:grpSpPr>
        <p:sp>
          <p:nvSpPr>
            <p:cNvPr id="87" name="橢圓 86">
              <a:extLst>
                <a:ext uri="{FF2B5EF4-FFF2-40B4-BE49-F238E27FC236}">
                  <a16:creationId xmlns:a16="http://schemas.microsoft.com/office/drawing/2014/main" id="{C4E9CA5A-EEAC-2C48-9D5A-4FE397DB5577}"/>
                </a:ext>
              </a:extLst>
            </p:cNvPr>
            <p:cNvSpPr/>
            <p:nvPr/>
          </p:nvSpPr>
          <p:spPr>
            <a:xfrm>
              <a:off x="2765864" y="2088339"/>
              <a:ext cx="245148" cy="245148"/>
            </a:xfrm>
            <a:prstGeom prst="ellipse">
              <a:avLst/>
            </a:prstGeom>
            <a:solidFill>
              <a:srgbClr val="C00000"/>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TW" dirty="0">
                  <a:solidFill>
                    <a:schemeClr val="bg1"/>
                  </a:solidFill>
                </a:rPr>
                <a:t>2</a:t>
              </a:r>
              <a:endParaRPr kumimoji="1" lang="zh-TW" altLang="en-US" dirty="0">
                <a:solidFill>
                  <a:schemeClr val="bg1"/>
                </a:solidFill>
              </a:endParaRPr>
            </a:p>
          </p:txBody>
        </p:sp>
        <p:cxnSp>
          <p:nvCxnSpPr>
            <p:cNvPr id="89" name="直線箭頭接點 88">
              <a:extLst>
                <a:ext uri="{FF2B5EF4-FFF2-40B4-BE49-F238E27FC236}">
                  <a16:creationId xmlns:a16="http://schemas.microsoft.com/office/drawing/2014/main" id="{0358D997-A56E-E041-B27B-3DD9699E80AD}"/>
                </a:ext>
              </a:extLst>
            </p:cNvPr>
            <p:cNvCxnSpPr>
              <a:cxnSpLocks/>
            </p:cNvCxnSpPr>
            <p:nvPr/>
          </p:nvCxnSpPr>
          <p:spPr>
            <a:xfrm>
              <a:off x="2935357" y="2358887"/>
              <a:ext cx="166067" cy="708990"/>
            </a:xfrm>
            <a:prstGeom prst="straightConnector1">
              <a:avLst/>
            </a:prstGeom>
            <a:ln w="3810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62" name="向右箭號圖說文字 61">
            <a:extLst>
              <a:ext uri="{FF2B5EF4-FFF2-40B4-BE49-F238E27FC236}">
                <a16:creationId xmlns:a16="http://schemas.microsoft.com/office/drawing/2014/main" id="{62339BA9-7D36-234F-82F8-AA0578AB4E1E}"/>
              </a:ext>
            </a:extLst>
          </p:cNvPr>
          <p:cNvSpPr/>
          <p:nvPr/>
        </p:nvSpPr>
        <p:spPr>
          <a:xfrm>
            <a:off x="7331253" y="2693712"/>
            <a:ext cx="1034181" cy="402326"/>
          </a:xfrm>
          <a:prstGeom prst="rightArrowCallou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刪除</a:t>
            </a:r>
            <a:endParaRPr kumimoji="1" lang="zh-TW" altLang="en-US" sz="1600" dirty="0"/>
          </a:p>
        </p:txBody>
      </p:sp>
    </p:spTree>
    <p:extLst>
      <p:ext uri="{BB962C8B-B14F-4D97-AF65-F5344CB8AC3E}">
        <p14:creationId xmlns:p14="http://schemas.microsoft.com/office/powerpoint/2010/main" val="2161995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sp>
        <p:nvSpPr>
          <p:cNvPr id="11" name="三角形 10">
            <a:extLst>
              <a:ext uri="{FF2B5EF4-FFF2-40B4-BE49-F238E27FC236}">
                <a16:creationId xmlns:a16="http://schemas.microsoft.com/office/drawing/2014/main" id="{A37455C8-CC99-C644-8B81-0449CD3E7D27}"/>
              </a:ext>
            </a:extLst>
          </p:cNvPr>
          <p:cNvSpPr/>
          <p:nvPr/>
        </p:nvSpPr>
        <p:spPr>
          <a:xfrm>
            <a:off x="7116417" y="1023731"/>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cxnSp>
        <p:nvCxnSpPr>
          <p:cNvPr id="13" name="肘形接點 12">
            <a:extLst>
              <a:ext uri="{FF2B5EF4-FFF2-40B4-BE49-F238E27FC236}">
                <a16:creationId xmlns:a16="http://schemas.microsoft.com/office/drawing/2014/main" id="{4242D2CF-78F3-7F40-9782-40A0B016B988}"/>
              </a:ext>
            </a:extLst>
          </p:cNvPr>
          <p:cNvCxnSpPr>
            <a:cxnSpLocks/>
            <a:endCxn id="11" idx="0"/>
          </p:cNvCxnSpPr>
          <p:nvPr/>
        </p:nvCxnSpPr>
        <p:spPr>
          <a:xfrm flipV="1">
            <a:off x="6261100" y="1023731"/>
            <a:ext cx="2939222" cy="1798982"/>
          </a:xfrm>
          <a:prstGeom prst="bentConnector4">
            <a:avLst>
              <a:gd name="adj1" fmla="val 14550"/>
              <a:gd name="adj2" fmla="val 136648"/>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2" name="圖片 21">
            <a:extLst>
              <a:ext uri="{FF2B5EF4-FFF2-40B4-BE49-F238E27FC236}">
                <a16:creationId xmlns:a16="http://schemas.microsoft.com/office/drawing/2014/main" id="{3C78FFD5-AAEB-1745-99AC-3CAEB1FC9F6C}"/>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864597" y="911638"/>
            <a:ext cx="2287107" cy="2094949"/>
          </a:xfrm>
          <a:prstGeom prst="rect">
            <a:avLst/>
          </a:prstGeom>
        </p:spPr>
      </p:pic>
      <p:sp>
        <p:nvSpPr>
          <p:cNvPr id="20" name="橢圓 19">
            <a:extLst>
              <a:ext uri="{FF2B5EF4-FFF2-40B4-BE49-F238E27FC236}">
                <a16:creationId xmlns:a16="http://schemas.microsoft.com/office/drawing/2014/main" id="{6A53C2C4-E088-EB44-8264-FE9F94AAEF0A}"/>
              </a:ext>
            </a:extLst>
          </p:cNvPr>
          <p:cNvSpPr/>
          <p:nvPr/>
        </p:nvSpPr>
        <p:spPr>
          <a:xfrm>
            <a:off x="8736496" y="1023731"/>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23" name="圖片 22">
            <a:extLst>
              <a:ext uri="{FF2B5EF4-FFF2-40B4-BE49-F238E27FC236}">
                <a16:creationId xmlns:a16="http://schemas.microsoft.com/office/drawing/2014/main" id="{E3B1BD8E-7008-7C4D-A646-DEE16A1EEB3B}"/>
              </a:ext>
            </a:extLst>
          </p:cNvPr>
          <p:cNvPicPr>
            <a:picLocks noChangeAspect="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851748" y="1634434"/>
            <a:ext cx="858631" cy="858631"/>
          </a:xfrm>
          <a:prstGeom prst="rect">
            <a:avLst/>
          </a:prstGeom>
        </p:spPr>
      </p:pic>
      <p:sp>
        <p:nvSpPr>
          <p:cNvPr id="21" name="橢圓 20">
            <a:extLst>
              <a:ext uri="{FF2B5EF4-FFF2-40B4-BE49-F238E27FC236}">
                <a16:creationId xmlns:a16="http://schemas.microsoft.com/office/drawing/2014/main" id="{35A7731B-2E1D-8D49-9DD2-8C9F9EA72672}"/>
              </a:ext>
            </a:extLst>
          </p:cNvPr>
          <p:cNvSpPr/>
          <p:nvPr/>
        </p:nvSpPr>
        <p:spPr>
          <a:xfrm>
            <a:off x="9028734" y="1800362"/>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pic>
        <p:nvPicPr>
          <p:cNvPr id="43" name="圖片 42">
            <a:extLst>
              <a:ext uri="{FF2B5EF4-FFF2-40B4-BE49-F238E27FC236}">
                <a16:creationId xmlns:a16="http://schemas.microsoft.com/office/drawing/2014/main" id="{4AA211B2-AEF0-0E4E-A8D5-26BC6A61B905}"/>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147051" y="3465715"/>
            <a:ext cx="868293" cy="868293"/>
          </a:xfrm>
          <a:prstGeom prst="rect">
            <a:avLst/>
          </a:prstGeom>
        </p:spPr>
      </p:pic>
      <p:pic>
        <p:nvPicPr>
          <p:cNvPr id="44" name="圖片 43">
            <a:extLst>
              <a:ext uri="{FF2B5EF4-FFF2-40B4-BE49-F238E27FC236}">
                <a16:creationId xmlns:a16="http://schemas.microsoft.com/office/drawing/2014/main" id="{E465E990-2EED-9040-910E-2A9F4E559C9B}"/>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884756" y="3465714"/>
            <a:ext cx="868293" cy="868293"/>
          </a:xfrm>
          <a:prstGeom prst="rect">
            <a:avLst/>
          </a:prstGeom>
        </p:spPr>
      </p:pic>
      <p:pic>
        <p:nvPicPr>
          <p:cNvPr id="45" name="圖片 44">
            <a:extLst>
              <a:ext uri="{FF2B5EF4-FFF2-40B4-BE49-F238E27FC236}">
                <a16:creationId xmlns:a16="http://schemas.microsoft.com/office/drawing/2014/main" id="{0B8E82FA-8F49-FC49-9684-6BEA5E1FFE00}"/>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9622461" y="3465714"/>
            <a:ext cx="868293" cy="868293"/>
          </a:xfrm>
          <a:prstGeom prst="rect">
            <a:avLst/>
          </a:prstGeom>
        </p:spPr>
      </p:pic>
      <p:pic>
        <p:nvPicPr>
          <p:cNvPr id="46" name="圖片 45">
            <a:extLst>
              <a:ext uri="{FF2B5EF4-FFF2-40B4-BE49-F238E27FC236}">
                <a16:creationId xmlns:a16="http://schemas.microsoft.com/office/drawing/2014/main" id="{6059A3F6-E605-204D-8C46-78B9CD6BC1DF}"/>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0360166" y="3465713"/>
            <a:ext cx="868293" cy="868293"/>
          </a:xfrm>
          <a:prstGeom prst="rect">
            <a:avLst/>
          </a:prstGeom>
        </p:spPr>
      </p:pic>
      <p:sp>
        <p:nvSpPr>
          <p:cNvPr id="48" name="文字方塊 47">
            <a:extLst>
              <a:ext uri="{FF2B5EF4-FFF2-40B4-BE49-F238E27FC236}">
                <a16:creationId xmlns:a16="http://schemas.microsoft.com/office/drawing/2014/main" id="{2E17E43F-59CE-4E45-B003-DC8D857496F8}"/>
              </a:ext>
            </a:extLst>
          </p:cNvPr>
          <p:cNvSpPr txBox="1"/>
          <p:nvPr/>
        </p:nvSpPr>
        <p:spPr>
          <a:xfrm>
            <a:off x="8384211" y="3702022"/>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49" name="文字方塊 48">
            <a:extLst>
              <a:ext uri="{FF2B5EF4-FFF2-40B4-BE49-F238E27FC236}">
                <a16:creationId xmlns:a16="http://schemas.microsoft.com/office/drawing/2014/main" id="{6E02F6DD-3D35-0F44-824D-6B40D3C274E4}"/>
              </a:ext>
            </a:extLst>
          </p:cNvPr>
          <p:cNvSpPr txBox="1"/>
          <p:nvPr/>
        </p:nvSpPr>
        <p:spPr>
          <a:xfrm>
            <a:off x="9138481" y="3702022"/>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50" name="文字方塊 49">
            <a:extLst>
              <a:ext uri="{FF2B5EF4-FFF2-40B4-BE49-F238E27FC236}">
                <a16:creationId xmlns:a16="http://schemas.microsoft.com/office/drawing/2014/main" id="{54912455-450C-2C47-817C-353678821043}"/>
              </a:ext>
            </a:extLst>
          </p:cNvPr>
          <p:cNvSpPr txBox="1"/>
          <p:nvPr/>
        </p:nvSpPr>
        <p:spPr>
          <a:xfrm>
            <a:off x="9864313" y="3710880"/>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51" name="文字方塊 50">
            <a:extLst>
              <a:ext uri="{FF2B5EF4-FFF2-40B4-BE49-F238E27FC236}">
                <a16:creationId xmlns:a16="http://schemas.microsoft.com/office/drawing/2014/main" id="{88C2F7B1-C0C5-134A-94CE-06683029A7C8}"/>
              </a:ext>
            </a:extLst>
          </p:cNvPr>
          <p:cNvSpPr txBox="1"/>
          <p:nvPr/>
        </p:nvSpPr>
        <p:spPr>
          <a:xfrm>
            <a:off x="10591523" y="3702021"/>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101424" y="1744002"/>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39129" y="2665548"/>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76834" y="895902"/>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70179" y="895902"/>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49755" y="2038034"/>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73A06E60-784E-E841-8F06-DA9AEEF9D94B}"/>
              </a:ext>
            </a:extLst>
          </p:cNvPr>
          <p:cNvSpPr/>
          <p:nvPr/>
        </p:nvSpPr>
        <p:spPr>
          <a:xfrm>
            <a:off x="8557037"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989042A7-67F6-1F4A-9472-2CDEA39C4CD7}"/>
              </a:ext>
            </a:extLst>
          </p:cNvPr>
          <p:cNvSpPr/>
          <p:nvPr/>
        </p:nvSpPr>
        <p:spPr>
          <a:xfrm>
            <a:off x="8849140"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88" name="直線箭頭接點 87">
            <a:extLst>
              <a:ext uri="{FF2B5EF4-FFF2-40B4-BE49-F238E27FC236}">
                <a16:creationId xmlns:a16="http://schemas.microsoft.com/office/drawing/2014/main" id="{76188DF8-640D-374C-85A4-3EA2D9FBBECB}"/>
              </a:ext>
            </a:extLst>
          </p:cNvPr>
          <p:cNvCxnSpPr>
            <a:cxnSpLocks/>
            <a:endCxn id="44" idx="0"/>
          </p:cNvCxnSpPr>
          <p:nvPr/>
        </p:nvCxnSpPr>
        <p:spPr>
          <a:xfrm>
            <a:off x="8736629" y="2988636"/>
            <a:ext cx="582274" cy="47707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35B08C7D-2A20-7A43-95F7-5C1A52BABD55}"/>
              </a:ext>
            </a:extLst>
          </p:cNvPr>
          <p:cNvCxnSpPr>
            <a:cxnSpLocks/>
          </p:cNvCxnSpPr>
          <p:nvPr/>
        </p:nvCxnSpPr>
        <p:spPr>
          <a:xfrm>
            <a:off x="9079475" y="2975803"/>
            <a:ext cx="813273" cy="49761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A84CA333-61C3-6249-8D39-3309DBB76255}"/>
              </a:ext>
            </a:extLst>
          </p:cNvPr>
          <p:cNvSpPr/>
          <p:nvPr/>
        </p:nvSpPr>
        <p:spPr>
          <a:xfrm>
            <a:off x="10250555" y="205162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95" name="直線箭頭接點 94">
            <a:extLst>
              <a:ext uri="{FF2B5EF4-FFF2-40B4-BE49-F238E27FC236}">
                <a16:creationId xmlns:a16="http://schemas.microsoft.com/office/drawing/2014/main" id="{57983155-5F58-984B-B411-7B7E7B0C21DB}"/>
              </a:ext>
            </a:extLst>
          </p:cNvPr>
          <p:cNvCxnSpPr>
            <a:cxnSpLocks/>
            <a:endCxn id="46" idx="0"/>
          </p:cNvCxnSpPr>
          <p:nvPr/>
        </p:nvCxnSpPr>
        <p:spPr>
          <a:xfrm>
            <a:off x="10383078" y="2263930"/>
            <a:ext cx="411235" cy="1201783"/>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zh-CN" altLang="en-US" sz="800" dirty="0"/>
              <a:t>刪除檔案（</a:t>
            </a:r>
            <a:r>
              <a:rPr kumimoji="1" lang="en-US" altLang="zh-CN" sz="800" dirty="0"/>
              <a:t>link</a:t>
            </a:r>
            <a:r>
              <a:rPr kumimoji="1" lang="zh-CN" altLang="en-US" sz="800" dirty="0"/>
              <a:t>）</a:t>
            </a:r>
            <a:r>
              <a:rPr kumimoji="1" lang="en-US" altLang="zh-CN" sz="800" dirty="0"/>
              <a:t>-4</a:t>
            </a:r>
            <a:endParaRPr kumimoji="1" lang="zh-TW" altLang="en-US" sz="800" dirty="0"/>
          </a:p>
        </p:txBody>
      </p:sp>
      <p:cxnSp>
        <p:nvCxnSpPr>
          <p:cNvPr id="68" name="直線箭頭接點 67">
            <a:extLst>
              <a:ext uri="{FF2B5EF4-FFF2-40B4-BE49-F238E27FC236}">
                <a16:creationId xmlns:a16="http://schemas.microsoft.com/office/drawing/2014/main" id="{98A75B65-EDD4-514D-8379-1EB450DB94FC}"/>
              </a:ext>
            </a:extLst>
          </p:cNvPr>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6" name="群組 85">
            <a:extLst>
              <a:ext uri="{FF2B5EF4-FFF2-40B4-BE49-F238E27FC236}">
                <a16:creationId xmlns:a16="http://schemas.microsoft.com/office/drawing/2014/main" id="{FFA3144A-2C36-C94D-B32E-00EBFDC5C3EB}"/>
              </a:ext>
            </a:extLst>
          </p:cNvPr>
          <p:cNvGrpSpPr/>
          <p:nvPr/>
        </p:nvGrpSpPr>
        <p:grpSpPr>
          <a:xfrm>
            <a:off x="8117670" y="2516818"/>
            <a:ext cx="335560" cy="979538"/>
            <a:chOff x="2765864" y="2088339"/>
            <a:chExt cx="335560" cy="979538"/>
          </a:xfrm>
        </p:grpSpPr>
        <p:sp>
          <p:nvSpPr>
            <p:cNvPr id="87" name="橢圓 86">
              <a:extLst>
                <a:ext uri="{FF2B5EF4-FFF2-40B4-BE49-F238E27FC236}">
                  <a16:creationId xmlns:a16="http://schemas.microsoft.com/office/drawing/2014/main" id="{C4E9CA5A-EEAC-2C48-9D5A-4FE397DB5577}"/>
                </a:ext>
              </a:extLst>
            </p:cNvPr>
            <p:cNvSpPr/>
            <p:nvPr/>
          </p:nvSpPr>
          <p:spPr>
            <a:xfrm>
              <a:off x="2765864" y="2088339"/>
              <a:ext cx="245148" cy="245148"/>
            </a:xfrm>
            <a:prstGeom prst="ellipse">
              <a:avLst/>
            </a:prstGeom>
            <a:solidFill>
              <a:srgbClr val="C00000"/>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TW" dirty="0">
                  <a:solidFill>
                    <a:schemeClr val="bg1"/>
                  </a:solidFill>
                </a:rPr>
                <a:t>2</a:t>
              </a:r>
              <a:endParaRPr kumimoji="1" lang="zh-TW" altLang="en-US" dirty="0">
                <a:solidFill>
                  <a:schemeClr val="bg1"/>
                </a:solidFill>
              </a:endParaRPr>
            </a:p>
          </p:txBody>
        </p:sp>
        <p:cxnSp>
          <p:nvCxnSpPr>
            <p:cNvPr id="89" name="直線箭頭接點 88">
              <a:extLst>
                <a:ext uri="{FF2B5EF4-FFF2-40B4-BE49-F238E27FC236}">
                  <a16:creationId xmlns:a16="http://schemas.microsoft.com/office/drawing/2014/main" id="{0358D997-A56E-E041-B27B-3DD9699E80AD}"/>
                </a:ext>
              </a:extLst>
            </p:cNvPr>
            <p:cNvCxnSpPr>
              <a:cxnSpLocks/>
            </p:cNvCxnSpPr>
            <p:nvPr/>
          </p:nvCxnSpPr>
          <p:spPr>
            <a:xfrm>
              <a:off x="2935357" y="2358887"/>
              <a:ext cx="166067" cy="708990"/>
            </a:xfrm>
            <a:prstGeom prst="straightConnector1">
              <a:avLst/>
            </a:prstGeom>
            <a:ln w="3810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03876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sp>
        <p:nvSpPr>
          <p:cNvPr id="11" name="三角形 10">
            <a:extLst>
              <a:ext uri="{FF2B5EF4-FFF2-40B4-BE49-F238E27FC236}">
                <a16:creationId xmlns:a16="http://schemas.microsoft.com/office/drawing/2014/main" id="{A37455C8-CC99-C644-8B81-0449CD3E7D27}"/>
              </a:ext>
            </a:extLst>
          </p:cNvPr>
          <p:cNvSpPr/>
          <p:nvPr/>
        </p:nvSpPr>
        <p:spPr>
          <a:xfrm>
            <a:off x="7116417" y="1023731"/>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cxnSp>
        <p:nvCxnSpPr>
          <p:cNvPr id="13" name="肘形接點 12">
            <a:extLst>
              <a:ext uri="{FF2B5EF4-FFF2-40B4-BE49-F238E27FC236}">
                <a16:creationId xmlns:a16="http://schemas.microsoft.com/office/drawing/2014/main" id="{4242D2CF-78F3-7F40-9782-40A0B016B988}"/>
              </a:ext>
            </a:extLst>
          </p:cNvPr>
          <p:cNvCxnSpPr>
            <a:cxnSpLocks/>
            <a:endCxn id="11" idx="0"/>
          </p:cNvCxnSpPr>
          <p:nvPr/>
        </p:nvCxnSpPr>
        <p:spPr>
          <a:xfrm flipV="1">
            <a:off x="6261100" y="1023731"/>
            <a:ext cx="2939222" cy="1798982"/>
          </a:xfrm>
          <a:prstGeom prst="bentConnector4">
            <a:avLst>
              <a:gd name="adj1" fmla="val 14550"/>
              <a:gd name="adj2" fmla="val 136648"/>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2" name="圖片 21">
            <a:extLst>
              <a:ext uri="{FF2B5EF4-FFF2-40B4-BE49-F238E27FC236}">
                <a16:creationId xmlns:a16="http://schemas.microsoft.com/office/drawing/2014/main" id="{3C78FFD5-AAEB-1745-99AC-3CAEB1FC9F6C}"/>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864597" y="911638"/>
            <a:ext cx="2287107" cy="2094949"/>
          </a:xfrm>
          <a:prstGeom prst="rect">
            <a:avLst/>
          </a:prstGeom>
        </p:spPr>
      </p:pic>
      <p:sp>
        <p:nvSpPr>
          <p:cNvPr id="20" name="橢圓 19">
            <a:extLst>
              <a:ext uri="{FF2B5EF4-FFF2-40B4-BE49-F238E27FC236}">
                <a16:creationId xmlns:a16="http://schemas.microsoft.com/office/drawing/2014/main" id="{6A53C2C4-E088-EB44-8264-FE9F94AAEF0A}"/>
              </a:ext>
            </a:extLst>
          </p:cNvPr>
          <p:cNvSpPr/>
          <p:nvPr/>
        </p:nvSpPr>
        <p:spPr>
          <a:xfrm>
            <a:off x="8736496" y="1023731"/>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23" name="圖片 22">
            <a:extLst>
              <a:ext uri="{FF2B5EF4-FFF2-40B4-BE49-F238E27FC236}">
                <a16:creationId xmlns:a16="http://schemas.microsoft.com/office/drawing/2014/main" id="{E3B1BD8E-7008-7C4D-A646-DEE16A1EEB3B}"/>
              </a:ext>
            </a:extLst>
          </p:cNvPr>
          <p:cNvPicPr>
            <a:picLocks noChangeAspect="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851748" y="1634434"/>
            <a:ext cx="858631" cy="858631"/>
          </a:xfrm>
          <a:prstGeom prst="rect">
            <a:avLst/>
          </a:prstGeom>
        </p:spPr>
      </p:pic>
      <p:sp>
        <p:nvSpPr>
          <p:cNvPr id="21" name="橢圓 20">
            <a:extLst>
              <a:ext uri="{FF2B5EF4-FFF2-40B4-BE49-F238E27FC236}">
                <a16:creationId xmlns:a16="http://schemas.microsoft.com/office/drawing/2014/main" id="{35A7731B-2E1D-8D49-9DD2-8C9F9EA72672}"/>
              </a:ext>
            </a:extLst>
          </p:cNvPr>
          <p:cNvSpPr/>
          <p:nvPr/>
        </p:nvSpPr>
        <p:spPr>
          <a:xfrm>
            <a:off x="9028734" y="1800362"/>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pic>
        <p:nvPicPr>
          <p:cNvPr id="43" name="圖片 42">
            <a:extLst>
              <a:ext uri="{FF2B5EF4-FFF2-40B4-BE49-F238E27FC236}">
                <a16:creationId xmlns:a16="http://schemas.microsoft.com/office/drawing/2014/main" id="{4AA211B2-AEF0-0E4E-A8D5-26BC6A61B905}"/>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147051" y="3465715"/>
            <a:ext cx="868293" cy="868293"/>
          </a:xfrm>
          <a:prstGeom prst="rect">
            <a:avLst/>
          </a:prstGeom>
        </p:spPr>
      </p:pic>
      <p:pic>
        <p:nvPicPr>
          <p:cNvPr id="44" name="圖片 43">
            <a:extLst>
              <a:ext uri="{FF2B5EF4-FFF2-40B4-BE49-F238E27FC236}">
                <a16:creationId xmlns:a16="http://schemas.microsoft.com/office/drawing/2014/main" id="{E465E990-2EED-9040-910E-2A9F4E559C9B}"/>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884756" y="3465714"/>
            <a:ext cx="868293" cy="868293"/>
          </a:xfrm>
          <a:prstGeom prst="rect">
            <a:avLst/>
          </a:prstGeom>
        </p:spPr>
      </p:pic>
      <p:pic>
        <p:nvPicPr>
          <p:cNvPr id="45" name="圖片 44">
            <a:extLst>
              <a:ext uri="{FF2B5EF4-FFF2-40B4-BE49-F238E27FC236}">
                <a16:creationId xmlns:a16="http://schemas.microsoft.com/office/drawing/2014/main" id="{0B8E82FA-8F49-FC49-9684-6BEA5E1FFE00}"/>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9622461" y="3465714"/>
            <a:ext cx="868293" cy="868293"/>
          </a:xfrm>
          <a:prstGeom prst="rect">
            <a:avLst/>
          </a:prstGeom>
        </p:spPr>
      </p:pic>
      <p:pic>
        <p:nvPicPr>
          <p:cNvPr id="46" name="圖片 45">
            <a:extLst>
              <a:ext uri="{FF2B5EF4-FFF2-40B4-BE49-F238E27FC236}">
                <a16:creationId xmlns:a16="http://schemas.microsoft.com/office/drawing/2014/main" id="{6059A3F6-E605-204D-8C46-78B9CD6BC1DF}"/>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0360166" y="3465713"/>
            <a:ext cx="868293" cy="868293"/>
          </a:xfrm>
          <a:prstGeom prst="rect">
            <a:avLst/>
          </a:prstGeom>
        </p:spPr>
      </p:pic>
      <p:sp>
        <p:nvSpPr>
          <p:cNvPr id="48" name="文字方塊 47">
            <a:extLst>
              <a:ext uri="{FF2B5EF4-FFF2-40B4-BE49-F238E27FC236}">
                <a16:creationId xmlns:a16="http://schemas.microsoft.com/office/drawing/2014/main" id="{2E17E43F-59CE-4E45-B003-DC8D857496F8}"/>
              </a:ext>
            </a:extLst>
          </p:cNvPr>
          <p:cNvSpPr txBox="1"/>
          <p:nvPr/>
        </p:nvSpPr>
        <p:spPr>
          <a:xfrm>
            <a:off x="8384211" y="3702022"/>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49" name="文字方塊 48">
            <a:extLst>
              <a:ext uri="{FF2B5EF4-FFF2-40B4-BE49-F238E27FC236}">
                <a16:creationId xmlns:a16="http://schemas.microsoft.com/office/drawing/2014/main" id="{6E02F6DD-3D35-0F44-824D-6B40D3C274E4}"/>
              </a:ext>
            </a:extLst>
          </p:cNvPr>
          <p:cNvSpPr txBox="1"/>
          <p:nvPr/>
        </p:nvSpPr>
        <p:spPr>
          <a:xfrm>
            <a:off x="9138481" y="3702022"/>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50" name="文字方塊 49">
            <a:extLst>
              <a:ext uri="{FF2B5EF4-FFF2-40B4-BE49-F238E27FC236}">
                <a16:creationId xmlns:a16="http://schemas.microsoft.com/office/drawing/2014/main" id="{54912455-450C-2C47-817C-353678821043}"/>
              </a:ext>
            </a:extLst>
          </p:cNvPr>
          <p:cNvSpPr txBox="1"/>
          <p:nvPr/>
        </p:nvSpPr>
        <p:spPr>
          <a:xfrm>
            <a:off x="9864313" y="3710880"/>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51" name="文字方塊 50">
            <a:extLst>
              <a:ext uri="{FF2B5EF4-FFF2-40B4-BE49-F238E27FC236}">
                <a16:creationId xmlns:a16="http://schemas.microsoft.com/office/drawing/2014/main" id="{88C2F7B1-C0C5-134A-94CE-06683029A7C8}"/>
              </a:ext>
            </a:extLst>
          </p:cNvPr>
          <p:cNvSpPr txBox="1"/>
          <p:nvPr/>
        </p:nvSpPr>
        <p:spPr>
          <a:xfrm>
            <a:off x="10591523" y="3702021"/>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101424" y="1744002"/>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39129" y="2665548"/>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76834" y="895902"/>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70179" y="895902"/>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49755" y="2038034"/>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73A06E60-784E-E841-8F06-DA9AEEF9D94B}"/>
              </a:ext>
            </a:extLst>
          </p:cNvPr>
          <p:cNvSpPr/>
          <p:nvPr/>
        </p:nvSpPr>
        <p:spPr>
          <a:xfrm>
            <a:off x="8557037"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989042A7-67F6-1F4A-9472-2CDEA39C4CD7}"/>
              </a:ext>
            </a:extLst>
          </p:cNvPr>
          <p:cNvSpPr/>
          <p:nvPr/>
        </p:nvSpPr>
        <p:spPr>
          <a:xfrm>
            <a:off x="8849140"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88" name="直線箭頭接點 87">
            <a:extLst>
              <a:ext uri="{FF2B5EF4-FFF2-40B4-BE49-F238E27FC236}">
                <a16:creationId xmlns:a16="http://schemas.microsoft.com/office/drawing/2014/main" id="{76188DF8-640D-374C-85A4-3EA2D9FBBECB}"/>
              </a:ext>
            </a:extLst>
          </p:cNvPr>
          <p:cNvCxnSpPr>
            <a:cxnSpLocks/>
            <a:endCxn id="44" idx="0"/>
          </p:cNvCxnSpPr>
          <p:nvPr/>
        </p:nvCxnSpPr>
        <p:spPr>
          <a:xfrm>
            <a:off x="8736629" y="2988636"/>
            <a:ext cx="582274" cy="47707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35B08C7D-2A20-7A43-95F7-5C1A52BABD55}"/>
              </a:ext>
            </a:extLst>
          </p:cNvPr>
          <p:cNvCxnSpPr>
            <a:cxnSpLocks/>
          </p:cNvCxnSpPr>
          <p:nvPr/>
        </p:nvCxnSpPr>
        <p:spPr>
          <a:xfrm>
            <a:off x="9079475" y="2975803"/>
            <a:ext cx="813273" cy="49761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A84CA333-61C3-6249-8D39-3309DBB76255}"/>
              </a:ext>
            </a:extLst>
          </p:cNvPr>
          <p:cNvSpPr/>
          <p:nvPr/>
        </p:nvSpPr>
        <p:spPr>
          <a:xfrm>
            <a:off x="10250555" y="205162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95" name="直線箭頭接點 94">
            <a:extLst>
              <a:ext uri="{FF2B5EF4-FFF2-40B4-BE49-F238E27FC236}">
                <a16:creationId xmlns:a16="http://schemas.microsoft.com/office/drawing/2014/main" id="{57983155-5F58-984B-B411-7B7E7B0C21DB}"/>
              </a:ext>
            </a:extLst>
          </p:cNvPr>
          <p:cNvCxnSpPr>
            <a:cxnSpLocks/>
            <a:endCxn id="46" idx="0"/>
          </p:cNvCxnSpPr>
          <p:nvPr/>
        </p:nvCxnSpPr>
        <p:spPr>
          <a:xfrm>
            <a:off x="10383078" y="2263930"/>
            <a:ext cx="411235" cy="1201783"/>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en-US" altLang="zh-TW" sz="800" dirty="0" err="1"/>
              <a:t>softlink</a:t>
            </a:r>
            <a:endParaRPr kumimoji="1" lang="zh-TW" altLang="en-US" sz="800" dirty="0"/>
          </a:p>
        </p:txBody>
      </p:sp>
      <p:cxnSp>
        <p:nvCxnSpPr>
          <p:cNvPr id="68" name="直線箭頭接點 67">
            <a:extLst>
              <a:ext uri="{FF2B5EF4-FFF2-40B4-BE49-F238E27FC236}">
                <a16:creationId xmlns:a16="http://schemas.microsoft.com/office/drawing/2014/main" id="{98A75B65-EDD4-514D-8379-1EB450DB94FC}"/>
              </a:ext>
            </a:extLst>
          </p:cNvPr>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7" name="橢圓 86">
            <a:extLst>
              <a:ext uri="{FF2B5EF4-FFF2-40B4-BE49-F238E27FC236}">
                <a16:creationId xmlns:a16="http://schemas.microsoft.com/office/drawing/2014/main" id="{C4E9CA5A-EEAC-2C48-9D5A-4FE397DB5577}"/>
              </a:ext>
            </a:extLst>
          </p:cNvPr>
          <p:cNvSpPr/>
          <p:nvPr/>
        </p:nvSpPr>
        <p:spPr>
          <a:xfrm>
            <a:off x="8117670" y="2516818"/>
            <a:ext cx="245148" cy="24514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TW" dirty="0">
                <a:solidFill>
                  <a:schemeClr val="lt1"/>
                </a:solidFill>
              </a:rPr>
              <a:t>2</a:t>
            </a:r>
            <a:endParaRPr kumimoji="1" lang="zh-TW" altLang="en-US" dirty="0">
              <a:solidFill>
                <a:schemeClr val="lt1"/>
              </a:solidFill>
            </a:endParaRPr>
          </a:p>
        </p:txBody>
      </p:sp>
      <p:cxnSp>
        <p:nvCxnSpPr>
          <p:cNvPr id="89" name="直線箭頭接點 88">
            <a:extLst>
              <a:ext uri="{FF2B5EF4-FFF2-40B4-BE49-F238E27FC236}">
                <a16:creationId xmlns:a16="http://schemas.microsoft.com/office/drawing/2014/main" id="{0358D997-A56E-E041-B27B-3DD9699E80AD}"/>
              </a:ext>
            </a:extLst>
          </p:cNvPr>
          <p:cNvCxnSpPr>
            <a:cxnSpLocks/>
          </p:cNvCxnSpPr>
          <p:nvPr/>
        </p:nvCxnSpPr>
        <p:spPr>
          <a:xfrm>
            <a:off x="8287163" y="2787366"/>
            <a:ext cx="166067" cy="70899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1" name="圖片 60">
            <a:extLst>
              <a:ext uri="{FF2B5EF4-FFF2-40B4-BE49-F238E27FC236}">
                <a16:creationId xmlns:a16="http://schemas.microsoft.com/office/drawing/2014/main" id="{2405032D-7CDC-2B46-9AFE-4FF9847D261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12401" y="4172545"/>
            <a:ext cx="1518203" cy="1615608"/>
          </a:xfrm>
          <a:prstGeom prst="rect">
            <a:avLst/>
          </a:prstGeom>
        </p:spPr>
      </p:pic>
      <p:sp>
        <p:nvSpPr>
          <p:cNvPr id="62" name="橢圓 61">
            <a:extLst>
              <a:ext uri="{FF2B5EF4-FFF2-40B4-BE49-F238E27FC236}">
                <a16:creationId xmlns:a16="http://schemas.microsoft.com/office/drawing/2014/main" id="{1E6D911D-0C12-7E43-B027-82F71DFF4CF8}"/>
              </a:ext>
            </a:extLst>
          </p:cNvPr>
          <p:cNvSpPr/>
          <p:nvPr/>
        </p:nvSpPr>
        <p:spPr>
          <a:xfrm>
            <a:off x="10065996" y="2151822"/>
            <a:ext cx="175591" cy="193491"/>
          </a:xfrm>
          <a:prstGeom prst="ellipse">
            <a:avLst/>
          </a:prstGeom>
          <a:solidFill>
            <a:srgbClr val="C00000"/>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solidFill>
                <a:schemeClr val="bg1"/>
              </a:solidFill>
            </a:endParaRPr>
          </a:p>
        </p:txBody>
      </p:sp>
      <p:cxnSp>
        <p:nvCxnSpPr>
          <p:cNvPr id="64" name="直線箭頭接點 63">
            <a:extLst>
              <a:ext uri="{FF2B5EF4-FFF2-40B4-BE49-F238E27FC236}">
                <a16:creationId xmlns:a16="http://schemas.microsoft.com/office/drawing/2014/main" id="{4413C710-C66A-6444-8828-AE182D1911D1}"/>
              </a:ext>
            </a:extLst>
          </p:cNvPr>
          <p:cNvCxnSpPr>
            <a:cxnSpLocks/>
          </p:cNvCxnSpPr>
          <p:nvPr/>
        </p:nvCxnSpPr>
        <p:spPr>
          <a:xfrm flipH="1">
            <a:off x="8849140" y="2367721"/>
            <a:ext cx="1245151" cy="2013867"/>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D128B7D0-E5C9-2640-8B50-D9E918ADBAC1}"/>
              </a:ext>
            </a:extLst>
          </p:cNvPr>
          <p:cNvSpPr/>
          <p:nvPr/>
        </p:nvSpPr>
        <p:spPr>
          <a:xfrm>
            <a:off x="4844980" y="5721020"/>
            <a:ext cx="7042220" cy="738664"/>
          </a:xfrm>
          <a:prstGeom prst="rect">
            <a:avLst/>
          </a:prstGeom>
          <a:solidFill>
            <a:schemeClr val="tx1"/>
          </a:solidFill>
        </p:spPr>
        <p:txBody>
          <a:bodyPr wrap="square">
            <a:spAutoFit/>
          </a:bodyPr>
          <a:lstStyle/>
          <a:p>
            <a:r>
              <a:rPr lang="en" altLang="zh-TW" sz="1200" dirty="0" err="1">
                <a:solidFill>
                  <a:srgbClr val="F2F2F2"/>
                </a:solidFill>
                <a:latin typeface="Monaco" pitchFamily="2" charset="0"/>
              </a:rPr>
              <a:t>drwxr</a:t>
            </a:r>
            <a:r>
              <a:rPr lang="en" altLang="zh-TW" sz="1200" dirty="0">
                <a:solidFill>
                  <a:srgbClr val="F2F2F2"/>
                </a:solidFill>
                <a:latin typeface="Monaco" pitchFamily="2" charset="0"/>
              </a:rPr>
              <a:t>-</a:t>
            </a:r>
            <a:r>
              <a:rPr lang="en" altLang="zh-TW" sz="1200" dirty="0" err="1">
                <a:solidFill>
                  <a:srgbClr val="F2F2F2"/>
                </a:solidFill>
                <a:latin typeface="Monaco" pitchFamily="2" charset="0"/>
              </a:rPr>
              <a:t>xr</a:t>
            </a:r>
            <a:r>
              <a:rPr lang="en" altLang="zh-TW" sz="1200" dirty="0">
                <a:solidFill>
                  <a:srgbClr val="F2F2F2"/>
                </a:solidFill>
                <a:latin typeface="Monaco" pitchFamily="2" charset="0"/>
              </a:rPr>
              <a:t>-x 4 </a:t>
            </a:r>
            <a:r>
              <a:rPr lang="en" altLang="zh-TW" sz="1200" dirty="0" err="1">
                <a:solidFill>
                  <a:srgbClr val="F2F2F2"/>
                </a:solidFill>
                <a:latin typeface="Monaco" pitchFamily="2" charset="0"/>
              </a:rPr>
              <a:t>shiwulo</a:t>
            </a:r>
            <a:r>
              <a:rPr lang="en" altLang="zh-TW" sz="1200" dirty="0">
                <a:solidFill>
                  <a:srgbClr val="F2F2F2"/>
                </a:solidFill>
                <a:latin typeface="Monaco" pitchFamily="2" charset="0"/>
              </a:rPr>
              <a:t> </a:t>
            </a:r>
            <a:r>
              <a:rPr lang="en" altLang="zh-TW" sz="1200" dirty="0" err="1">
                <a:solidFill>
                  <a:srgbClr val="F2F2F2"/>
                </a:solidFill>
                <a:latin typeface="Monaco" pitchFamily="2" charset="0"/>
              </a:rPr>
              <a:t>shiwulo</a:t>
            </a:r>
            <a:r>
              <a:rPr lang="en" altLang="zh-TW" sz="1200" dirty="0">
                <a:solidFill>
                  <a:srgbClr val="F2F2F2"/>
                </a:solidFill>
                <a:latin typeface="Monaco" pitchFamily="2" charset="0"/>
              </a:rPr>
              <a:t> 4.0K  4</a:t>
            </a:r>
            <a:r>
              <a:rPr lang="zh-TW" altLang="en-US" sz="1200" dirty="0">
                <a:solidFill>
                  <a:srgbClr val="F2F2F2"/>
                </a:solidFill>
                <a:latin typeface="Monaco" pitchFamily="2" charset="0"/>
              </a:rPr>
              <a:t>月  </a:t>
            </a:r>
            <a:r>
              <a:rPr lang="en-US" altLang="zh-TW" sz="1200" dirty="0">
                <a:solidFill>
                  <a:srgbClr val="F2F2F2"/>
                </a:solidFill>
                <a:latin typeface="Monaco" pitchFamily="2" charset="0"/>
              </a:rPr>
              <a:t>9 10:45 </a:t>
            </a:r>
            <a:r>
              <a:rPr lang="en" altLang="zh-TW" sz="1200" dirty="0">
                <a:solidFill>
                  <a:srgbClr val="400BD9"/>
                </a:solidFill>
                <a:latin typeface="Monaco" pitchFamily="2" charset="0"/>
              </a:rPr>
              <a:t>ext4</a:t>
            </a:r>
            <a:endParaRPr lang="en" altLang="zh-TW" sz="1200" dirty="0">
              <a:solidFill>
                <a:srgbClr val="F2F2F2"/>
              </a:solidFill>
              <a:latin typeface="Monaco" pitchFamily="2" charset="0"/>
            </a:endParaRPr>
          </a:p>
          <a:p>
            <a:r>
              <a:rPr lang="en" altLang="zh-TW" sz="1200" dirty="0" err="1">
                <a:solidFill>
                  <a:srgbClr val="F2F2F2"/>
                </a:solidFill>
                <a:latin typeface="Monaco" pitchFamily="2" charset="0"/>
              </a:rPr>
              <a:t>drwxr</a:t>
            </a:r>
            <a:r>
              <a:rPr lang="en" altLang="zh-TW" sz="1200" dirty="0">
                <a:solidFill>
                  <a:srgbClr val="F2F2F2"/>
                </a:solidFill>
                <a:latin typeface="Monaco" pitchFamily="2" charset="0"/>
              </a:rPr>
              <a:t>-</a:t>
            </a:r>
            <a:r>
              <a:rPr lang="en" altLang="zh-TW" sz="1200" dirty="0" err="1">
                <a:solidFill>
                  <a:srgbClr val="F2F2F2"/>
                </a:solidFill>
                <a:latin typeface="Monaco" pitchFamily="2" charset="0"/>
              </a:rPr>
              <a:t>xr</a:t>
            </a:r>
            <a:r>
              <a:rPr lang="en" altLang="zh-TW" sz="1200" dirty="0">
                <a:solidFill>
                  <a:srgbClr val="F2F2F2"/>
                </a:solidFill>
                <a:latin typeface="Monaco" pitchFamily="2" charset="0"/>
              </a:rPr>
              <a:t>-x 1 </a:t>
            </a:r>
            <a:r>
              <a:rPr lang="en" altLang="zh-TW" sz="1200" dirty="0" err="1">
                <a:solidFill>
                  <a:srgbClr val="F2F2F2"/>
                </a:solidFill>
                <a:latin typeface="Monaco" pitchFamily="2" charset="0"/>
              </a:rPr>
              <a:t>shiwulo</a:t>
            </a:r>
            <a:r>
              <a:rPr lang="en" altLang="zh-TW" sz="1200" dirty="0">
                <a:solidFill>
                  <a:srgbClr val="F2F2F2"/>
                </a:solidFill>
                <a:latin typeface="Monaco" pitchFamily="2" charset="0"/>
              </a:rPr>
              <a:t> </a:t>
            </a:r>
            <a:r>
              <a:rPr lang="en" altLang="zh-TW" sz="1200" dirty="0" err="1">
                <a:solidFill>
                  <a:srgbClr val="F2F2F2"/>
                </a:solidFill>
                <a:latin typeface="Monaco" pitchFamily="2" charset="0"/>
              </a:rPr>
              <a:t>shiwulo</a:t>
            </a:r>
            <a:r>
              <a:rPr lang="en" altLang="zh-TW" sz="1200" dirty="0">
                <a:solidFill>
                  <a:srgbClr val="F2F2F2"/>
                </a:solidFill>
                <a:latin typeface="Monaco" pitchFamily="2" charset="0"/>
              </a:rPr>
              <a:t>   68  3</a:t>
            </a:r>
            <a:r>
              <a:rPr lang="zh-TW" altLang="en-US" sz="1200" dirty="0">
                <a:solidFill>
                  <a:srgbClr val="F2F2F2"/>
                </a:solidFill>
                <a:latin typeface="Monaco" pitchFamily="2" charset="0"/>
              </a:rPr>
              <a:t>月 </a:t>
            </a:r>
            <a:r>
              <a:rPr lang="en-US" altLang="zh-TW" sz="1200" dirty="0">
                <a:solidFill>
                  <a:srgbClr val="F2F2F2"/>
                </a:solidFill>
                <a:latin typeface="Monaco" pitchFamily="2" charset="0"/>
              </a:rPr>
              <a:t>26 20:36 </a:t>
            </a:r>
            <a:r>
              <a:rPr lang="en" altLang="zh-TW" sz="1200" dirty="0">
                <a:solidFill>
                  <a:srgbClr val="400BD9"/>
                </a:solidFill>
                <a:latin typeface="Monaco" pitchFamily="2" charset="0"/>
              </a:rPr>
              <a:t>files</a:t>
            </a:r>
            <a:endParaRPr lang="en" altLang="zh-TW" sz="1200" dirty="0">
              <a:solidFill>
                <a:srgbClr val="F2F2F2"/>
              </a:solidFill>
              <a:latin typeface="Monaco" pitchFamily="2" charset="0"/>
            </a:endParaRPr>
          </a:p>
          <a:p>
            <a:r>
              <a:rPr lang="en" altLang="zh-TW" dirty="0" err="1">
                <a:solidFill>
                  <a:srgbClr val="FFFF00"/>
                </a:solidFill>
                <a:latin typeface="Monaco" pitchFamily="2" charset="0"/>
              </a:rPr>
              <a:t>l</a:t>
            </a:r>
            <a:r>
              <a:rPr lang="en" altLang="zh-TW" sz="1200" dirty="0" err="1">
                <a:solidFill>
                  <a:srgbClr val="F2F2F2"/>
                </a:solidFill>
                <a:latin typeface="Monaco" pitchFamily="2" charset="0"/>
              </a:rPr>
              <a:t>rwxrwxrwx</a:t>
            </a:r>
            <a:r>
              <a:rPr lang="en" altLang="zh-TW" sz="1200" dirty="0">
                <a:solidFill>
                  <a:srgbClr val="F2F2F2"/>
                </a:solidFill>
                <a:latin typeface="Monaco" pitchFamily="2" charset="0"/>
              </a:rPr>
              <a:t> 1 </a:t>
            </a:r>
            <a:r>
              <a:rPr lang="en" altLang="zh-TW" sz="1200" dirty="0" err="1">
                <a:solidFill>
                  <a:srgbClr val="F2F2F2"/>
                </a:solidFill>
                <a:latin typeface="Monaco" pitchFamily="2" charset="0"/>
              </a:rPr>
              <a:t>shiwulo</a:t>
            </a:r>
            <a:r>
              <a:rPr lang="en" altLang="zh-TW" sz="1200" dirty="0">
                <a:solidFill>
                  <a:srgbClr val="F2F2F2"/>
                </a:solidFill>
                <a:latin typeface="Monaco" pitchFamily="2" charset="0"/>
              </a:rPr>
              <a:t> </a:t>
            </a:r>
            <a:r>
              <a:rPr lang="en" altLang="zh-TW" sz="1200" dirty="0" err="1">
                <a:solidFill>
                  <a:srgbClr val="F2F2F2"/>
                </a:solidFill>
                <a:latin typeface="Monaco" pitchFamily="2" charset="0"/>
              </a:rPr>
              <a:t>shiwulo</a:t>
            </a:r>
            <a:r>
              <a:rPr lang="en" altLang="zh-TW" sz="1200" dirty="0">
                <a:solidFill>
                  <a:srgbClr val="F2F2F2"/>
                </a:solidFill>
                <a:latin typeface="Monaco" pitchFamily="2" charset="0"/>
              </a:rPr>
              <a:t>    7  4</a:t>
            </a:r>
            <a:r>
              <a:rPr lang="zh-TW" altLang="en-US" sz="1200" dirty="0">
                <a:solidFill>
                  <a:srgbClr val="F2F2F2"/>
                </a:solidFill>
                <a:latin typeface="Monaco" pitchFamily="2" charset="0"/>
              </a:rPr>
              <a:t>月  </a:t>
            </a:r>
            <a:r>
              <a:rPr lang="en-US" altLang="zh-TW" sz="1200" dirty="0">
                <a:solidFill>
                  <a:srgbClr val="F2F2F2"/>
                </a:solidFill>
                <a:latin typeface="Monaco" pitchFamily="2" charset="0"/>
              </a:rPr>
              <a:t>9 10:45 </a:t>
            </a:r>
            <a:r>
              <a:rPr lang="en" altLang="zh-TW" sz="1200" dirty="0">
                <a:solidFill>
                  <a:srgbClr val="2EAEBB"/>
                </a:solidFill>
                <a:latin typeface="Monaco" pitchFamily="2" charset="0"/>
              </a:rPr>
              <a:t>link2ext4</a:t>
            </a:r>
            <a:r>
              <a:rPr lang="en" altLang="zh-TW" sz="1200" dirty="0">
                <a:solidFill>
                  <a:srgbClr val="F2F2F2"/>
                </a:solidFill>
                <a:latin typeface="Monaco" pitchFamily="2" charset="0"/>
              </a:rPr>
              <a:t> -&gt; </a:t>
            </a:r>
            <a:r>
              <a:rPr lang="en" altLang="zh-TW" sz="1200" dirty="0">
                <a:solidFill>
                  <a:srgbClr val="400BD9"/>
                </a:solidFill>
                <a:latin typeface="Monaco" pitchFamily="2" charset="0"/>
              </a:rPr>
              <a:t>./ext4/</a:t>
            </a:r>
            <a:endParaRPr lang="en" altLang="zh-TW" sz="1200" dirty="0">
              <a:solidFill>
                <a:srgbClr val="F2F2F2"/>
              </a:solidFill>
              <a:latin typeface="Monaco" pitchFamily="2" charset="0"/>
            </a:endParaRPr>
          </a:p>
        </p:txBody>
      </p:sp>
      <p:sp>
        <p:nvSpPr>
          <p:cNvPr id="19" name="文字方塊 18">
            <a:extLst>
              <a:ext uri="{FF2B5EF4-FFF2-40B4-BE49-F238E27FC236}">
                <a16:creationId xmlns:a16="http://schemas.microsoft.com/office/drawing/2014/main" id="{39C8681F-CE26-B64E-94D6-B38E056C9217}"/>
              </a:ext>
            </a:extLst>
          </p:cNvPr>
          <p:cNvSpPr txBox="1"/>
          <p:nvPr/>
        </p:nvSpPr>
        <p:spPr>
          <a:xfrm>
            <a:off x="8384211" y="4618265"/>
            <a:ext cx="1018227" cy="923330"/>
          </a:xfrm>
          <a:prstGeom prst="rect">
            <a:avLst/>
          </a:prstGeom>
          <a:noFill/>
        </p:spPr>
        <p:txBody>
          <a:bodyPr wrap="none" rtlCol="0">
            <a:spAutoFit/>
          </a:bodyPr>
          <a:lstStyle/>
          <a:p>
            <a:r>
              <a:rPr kumimoji="1" lang="en-US" altLang="zh-TW" dirty="0"/>
              <a:t>/home/</a:t>
            </a:r>
          </a:p>
          <a:p>
            <a:r>
              <a:rPr kumimoji="1" lang="en-US" altLang="zh-TW" dirty="0" err="1"/>
              <a:t>shiwulo</a:t>
            </a:r>
            <a:r>
              <a:rPr kumimoji="1" lang="en-US" altLang="zh-TW" dirty="0"/>
              <a:t>/</a:t>
            </a:r>
          </a:p>
          <a:p>
            <a:r>
              <a:rPr kumimoji="1" lang="en-US" altLang="zh-TW" dirty="0"/>
              <a:t>ext4</a:t>
            </a:r>
            <a:endParaRPr kumimoji="1" lang="zh-TW" altLang="en-US" dirty="0"/>
          </a:p>
        </p:txBody>
      </p:sp>
      <p:sp>
        <p:nvSpPr>
          <p:cNvPr id="30" name="向右箭號圖說文字 29">
            <a:extLst>
              <a:ext uri="{FF2B5EF4-FFF2-40B4-BE49-F238E27FC236}">
                <a16:creationId xmlns:a16="http://schemas.microsoft.com/office/drawing/2014/main" id="{4A1A926E-87AA-3548-B672-F0F141AA9782}"/>
              </a:ext>
            </a:extLst>
          </p:cNvPr>
          <p:cNvSpPr/>
          <p:nvPr/>
        </p:nvSpPr>
        <p:spPr>
          <a:xfrm>
            <a:off x="5400675" y="4586348"/>
            <a:ext cx="3030949" cy="828675"/>
          </a:xfrm>
          <a:prstGeom prst="rightArrowCallout">
            <a:avLst>
              <a:gd name="adj1" fmla="val 25000"/>
              <a:gd name="adj2" fmla="val 25000"/>
              <a:gd name="adj3" fmla="val 25000"/>
              <a:gd name="adj4" fmla="val 850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soft link</a:t>
            </a:r>
            <a:r>
              <a:rPr kumimoji="1" lang="zh-CN" altLang="en-US" dirty="0"/>
              <a:t>本質上是一個文字檔，這的檔案的屬性是「</a:t>
            </a:r>
            <a:r>
              <a:rPr kumimoji="1" lang="en-US" altLang="zh-CN" dirty="0">
                <a:latin typeface="Chalkboard SE" panose="03050602040202020205" pitchFamily="66" charset="0"/>
                <a:ea typeface="HanziPen SC" panose="03000300000000000000" pitchFamily="66" charset="-122"/>
                <a:cs typeface="Apple Chancery" panose="03020702040506060504" pitchFamily="66" charset="-79"/>
              </a:rPr>
              <a:t>l</a:t>
            </a:r>
            <a:r>
              <a:rPr kumimoji="1" lang="zh-CN" altLang="en-US" dirty="0"/>
              <a:t>」</a:t>
            </a:r>
            <a:r>
              <a:rPr kumimoji="1" lang="en-US" altLang="zh-CN" dirty="0"/>
              <a:t> (</a:t>
            </a:r>
            <a:r>
              <a:rPr kumimoji="1" lang="zh-CN" altLang="en-US" dirty="0"/>
              <a:t>小寫的</a:t>
            </a:r>
            <a:r>
              <a:rPr kumimoji="1" lang="en-US" altLang="zh-CN" dirty="0"/>
              <a:t>L)</a:t>
            </a:r>
          </a:p>
        </p:txBody>
      </p:sp>
      <p:sp>
        <p:nvSpPr>
          <p:cNvPr id="72" name="摺角紙張 71">
            <a:extLst>
              <a:ext uri="{FF2B5EF4-FFF2-40B4-BE49-F238E27FC236}">
                <a16:creationId xmlns:a16="http://schemas.microsoft.com/office/drawing/2014/main" id="{12113588-A5F4-0442-9EC6-7193E2B58D42}"/>
              </a:ext>
            </a:extLst>
          </p:cNvPr>
          <p:cNvSpPr/>
          <p:nvPr/>
        </p:nvSpPr>
        <p:spPr>
          <a:xfrm>
            <a:off x="264294" y="4272788"/>
            <a:ext cx="4081214" cy="2186896"/>
          </a:xfrm>
          <a:prstGeom prst="foldedCorner">
            <a:avLst/>
          </a:prstGeom>
        </p:spPr>
        <p:style>
          <a:lnRef idx="0">
            <a:schemeClr val="accent2"/>
          </a:lnRef>
          <a:fillRef idx="3">
            <a:schemeClr val="accent2"/>
          </a:fillRef>
          <a:effectRef idx="3">
            <a:schemeClr val="accent2"/>
          </a:effectRef>
          <a:fontRef idx="minor">
            <a:schemeClr val="lt1"/>
          </a:fontRef>
        </p:style>
        <p:txBody>
          <a:bodyPr rtlCol="0" anchor="b"/>
          <a:lstStyle/>
          <a:p>
            <a:r>
              <a:rPr kumimoji="1" lang="zh-CN" altLang="en-US" dirty="0"/>
              <a:t>由於</a:t>
            </a:r>
            <a:r>
              <a:rPr kumimoji="1" lang="en-US" altLang="zh-CN" dirty="0"/>
              <a:t>soft</a:t>
            </a:r>
            <a:r>
              <a:rPr kumimoji="1" lang="zh-TW" altLang="en-US" dirty="0"/>
              <a:t> </a:t>
            </a:r>
            <a:r>
              <a:rPr kumimoji="1" lang="en-US" altLang="zh-CN" dirty="0"/>
              <a:t>link</a:t>
            </a:r>
            <a:r>
              <a:rPr kumimoji="1" lang="zh-CN" altLang="en-US" dirty="0"/>
              <a:t>是屬性為「</a:t>
            </a:r>
            <a:r>
              <a:rPr kumimoji="1" lang="en-US" altLang="zh-CN" dirty="0">
                <a:latin typeface="Chalkboard SE" panose="03050602040202020205" pitchFamily="66" charset="0"/>
                <a:ea typeface="HanziPen SC" panose="03000300000000000000" pitchFamily="66" charset="-122"/>
                <a:cs typeface="Apple Chancery" panose="03020702040506060504" pitchFamily="66" charset="-79"/>
              </a:rPr>
              <a:t>l</a:t>
            </a:r>
            <a:r>
              <a:rPr kumimoji="1" lang="zh-CN" altLang="en-US" dirty="0"/>
              <a:t>」的文字檔案，</a:t>
            </a:r>
            <a:r>
              <a:rPr kumimoji="1" lang="zh-TW" altLang="en-US" dirty="0"/>
              <a:t>因此</a:t>
            </a:r>
            <a:r>
              <a:rPr kumimoji="1" lang="en-US" altLang="zh-TW" dirty="0"/>
              <a:t>UNIX</a:t>
            </a:r>
            <a:r>
              <a:rPr kumimoji="1" lang="zh-CN" altLang="en-US" dirty="0"/>
              <a:t>根本不管這個文字檔案的內容。只有當我們存取這個檔案的時候，</a:t>
            </a:r>
            <a:r>
              <a:rPr kumimoji="1" lang="en-US" altLang="zh-CN" dirty="0"/>
              <a:t>UNIX</a:t>
            </a:r>
            <a:r>
              <a:rPr kumimoji="1" lang="zh-CN" altLang="en-US" dirty="0"/>
              <a:t>依照</a:t>
            </a:r>
            <a:r>
              <a:rPr kumimoji="1" lang="en-US" altLang="zh-CN" dirty="0"/>
              <a:t>soft link</a:t>
            </a:r>
            <a:r>
              <a:rPr kumimoji="1" lang="zh-CN" altLang="en-US" dirty="0"/>
              <a:t>的檔案內容，</a:t>
            </a:r>
            <a:r>
              <a:rPr kumimoji="1" lang="zh-TW" altLang="en-US" dirty="0"/>
              <a:t>依次進入各個目錄去存取檔案或目錄</a:t>
            </a:r>
            <a:endParaRPr kumimoji="1" lang="en-US" altLang="zh-CN" dirty="0"/>
          </a:p>
        </p:txBody>
      </p:sp>
      <p:pic>
        <p:nvPicPr>
          <p:cNvPr id="33" name="圖片 32">
            <a:extLst>
              <a:ext uri="{FF2B5EF4-FFF2-40B4-BE49-F238E27FC236}">
                <a16:creationId xmlns:a16="http://schemas.microsoft.com/office/drawing/2014/main" id="{FDF75F1C-1ECA-1A41-A2AF-2836C6886AD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484" y="3543873"/>
            <a:ext cx="1148142" cy="1148142"/>
          </a:xfrm>
          <a:prstGeom prst="rect">
            <a:avLst/>
          </a:prstGeom>
        </p:spPr>
      </p:pic>
    </p:spTree>
    <p:extLst>
      <p:ext uri="{BB962C8B-B14F-4D97-AF65-F5344CB8AC3E}">
        <p14:creationId xmlns:p14="http://schemas.microsoft.com/office/powerpoint/2010/main" val="19191092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sp>
        <p:nvSpPr>
          <p:cNvPr id="11" name="三角形 10">
            <a:extLst>
              <a:ext uri="{FF2B5EF4-FFF2-40B4-BE49-F238E27FC236}">
                <a16:creationId xmlns:a16="http://schemas.microsoft.com/office/drawing/2014/main" id="{A37455C8-CC99-C644-8B81-0449CD3E7D27}"/>
              </a:ext>
            </a:extLst>
          </p:cNvPr>
          <p:cNvSpPr/>
          <p:nvPr/>
        </p:nvSpPr>
        <p:spPr>
          <a:xfrm>
            <a:off x="7116417" y="1023731"/>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cxnSp>
        <p:nvCxnSpPr>
          <p:cNvPr id="13" name="肘形接點 12">
            <a:extLst>
              <a:ext uri="{FF2B5EF4-FFF2-40B4-BE49-F238E27FC236}">
                <a16:creationId xmlns:a16="http://schemas.microsoft.com/office/drawing/2014/main" id="{4242D2CF-78F3-7F40-9782-40A0B016B988}"/>
              </a:ext>
            </a:extLst>
          </p:cNvPr>
          <p:cNvCxnSpPr>
            <a:cxnSpLocks/>
            <a:endCxn id="11" idx="0"/>
          </p:cNvCxnSpPr>
          <p:nvPr/>
        </p:nvCxnSpPr>
        <p:spPr>
          <a:xfrm flipV="1">
            <a:off x="6261100" y="1023731"/>
            <a:ext cx="2939222" cy="1798982"/>
          </a:xfrm>
          <a:prstGeom prst="bentConnector4">
            <a:avLst>
              <a:gd name="adj1" fmla="val 14550"/>
              <a:gd name="adj2" fmla="val 136648"/>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2" name="圖片 21">
            <a:extLst>
              <a:ext uri="{FF2B5EF4-FFF2-40B4-BE49-F238E27FC236}">
                <a16:creationId xmlns:a16="http://schemas.microsoft.com/office/drawing/2014/main" id="{3C78FFD5-AAEB-1745-99AC-3CAEB1FC9F6C}"/>
              </a:ext>
            </a:extLst>
          </p:cNvPr>
          <p:cNvPicPr>
            <a:picLocks noChangeAspect="1"/>
          </p:cNvPicPr>
          <p:nvPr/>
        </p:nvPicPr>
        <p:blipFill>
          <a:blip r:embed="rId4"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864597" y="911638"/>
            <a:ext cx="2287107" cy="2094949"/>
          </a:xfrm>
          <a:prstGeom prst="rect">
            <a:avLst/>
          </a:prstGeom>
        </p:spPr>
      </p:pic>
      <p:sp>
        <p:nvSpPr>
          <p:cNvPr id="20" name="橢圓 19">
            <a:extLst>
              <a:ext uri="{FF2B5EF4-FFF2-40B4-BE49-F238E27FC236}">
                <a16:creationId xmlns:a16="http://schemas.microsoft.com/office/drawing/2014/main" id="{6A53C2C4-E088-EB44-8264-FE9F94AAEF0A}"/>
              </a:ext>
            </a:extLst>
          </p:cNvPr>
          <p:cNvSpPr/>
          <p:nvPr/>
        </p:nvSpPr>
        <p:spPr>
          <a:xfrm>
            <a:off x="8736496" y="1023731"/>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23" name="圖片 22">
            <a:extLst>
              <a:ext uri="{FF2B5EF4-FFF2-40B4-BE49-F238E27FC236}">
                <a16:creationId xmlns:a16="http://schemas.microsoft.com/office/drawing/2014/main" id="{E3B1BD8E-7008-7C4D-A646-DEE16A1EEB3B}"/>
              </a:ext>
            </a:extLst>
          </p:cNvPr>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851748" y="1634434"/>
            <a:ext cx="858631" cy="858631"/>
          </a:xfrm>
          <a:prstGeom prst="rect">
            <a:avLst/>
          </a:prstGeom>
        </p:spPr>
      </p:pic>
      <p:sp>
        <p:nvSpPr>
          <p:cNvPr id="21" name="橢圓 20">
            <a:extLst>
              <a:ext uri="{FF2B5EF4-FFF2-40B4-BE49-F238E27FC236}">
                <a16:creationId xmlns:a16="http://schemas.microsoft.com/office/drawing/2014/main" id="{35A7731B-2E1D-8D49-9DD2-8C9F9EA72672}"/>
              </a:ext>
            </a:extLst>
          </p:cNvPr>
          <p:cNvSpPr/>
          <p:nvPr/>
        </p:nvSpPr>
        <p:spPr>
          <a:xfrm>
            <a:off x="9028734" y="1800362"/>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pic>
        <p:nvPicPr>
          <p:cNvPr id="43" name="圖片 42">
            <a:extLst>
              <a:ext uri="{FF2B5EF4-FFF2-40B4-BE49-F238E27FC236}">
                <a16:creationId xmlns:a16="http://schemas.microsoft.com/office/drawing/2014/main" id="{4AA211B2-AEF0-0E4E-A8D5-26BC6A61B905}"/>
              </a:ext>
            </a:extLst>
          </p:cNvPr>
          <p:cNvPicPr>
            <a:picLocks noChangeAspect="1"/>
          </p:cNvPicPr>
          <p:nvPr/>
        </p:nvPicPr>
        <p:blipFill>
          <a:blip r:embed="rId6"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147051" y="3465715"/>
            <a:ext cx="868293" cy="868293"/>
          </a:xfrm>
          <a:prstGeom prst="rect">
            <a:avLst/>
          </a:prstGeom>
        </p:spPr>
      </p:pic>
      <p:pic>
        <p:nvPicPr>
          <p:cNvPr id="44" name="圖片 43">
            <a:extLst>
              <a:ext uri="{FF2B5EF4-FFF2-40B4-BE49-F238E27FC236}">
                <a16:creationId xmlns:a16="http://schemas.microsoft.com/office/drawing/2014/main" id="{E465E990-2EED-9040-910E-2A9F4E559C9B}"/>
              </a:ext>
            </a:extLst>
          </p:cNvPr>
          <p:cNvPicPr>
            <a:picLocks noChangeAspect="1"/>
          </p:cNvPicPr>
          <p:nvPr/>
        </p:nvPicPr>
        <p:blipFill>
          <a:blip r:embed="rId6"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884756" y="3465714"/>
            <a:ext cx="868293" cy="868293"/>
          </a:xfrm>
          <a:prstGeom prst="rect">
            <a:avLst/>
          </a:prstGeom>
        </p:spPr>
      </p:pic>
      <p:pic>
        <p:nvPicPr>
          <p:cNvPr id="45" name="圖片 44">
            <a:extLst>
              <a:ext uri="{FF2B5EF4-FFF2-40B4-BE49-F238E27FC236}">
                <a16:creationId xmlns:a16="http://schemas.microsoft.com/office/drawing/2014/main" id="{0B8E82FA-8F49-FC49-9684-6BEA5E1FFE00}"/>
              </a:ext>
            </a:extLst>
          </p:cNvPr>
          <p:cNvPicPr>
            <a:picLocks noChangeAspect="1"/>
          </p:cNvPicPr>
          <p:nvPr/>
        </p:nvPicPr>
        <p:blipFill>
          <a:blip r:embed="rId6"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9622461" y="3465714"/>
            <a:ext cx="868293" cy="868293"/>
          </a:xfrm>
          <a:prstGeom prst="rect">
            <a:avLst/>
          </a:prstGeom>
        </p:spPr>
      </p:pic>
      <p:pic>
        <p:nvPicPr>
          <p:cNvPr id="46" name="圖片 45">
            <a:extLst>
              <a:ext uri="{FF2B5EF4-FFF2-40B4-BE49-F238E27FC236}">
                <a16:creationId xmlns:a16="http://schemas.microsoft.com/office/drawing/2014/main" id="{6059A3F6-E605-204D-8C46-78B9CD6BC1DF}"/>
              </a:ext>
            </a:extLst>
          </p:cNvPr>
          <p:cNvPicPr>
            <a:picLocks noChangeAspect="1"/>
          </p:cNvPicPr>
          <p:nvPr/>
        </p:nvPicPr>
        <p:blipFill>
          <a:blip r:embed="rId6"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0360166" y="3465713"/>
            <a:ext cx="868293" cy="868293"/>
          </a:xfrm>
          <a:prstGeom prst="rect">
            <a:avLst/>
          </a:prstGeom>
        </p:spPr>
      </p:pic>
      <p:sp>
        <p:nvSpPr>
          <p:cNvPr id="48" name="文字方塊 47">
            <a:extLst>
              <a:ext uri="{FF2B5EF4-FFF2-40B4-BE49-F238E27FC236}">
                <a16:creationId xmlns:a16="http://schemas.microsoft.com/office/drawing/2014/main" id="{2E17E43F-59CE-4E45-B003-DC8D857496F8}"/>
              </a:ext>
            </a:extLst>
          </p:cNvPr>
          <p:cNvSpPr txBox="1"/>
          <p:nvPr/>
        </p:nvSpPr>
        <p:spPr>
          <a:xfrm>
            <a:off x="8384211" y="3702022"/>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49" name="文字方塊 48">
            <a:extLst>
              <a:ext uri="{FF2B5EF4-FFF2-40B4-BE49-F238E27FC236}">
                <a16:creationId xmlns:a16="http://schemas.microsoft.com/office/drawing/2014/main" id="{6E02F6DD-3D35-0F44-824D-6B40D3C274E4}"/>
              </a:ext>
            </a:extLst>
          </p:cNvPr>
          <p:cNvSpPr txBox="1"/>
          <p:nvPr/>
        </p:nvSpPr>
        <p:spPr>
          <a:xfrm>
            <a:off x="9138481" y="3702022"/>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50" name="文字方塊 49">
            <a:extLst>
              <a:ext uri="{FF2B5EF4-FFF2-40B4-BE49-F238E27FC236}">
                <a16:creationId xmlns:a16="http://schemas.microsoft.com/office/drawing/2014/main" id="{54912455-450C-2C47-817C-353678821043}"/>
              </a:ext>
            </a:extLst>
          </p:cNvPr>
          <p:cNvSpPr txBox="1"/>
          <p:nvPr/>
        </p:nvSpPr>
        <p:spPr>
          <a:xfrm>
            <a:off x="9864313" y="3710880"/>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51" name="文字方塊 50">
            <a:extLst>
              <a:ext uri="{FF2B5EF4-FFF2-40B4-BE49-F238E27FC236}">
                <a16:creationId xmlns:a16="http://schemas.microsoft.com/office/drawing/2014/main" id="{88C2F7B1-C0C5-134A-94CE-06683029A7C8}"/>
              </a:ext>
            </a:extLst>
          </p:cNvPr>
          <p:cNvSpPr txBox="1"/>
          <p:nvPr/>
        </p:nvSpPr>
        <p:spPr>
          <a:xfrm>
            <a:off x="10591523" y="3702021"/>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101424" y="1744002"/>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39129" y="2665548"/>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76834" y="895902"/>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70179" y="895902"/>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49755" y="2038034"/>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73A06E60-784E-E841-8F06-DA9AEEF9D94B}"/>
              </a:ext>
            </a:extLst>
          </p:cNvPr>
          <p:cNvSpPr/>
          <p:nvPr/>
        </p:nvSpPr>
        <p:spPr>
          <a:xfrm>
            <a:off x="8557037"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989042A7-67F6-1F4A-9472-2CDEA39C4CD7}"/>
              </a:ext>
            </a:extLst>
          </p:cNvPr>
          <p:cNvSpPr/>
          <p:nvPr/>
        </p:nvSpPr>
        <p:spPr>
          <a:xfrm>
            <a:off x="8849140"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88" name="直線箭頭接點 87">
            <a:extLst>
              <a:ext uri="{FF2B5EF4-FFF2-40B4-BE49-F238E27FC236}">
                <a16:creationId xmlns:a16="http://schemas.microsoft.com/office/drawing/2014/main" id="{76188DF8-640D-374C-85A4-3EA2D9FBBECB}"/>
              </a:ext>
            </a:extLst>
          </p:cNvPr>
          <p:cNvCxnSpPr>
            <a:cxnSpLocks/>
            <a:endCxn id="44" idx="0"/>
          </p:cNvCxnSpPr>
          <p:nvPr/>
        </p:nvCxnSpPr>
        <p:spPr>
          <a:xfrm>
            <a:off x="8736629" y="2988636"/>
            <a:ext cx="582274" cy="47707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35B08C7D-2A20-7A43-95F7-5C1A52BABD55}"/>
              </a:ext>
            </a:extLst>
          </p:cNvPr>
          <p:cNvCxnSpPr>
            <a:cxnSpLocks/>
          </p:cNvCxnSpPr>
          <p:nvPr/>
        </p:nvCxnSpPr>
        <p:spPr>
          <a:xfrm>
            <a:off x="9079475" y="2975803"/>
            <a:ext cx="813273" cy="49761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A84CA333-61C3-6249-8D39-3309DBB76255}"/>
              </a:ext>
            </a:extLst>
          </p:cNvPr>
          <p:cNvSpPr/>
          <p:nvPr/>
        </p:nvSpPr>
        <p:spPr>
          <a:xfrm>
            <a:off x="10250555" y="205162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95" name="直線箭頭接點 94">
            <a:extLst>
              <a:ext uri="{FF2B5EF4-FFF2-40B4-BE49-F238E27FC236}">
                <a16:creationId xmlns:a16="http://schemas.microsoft.com/office/drawing/2014/main" id="{57983155-5F58-984B-B411-7B7E7B0C21DB}"/>
              </a:ext>
            </a:extLst>
          </p:cNvPr>
          <p:cNvCxnSpPr>
            <a:cxnSpLocks/>
            <a:endCxn id="46" idx="0"/>
          </p:cNvCxnSpPr>
          <p:nvPr/>
        </p:nvCxnSpPr>
        <p:spPr>
          <a:xfrm>
            <a:off x="10383078" y="2263930"/>
            <a:ext cx="411235" cy="1201783"/>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en-US" altLang="zh-TW" sz="800" dirty="0" err="1"/>
              <a:t>softlink</a:t>
            </a:r>
            <a:endParaRPr kumimoji="1" lang="zh-TW" altLang="en-US" sz="800" dirty="0"/>
          </a:p>
        </p:txBody>
      </p:sp>
      <p:cxnSp>
        <p:nvCxnSpPr>
          <p:cNvPr id="68" name="直線箭頭接點 67">
            <a:extLst>
              <a:ext uri="{FF2B5EF4-FFF2-40B4-BE49-F238E27FC236}">
                <a16:creationId xmlns:a16="http://schemas.microsoft.com/office/drawing/2014/main" id="{98A75B65-EDD4-514D-8379-1EB450DB94FC}"/>
              </a:ext>
            </a:extLst>
          </p:cNvPr>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7" name="橢圓 86">
            <a:extLst>
              <a:ext uri="{FF2B5EF4-FFF2-40B4-BE49-F238E27FC236}">
                <a16:creationId xmlns:a16="http://schemas.microsoft.com/office/drawing/2014/main" id="{C4E9CA5A-EEAC-2C48-9D5A-4FE397DB5577}"/>
              </a:ext>
            </a:extLst>
          </p:cNvPr>
          <p:cNvSpPr/>
          <p:nvPr/>
        </p:nvSpPr>
        <p:spPr>
          <a:xfrm>
            <a:off x="8117670" y="2516818"/>
            <a:ext cx="245148" cy="24514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TW" dirty="0">
                <a:solidFill>
                  <a:schemeClr val="lt1"/>
                </a:solidFill>
              </a:rPr>
              <a:t>2</a:t>
            </a:r>
            <a:endParaRPr kumimoji="1" lang="zh-TW" altLang="en-US" dirty="0">
              <a:solidFill>
                <a:schemeClr val="lt1"/>
              </a:solidFill>
            </a:endParaRPr>
          </a:p>
        </p:txBody>
      </p:sp>
      <p:cxnSp>
        <p:nvCxnSpPr>
          <p:cNvPr id="89" name="直線箭頭接點 88">
            <a:extLst>
              <a:ext uri="{FF2B5EF4-FFF2-40B4-BE49-F238E27FC236}">
                <a16:creationId xmlns:a16="http://schemas.microsoft.com/office/drawing/2014/main" id="{0358D997-A56E-E041-B27B-3DD9699E80AD}"/>
              </a:ext>
            </a:extLst>
          </p:cNvPr>
          <p:cNvCxnSpPr>
            <a:cxnSpLocks/>
          </p:cNvCxnSpPr>
          <p:nvPr/>
        </p:nvCxnSpPr>
        <p:spPr>
          <a:xfrm>
            <a:off x="8287163" y="2787366"/>
            <a:ext cx="166067" cy="70899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1" name="圖片 60">
            <a:extLst>
              <a:ext uri="{FF2B5EF4-FFF2-40B4-BE49-F238E27FC236}">
                <a16:creationId xmlns:a16="http://schemas.microsoft.com/office/drawing/2014/main" id="{2405032D-7CDC-2B46-9AFE-4FF9847D261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12401" y="4172545"/>
            <a:ext cx="1518203" cy="1615608"/>
          </a:xfrm>
          <a:prstGeom prst="rect">
            <a:avLst/>
          </a:prstGeom>
        </p:spPr>
      </p:pic>
      <p:sp>
        <p:nvSpPr>
          <p:cNvPr id="62" name="橢圓 61">
            <a:extLst>
              <a:ext uri="{FF2B5EF4-FFF2-40B4-BE49-F238E27FC236}">
                <a16:creationId xmlns:a16="http://schemas.microsoft.com/office/drawing/2014/main" id="{1E6D911D-0C12-7E43-B027-82F71DFF4CF8}"/>
              </a:ext>
            </a:extLst>
          </p:cNvPr>
          <p:cNvSpPr/>
          <p:nvPr/>
        </p:nvSpPr>
        <p:spPr>
          <a:xfrm>
            <a:off x="10065996" y="2151822"/>
            <a:ext cx="175591" cy="193491"/>
          </a:xfrm>
          <a:prstGeom prst="ellipse">
            <a:avLst/>
          </a:prstGeom>
          <a:solidFill>
            <a:srgbClr val="C00000"/>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solidFill>
                <a:schemeClr val="bg1"/>
              </a:solidFill>
            </a:endParaRPr>
          </a:p>
        </p:txBody>
      </p:sp>
      <p:cxnSp>
        <p:nvCxnSpPr>
          <p:cNvPr id="64" name="直線箭頭接點 63">
            <a:extLst>
              <a:ext uri="{FF2B5EF4-FFF2-40B4-BE49-F238E27FC236}">
                <a16:creationId xmlns:a16="http://schemas.microsoft.com/office/drawing/2014/main" id="{4413C710-C66A-6444-8828-AE182D1911D1}"/>
              </a:ext>
            </a:extLst>
          </p:cNvPr>
          <p:cNvCxnSpPr>
            <a:cxnSpLocks/>
          </p:cNvCxnSpPr>
          <p:nvPr/>
        </p:nvCxnSpPr>
        <p:spPr>
          <a:xfrm flipH="1">
            <a:off x="8849140" y="2367721"/>
            <a:ext cx="1245151" cy="2013867"/>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39C8681F-CE26-B64E-94D6-B38E056C9217}"/>
              </a:ext>
            </a:extLst>
          </p:cNvPr>
          <p:cNvSpPr txBox="1"/>
          <p:nvPr/>
        </p:nvSpPr>
        <p:spPr>
          <a:xfrm>
            <a:off x="8384211" y="4618265"/>
            <a:ext cx="671979" cy="646331"/>
          </a:xfrm>
          <a:prstGeom prst="rect">
            <a:avLst/>
          </a:prstGeom>
          <a:noFill/>
        </p:spPr>
        <p:txBody>
          <a:bodyPr wrap="none" rtlCol="0">
            <a:spAutoFit/>
          </a:bodyPr>
          <a:lstStyle/>
          <a:p>
            <a:r>
              <a:rPr kumimoji="1" lang="en-US" altLang="zh-TW" dirty="0"/>
              <a:t>/</a:t>
            </a:r>
            <a:r>
              <a:rPr kumimoji="1" lang="en-US" altLang="zh-TW" dirty="0" err="1"/>
              <a:t>var</a:t>
            </a:r>
            <a:endParaRPr kumimoji="1" lang="en-US" altLang="zh-TW" dirty="0"/>
          </a:p>
          <a:p>
            <a:r>
              <a:rPr kumimoji="1" lang="en-US" altLang="zh-TW" dirty="0"/>
              <a:t>/file6</a:t>
            </a:r>
          </a:p>
        </p:txBody>
      </p:sp>
      <p:sp>
        <p:nvSpPr>
          <p:cNvPr id="30" name="向右箭號圖說文字 29">
            <a:extLst>
              <a:ext uri="{FF2B5EF4-FFF2-40B4-BE49-F238E27FC236}">
                <a16:creationId xmlns:a16="http://schemas.microsoft.com/office/drawing/2014/main" id="{4A1A926E-87AA-3548-B672-F0F141AA9782}"/>
              </a:ext>
            </a:extLst>
          </p:cNvPr>
          <p:cNvSpPr/>
          <p:nvPr/>
        </p:nvSpPr>
        <p:spPr>
          <a:xfrm>
            <a:off x="5400675" y="4586348"/>
            <a:ext cx="3030949" cy="828675"/>
          </a:xfrm>
          <a:prstGeom prst="rightArrowCallout">
            <a:avLst>
              <a:gd name="adj1" fmla="val 25000"/>
              <a:gd name="adj2" fmla="val 25000"/>
              <a:gd name="adj3" fmla="val 25000"/>
              <a:gd name="adj4" fmla="val 850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改變這個</a:t>
            </a:r>
            <a:r>
              <a:rPr kumimoji="1" lang="en-US" altLang="zh-CN" dirty="0"/>
              <a:t>link</a:t>
            </a:r>
            <a:r>
              <a:rPr kumimoji="1" lang="zh-CN" altLang="en-US" dirty="0"/>
              <a:t>的指向</a:t>
            </a:r>
            <a:endParaRPr kumimoji="1" lang="en-US" altLang="zh-CN" dirty="0"/>
          </a:p>
        </p:txBody>
      </p:sp>
      <p:sp>
        <p:nvSpPr>
          <p:cNvPr id="12" name="手繪多邊形 11">
            <a:extLst>
              <a:ext uri="{FF2B5EF4-FFF2-40B4-BE49-F238E27FC236}">
                <a16:creationId xmlns:a16="http://schemas.microsoft.com/office/drawing/2014/main" id="{4544ED90-849F-9547-912D-35C640DAF736}"/>
              </a:ext>
            </a:extLst>
          </p:cNvPr>
          <p:cNvSpPr/>
          <p:nvPr/>
        </p:nvSpPr>
        <p:spPr>
          <a:xfrm>
            <a:off x="4279106" y="450056"/>
            <a:ext cx="907257" cy="1507332"/>
          </a:xfrm>
          <a:custGeom>
            <a:avLst/>
            <a:gdLst>
              <a:gd name="connsiteX0" fmla="*/ 0 w 907257"/>
              <a:gd name="connsiteY0" fmla="*/ 0 h 1507332"/>
              <a:gd name="connsiteX1" fmla="*/ 550069 w 907257"/>
              <a:gd name="connsiteY1" fmla="*/ 1185863 h 1507332"/>
              <a:gd name="connsiteX2" fmla="*/ 907257 w 907257"/>
              <a:gd name="connsiteY2" fmla="*/ 1507332 h 1507332"/>
            </a:gdLst>
            <a:ahLst/>
            <a:cxnLst>
              <a:cxn ang="0">
                <a:pos x="connsiteX0" y="connsiteY0"/>
              </a:cxn>
              <a:cxn ang="0">
                <a:pos x="connsiteX1" y="connsiteY1"/>
              </a:cxn>
              <a:cxn ang="0">
                <a:pos x="connsiteX2" y="connsiteY2"/>
              </a:cxn>
            </a:cxnLst>
            <a:rect l="l" t="t" r="r" b="b"/>
            <a:pathLst>
              <a:path w="907257" h="1507332">
                <a:moveTo>
                  <a:pt x="0" y="0"/>
                </a:moveTo>
                <a:lnTo>
                  <a:pt x="550069" y="1185863"/>
                </a:lnTo>
                <a:lnTo>
                  <a:pt x="907257" y="1507332"/>
                </a:ln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9" name="摺角紙張 68">
            <a:extLst>
              <a:ext uri="{FF2B5EF4-FFF2-40B4-BE49-F238E27FC236}">
                <a16:creationId xmlns:a16="http://schemas.microsoft.com/office/drawing/2014/main" id="{550292B5-DD06-6E4C-866A-1DF9E53B57CF}"/>
              </a:ext>
            </a:extLst>
          </p:cNvPr>
          <p:cNvSpPr/>
          <p:nvPr/>
        </p:nvSpPr>
        <p:spPr>
          <a:xfrm>
            <a:off x="303325" y="4321575"/>
            <a:ext cx="4081214" cy="2481760"/>
          </a:xfrm>
          <a:prstGeom prst="foldedCorner">
            <a:avLst/>
          </a:prstGeom>
        </p:spPr>
        <p:style>
          <a:lnRef idx="0">
            <a:schemeClr val="accent2"/>
          </a:lnRef>
          <a:fillRef idx="3">
            <a:schemeClr val="accent2"/>
          </a:fillRef>
          <a:effectRef idx="3">
            <a:schemeClr val="accent2"/>
          </a:effectRef>
          <a:fontRef idx="minor">
            <a:schemeClr val="lt1"/>
          </a:fontRef>
        </p:style>
        <p:txBody>
          <a:bodyPr rtlCol="0" anchor="b"/>
          <a:lstStyle/>
          <a:p>
            <a:r>
              <a:rPr kumimoji="1" lang="en-US" altLang="zh-CN" dirty="0"/>
              <a:t>UNIX</a:t>
            </a:r>
            <a:r>
              <a:rPr kumimoji="1" lang="zh-CN" altLang="en-US" dirty="0"/>
              <a:t>會依照我們指定的路徑，然後幫我們存取檔案或者資料夾</a:t>
            </a:r>
            <a:endParaRPr kumimoji="1" lang="en-US" altLang="zh-CN" dirty="0"/>
          </a:p>
          <a:p>
            <a:pPr marL="285750" indent="-285750">
              <a:buFont typeface="Arial" panose="020B0604020202020204" pitchFamily="34" charset="0"/>
              <a:buChar char="•"/>
            </a:pPr>
            <a:r>
              <a:rPr kumimoji="1" lang="zh-CN" altLang="en-US" dirty="0"/>
              <a:t>因此我們要有這些資料夾、檔案的存取權限</a:t>
            </a:r>
            <a:endParaRPr kumimoji="1" lang="en-US" altLang="zh-CN" dirty="0"/>
          </a:p>
          <a:p>
            <a:r>
              <a:rPr kumimoji="1" lang="zh-CN" altLang="en-US" dirty="0"/>
              <a:t>由於</a:t>
            </a:r>
            <a:r>
              <a:rPr kumimoji="1" lang="en-US" altLang="zh-CN" dirty="0"/>
              <a:t>link</a:t>
            </a:r>
            <a:r>
              <a:rPr kumimoji="1" lang="zh-CN" altLang="en-US" dirty="0"/>
              <a:t>紀錄的是路徑，因此可以穿越檔案系統</a:t>
            </a:r>
            <a:endParaRPr kumimoji="1" lang="en-US" altLang="zh-CN" dirty="0"/>
          </a:p>
        </p:txBody>
      </p:sp>
      <p:pic>
        <p:nvPicPr>
          <p:cNvPr id="71" name="圖片 70">
            <a:extLst>
              <a:ext uri="{FF2B5EF4-FFF2-40B4-BE49-F238E27FC236}">
                <a16:creationId xmlns:a16="http://schemas.microsoft.com/office/drawing/2014/main" id="{23B616D6-EC08-604C-9E49-45C9C4EB931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484" y="3543873"/>
            <a:ext cx="1148142" cy="1148142"/>
          </a:xfrm>
          <a:prstGeom prst="rect">
            <a:avLst/>
          </a:prstGeom>
        </p:spPr>
      </p:pic>
    </p:spTree>
    <p:extLst>
      <p:ext uri="{BB962C8B-B14F-4D97-AF65-F5344CB8AC3E}">
        <p14:creationId xmlns:p14="http://schemas.microsoft.com/office/powerpoint/2010/main" val="976413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16B6AF00-2C76-F142-9A78-1462088CECAD}"/>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檔案的基本屬性</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F6AF0612-4143-2E42-BF0E-ABF740781936}"/>
              </a:ext>
            </a:extLst>
          </p:cNvPr>
          <p:cNvSpPr txBox="1"/>
          <p:nvPr/>
        </p:nvSpPr>
        <p:spPr>
          <a:xfrm>
            <a:off x="600477" y="1837084"/>
            <a:ext cx="10990804" cy="4350962"/>
          </a:xfrm>
          <a:prstGeom prst="rect">
            <a:avLst/>
          </a:prstGeom>
          <a:noFill/>
          <a:ln cap="flat">
            <a:noFill/>
          </a:ln>
        </p:spPr>
        <p:txBody>
          <a:bodyPr vert="horz" wrap="square" lIns="91440" tIns="45720" rIns="91440" bIns="45720" anchor="t"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C00000"/>
                </a:solidFill>
                <a:uFillTx/>
                <a:latin typeface="Courier"/>
                <a:ea typeface="Consolas"/>
                <a:cs typeface="Noto Sans Mono Light" panose="020B0409040504020204" pitchFamily="50"/>
              </a:rPr>
              <a:t>-rw-r--r--  </a:t>
            </a:r>
            <a:r>
              <a:rPr lang="zh-TW" sz="2400" b="0" i="0" u="none" strike="noStrike" kern="1200" cap="none" spc="-1" baseline="0" dirty="0">
                <a:solidFill>
                  <a:srgbClr val="000000"/>
                </a:solidFill>
                <a:uFillTx/>
                <a:latin typeface="Courier"/>
                <a:ea typeface="Consolas"/>
                <a:cs typeface="Noto Sans Mono Light" panose="020B0409040504020204" pitchFamily="50"/>
              </a:rPr>
              <a:t>2 shiwulo shiwulo 8.8K Dec 29 05:41 examples.desktop</a:t>
            </a:r>
            <a:r>
              <a:rPr lang="zh-TW" sz="2400" b="0" i="0" u="none" strike="noStrike" kern="1200" cap="none" spc="-1" baseline="0" dirty="0">
                <a:solidFill>
                  <a:srgbClr val="C00000"/>
                </a:solidFill>
                <a:uFillTx/>
                <a:latin typeface="Courier"/>
                <a:ea typeface="Consolas"/>
                <a:cs typeface="Noto Sans Mono Light" panose="020B0409040504020204" pitchFamily="50"/>
              </a:rPr>
              <a:t> -rw-r--r--  </a:t>
            </a:r>
            <a:r>
              <a:rPr lang="zh-TW" sz="2400" b="0" i="0" u="none" strike="noStrike" kern="1200" cap="none" spc="-1" baseline="0" dirty="0">
                <a:solidFill>
                  <a:srgbClr val="000000"/>
                </a:solidFill>
                <a:uFillTx/>
                <a:latin typeface="Courier"/>
                <a:ea typeface="Consolas"/>
                <a:cs typeface="Noto Sans Mono Light" panose="020B0409040504020204" pitchFamily="50"/>
              </a:rPr>
              <a:t>1 shiwulo shiwulo  675 Dec 29 05:41 .profile</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10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b="0" i="0" u="none" strike="noStrike" kern="1200" cap="none" spc="-1" baseline="0" dirty="0">
                <a:solidFill>
                  <a:srgbClr val="000000"/>
                </a:solidFill>
                <a:uFillTx/>
                <a:latin typeface="Arial"/>
                <a:ea typeface="Consolas"/>
                <a:cs typeface="Noto Sans Mono Light" panose="020B0409040504020204" pitchFamily="50"/>
              </a:rPr>
              <a:t>紅色的第1個字代表目錄（d）或檔案（-）捷徑（</a:t>
            </a:r>
            <a:r>
              <a:rPr lang="zh-TW" sz="2800" u="none" strike="noStrike" kern="1200" cap="none" spc="-1" baseline="0" dirty="0">
                <a:solidFill>
                  <a:srgbClr val="000000"/>
                </a:solidFill>
                <a:uFillTx/>
                <a:latin typeface="Microsoft YaHei Light" panose="020B0502040204020203" pitchFamily="34" charset="-122"/>
                <a:ea typeface="Consolas"/>
                <a:cs typeface="Noto Sans Mono Light" panose="020B0409040504020204" pitchFamily="50"/>
              </a:rPr>
              <a:t>l</a:t>
            </a:r>
            <a:r>
              <a:rPr lang="zh-TW" sz="2800" b="0" i="0" u="none" strike="noStrike" kern="1200" cap="none" spc="-1" baseline="0" dirty="0">
                <a:solidFill>
                  <a:srgbClr val="000000"/>
                </a:solidFill>
                <a:uFillTx/>
                <a:latin typeface="Arial"/>
                <a:ea typeface="Consolas"/>
                <a:cs typeface="Noto Sans Mono Light" panose="020B0409040504020204" pitchFamily="50"/>
              </a:rPr>
              <a: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10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b="0" i="0" u="none" strike="noStrike" kern="1200" cap="none" spc="-1" baseline="0" dirty="0">
                <a:solidFill>
                  <a:srgbClr val="000000"/>
                </a:solidFill>
                <a:uFillTx/>
                <a:latin typeface="Arial"/>
                <a:ea typeface="Consolas"/>
                <a:cs typeface="Noto Sans Mono Light" panose="020B0409040504020204" pitchFamily="50"/>
              </a:rPr>
              <a:t>2-9總共九個字，代表各種人（擁有者、群組、其他人）的讀寫的權利，rwx分別代表讀取、寫入、執行</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10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b="0" i="0" u="none" strike="noStrike" kern="1200" cap="none" spc="-1" baseline="0" dirty="0">
                <a:solidFill>
                  <a:srgbClr val="000000"/>
                </a:solidFill>
                <a:uFillTx/>
                <a:latin typeface="Arial"/>
                <a:ea typeface="Consolas"/>
                <a:cs typeface="Noto Sans Mono Light" panose="020B0409040504020204" pitchFamily="50"/>
              </a:rPr>
              <a:t>因此</a:t>
            </a:r>
            <a:r>
              <a:rPr lang="zh-TW" sz="2800" b="0" i="0" u="none" strike="noStrike" kern="1200" cap="none" spc="-1" baseline="0" dirty="0">
                <a:solidFill>
                  <a:srgbClr val="C00000"/>
                </a:solidFill>
                <a:uFillTx/>
                <a:latin typeface="Courier"/>
                <a:ea typeface="Consolas"/>
                <a:cs typeface="Noto Sans Mono Light" panose="020B0409040504020204" pitchFamily="50"/>
              </a:rPr>
              <a:t>- </a:t>
            </a:r>
            <a:r>
              <a:rPr lang="zh-TW" sz="2800" b="0" i="0" u="none" strike="noStrike" kern="1200" cap="none" spc="-1" baseline="0" dirty="0">
                <a:solidFill>
                  <a:srgbClr val="00B050"/>
                </a:solidFill>
                <a:uFillTx/>
                <a:latin typeface="Courier"/>
                <a:ea typeface="Consolas"/>
                <a:cs typeface="Noto Sans Mono Light" panose="020B0409040504020204" pitchFamily="50"/>
              </a:rPr>
              <a:t>rw-</a:t>
            </a:r>
            <a:r>
              <a:rPr lang="zh-TW" sz="2800" b="0" i="0" u="none" strike="noStrike" kern="1200" cap="none" spc="-1" baseline="0" dirty="0">
                <a:solidFill>
                  <a:srgbClr val="C00000"/>
                </a:solidFill>
                <a:uFillTx/>
                <a:latin typeface="Courier"/>
                <a:ea typeface="Consolas"/>
                <a:cs typeface="Noto Sans Mono Light" panose="020B0409040504020204" pitchFamily="50"/>
              </a:rPr>
              <a:t> </a:t>
            </a:r>
            <a:r>
              <a:rPr lang="zh-TW" sz="2800" b="0" i="0" u="none" strike="noStrike" kern="1200" cap="none" spc="-1" baseline="0" dirty="0">
                <a:solidFill>
                  <a:srgbClr val="0070C0"/>
                </a:solidFill>
                <a:uFillTx/>
                <a:latin typeface="Courier"/>
                <a:ea typeface="Consolas"/>
                <a:cs typeface="Noto Sans Mono Light" panose="020B0409040504020204" pitchFamily="50"/>
              </a:rPr>
              <a:t>r--</a:t>
            </a:r>
            <a:r>
              <a:rPr lang="zh-TW" sz="2800" b="0" i="0" u="none" strike="noStrike" kern="1200" cap="none" spc="-1" baseline="0" dirty="0">
                <a:solidFill>
                  <a:srgbClr val="C00000"/>
                </a:solidFill>
                <a:uFillTx/>
                <a:latin typeface="Courier"/>
                <a:ea typeface="Consolas"/>
                <a:cs typeface="Noto Sans Mono Light" panose="020B0409040504020204" pitchFamily="50"/>
              </a:rPr>
              <a:t> </a:t>
            </a:r>
            <a:r>
              <a:rPr lang="zh-TW" sz="2800" b="0" i="0" u="none" strike="noStrike" kern="1200" cap="none" spc="-1" baseline="0" dirty="0">
                <a:solidFill>
                  <a:srgbClr val="7030A0"/>
                </a:solidFill>
                <a:uFillTx/>
                <a:latin typeface="Courier"/>
                <a:ea typeface="Consolas"/>
                <a:cs typeface="Noto Sans Mono Light" panose="020B0409040504020204" pitchFamily="50"/>
              </a:rPr>
              <a:t>r-- </a:t>
            </a:r>
            <a:r>
              <a:rPr lang="zh-TW" sz="2800" b="0" i="0" u="none" strike="noStrike" kern="1200" cap="none" spc="-1" baseline="0" dirty="0">
                <a:solidFill>
                  <a:srgbClr val="000000"/>
                </a:solidFill>
                <a:uFillTx/>
                <a:latin typeface="Arial"/>
                <a:ea typeface="Consolas"/>
                <a:cs typeface="Noto Sans Mono Light" panose="020B0409040504020204" pitchFamily="50"/>
              </a:rPr>
              <a:t>，代表「</a:t>
            </a:r>
            <a:r>
              <a:rPr lang="zh-TW" sz="2800" b="0" i="0" u="none" strike="noStrike" kern="1200" cap="none" spc="-1" baseline="0" dirty="0">
                <a:solidFill>
                  <a:srgbClr val="C00000"/>
                </a:solidFill>
                <a:uFillTx/>
                <a:latin typeface="Arial"/>
                <a:ea typeface="Consolas"/>
                <a:cs typeface="Noto Sans Mono Light" panose="020B0409040504020204" pitchFamily="50"/>
              </a:rPr>
              <a:t>這是檔案</a:t>
            </a:r>
            <a:r>
              <a:rPr lang="zh-TW" sz="2800" b="0" i="0" u="none" strike="noStrike" kern="1200" cap="none" spc="-1" baseline="0" dirty="0">
                <a:solidFill>
                  <a:srgbClr val="000000"/>
                </a:solidFill>
                <a:uFillTx/>
                <a:latin typeface="Arial"/>
                <a:ea typeface="Consolas"/>
                <a:cs typeface="Noto Sans Mono Light" panose="020B0409040504020204" pitchFamily="50"/>
              </a:rPr>
              <a:t>」「</a:t>
            </a:r>
            <a:r>
              <a:rPr lang="zh-TW" sz="2800" b="0" i="0" u="none" strike="noStrike" kern="1200" cap="none" spc="-1" baseline="0" dirty="0">
                <a:solidFill>
                  <a:srgbClr val="00B050"/>
                </a:solidFill>
                <a:uFillTx/>
                <a:latin typeface="Arial"/>
                <a:ea typeface="Consolas"/>
                <a:cs typeface="Noto Sans Mono Light" panose="020B0409040504020204" pitchFamily="50"/>
              </a:rPr>
              <a:t>擁有者可讀寫</a:t>
            </a:r>
            <a:r>
              <a:rPr lang="zh-TW" sz="2800" b="0" i="0" u="none" strike="noStrike" kern="1200" cap="none" spc="-1" baseline="0" dirty="0">
                <a:solidFill>
                  <a:srgbClr val="000000"/>
                </a:solidFill>
                <a:uFillTx/>
                <a:latin typeface="Arial"/>
                <a:ea typeface="Consolas"/>
                <a:cs typeface="Noto Sans Mono Light" panose="020B0409040504020204" pitchFamily="50"/>
              </a:rPr>
              <a:t>」「</a:t>
            </a:r>
            <a:r>
              <a:rPr lang="zh-TW" sz="2800" b="0" i="0" u="none" strike="noStrike" kern="1200" cap="none" spc="-1" baseline="0" dirty="0">
                <a:solidFill>
                  <a:srgbClr val="0070C0"/>
                </a:solidFill>
                <a:uFillTx/>
                <a:latin typeface="Arial"/>
                <a:ea typeface="Consolas"/>
                <a:cs typeface="Noto Sans Mono Light" panose="020B0409040504020204" pitchFamily="50"/>
              </a:rPr>
              <a:t>群組可以讀</a:t>
            </a:r>
            <a:r>
              <a:rPr lang="zh-TW" sz="2800" b="0" i="0" u="none" strike="noStrike" kern="1200" cap="none" spc="-1" baseline="0" dirty="0">
                <a:solidFill>
                  <a:srgbClr val="000000"/>
                </a:solidFill>
                <a:uFillTx/>
                <a:latin typeface="Arial"/>
                <a:ea typeface="Consolas"/>
                <a:cs typeface="Noto Sans Mono Light" panose="020B0409040504020204" pitchFamily="50"/>
              </a:rPr>
              <a:t>」「</a:t>
            </a:r>
            <a:r>
              <a:rPr lang="zh-TW" sz="2800" b="0" i="0" u="none" strike="noStrike" kern="1200" cap="none" spc="-1" baseline="0" dirty="0">
                <a:solidFill>
                  <a:srgbClr val="7030A0"/>
                </a:solidFill>
                <a:uFillTx/>
                <a:latin typeface="Arial"/>
                <a:ea typeface="Consolas"/>
                <a:cs typeface="Noto Sans Mono Light" panose="020B0409040504020204" pitchFamily="50"/>
              </a:rPr>
              <a:t>其他人可以讀</a:t>
            </a:r>
            <a:r>
              <a:rPr lang="zh-TW" sz="2800" b="0" i="0" u="none" strike="noStrike" kern="1200" cap="none" spc="-1" baseline="0" dirty="0">
                <a:solidFill>
                  <a:srgbClr val="000000"/>
                </a:solidFill>
                <a:uFillTx/>
                <a:latin typeface="Arial"/>
                <a:ea typeface="Consolas"/>
                <a:cs typeface="Noto Sans Mono Light" panose="020B0409040504020204" pitchFamily="50"/>
              </a:rPr>
              <a: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0009931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B0D661E6-D4B9-9046-8EDA-CB8C30C64C5E}"/>
              </a:ext>
            </a:extLst>
          </p:cNvPr>
          <p:cNvSpPr/>
          <p:nvPr/>
        </p:nvSpPr>
        <p:spPr>
          <a:xfrm>
            <a:off x="2080591" y="417444"/>
            <a:ext cx="4167809" cy="2405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8" name="圖片 7">
            <a:extLst>
              <a:ext uri="{FF2B5EF4-FFF2-40B4-BE49-F238E27FC236}">
                <a16:creationId xmlns:a16="http://schemas.microsoft.com/office/drawing/2014/main" id="{5F2129F8-F011-1C46-A432-6FF5606FAB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9877" y="1783521"/>
            <a:ext cx="1168400" cy="1168400"/>
          </a:xfrm>
          <a:prstGeom prst="rect">
            <a:avLst/>
          </a:prstGeom>
        </p:spPr>
      </p:pic>
      <p:pic>
        <p:nvPicPr>
          <p:cNvPr id="9" name="圖片 8">
            <a:extLst>
              <a:ext uri="{FF2B5EF4-FFF2-40B4-BE49-F238E27FC236}">
                <a16:creationId xmlns:a16="http://schemas.microsoft.com/office/drawing/2014/main" id="{8765E273-9EF7-6C45-AEDC-8BC94CAC91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45128" y="790713"/>
            <a:ext cx="1168400" cy="1168400"/>
          </a:xfrm>
          <a:prstGeom prst="rect">
            <a:avLst/>
          </a:prstGeom>
        </p:spPr>
      </p:pic>
      <p:pic>
        <p:nvPicPr>
          <p:cNvPr id="10" name="圖片 9">
            <a:extLst>
              <a:ext uri="{FF2B5EF4-FFF2-40B4-BE49-F238E27FC236}">
                <a16:creationId xmlns:a16="http://schemas.microsoft.com/office/drawing/2014/main" id="{53F75459-140C-1A4F-A48E-F64BEFA02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58253" y="1165087"/>
            <a:ext cx="1168400" cy="1168400"/>
          </a:xfrm>
          <a:prstGeom prst="rect">
            <a:avLst/>
          </a:prstGeom>
        </p:spPr>
      </p:pic>
      <p:sp>
        <p:nvSpPr>
          <p:cNvPr id="5" name="橢圓 4">
            <a:extLst>
              <a:ext uri="{FF2B5EF4-FFF2-40B4-BE49-F238E27FC236}">
                <a16:creationId xmlns:a16="http://schemas.microsoft.com/office/drawing/2014/main" id="{EF8FF274-409D-7240-89D3-C4D68B57BC14}"/>
              </a:ext>
            </a:extLst>
          </p:cNvPr>
          <p:cNvSpPr/>
          <p:nvPr/>
        </p:nvSpPr>
        <p:spPr>
          <a:xfrm>
            <a:off x="3466551" y="21518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/boot</a:t>
            </a:r>
            <a:endParaRPr kumimoji="1" lang="zh-TW" altLang="en-US" sz="1200" dirty="0"/>
          </a:p>
        </p:txBody>
      </p:sp>
      <p:sp>
        <p:nvSpPr>
          <p:cNvPr id="6" name="橢圓 5">
            <a:extLst>
              <a:ext uri="{FF2B5EF4-FFF2-40B4-BE49-F238E27FC236}">
                <a16:creationId xmlns:a16="http://schemas.microsoft.com/office/drawing/2014/main" id="{C88851DD-0E09-1543-994E-550F3D7E3958}"/>
              </a:ext>
            </a:extLst>
          </p:cNvPr>
          <p:cNvSpPr/>
          <p:nvPr/>
        </p:nvSpPr>
        <p:spPr>
          <a:xfrm>
            <a:off x="4426228" y="1504122"/>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a:t>
            </a:r>
            <a:r>
              <a:rPr kumimoji="1" lang="en-US" altLang="zh-TW" sz="1200" dirty="0" err="1"/>
              <a:t>var</a:t>
            </a:r>
            <a:endParaRPr kumimoji="1" lang="zh-TW" altLang="en-US" sz="1200" dirty="0"/>
          </a:p>
        </p:txBody>
      </p:sp>
      <p:sp>
        <p:nvSpPr>
          <p:cNvPr id="7" name="橢圓 6">
            <a:extLst>
              <a:ext uri="{FF2B5EF4-FFF2-40B4-BE49-F238E27FC236}">
                <a16:creationId xmlns:a16="http://schemas.microsoft.com/office/drawing/2014/main" id="{9921365A-A9D9-E740-823E-32514C812F32}"/>
              </a:ext>
            </a:extLst>
          </p:cNvPr>
          <p:cNvSpPr/>
          <p:nvPr/>
        </p:nvSpPr>
        <p:spPr>
          <a:xfrm>
            <a:off x="3081132" y="1129748"/>
            <a:ext cx="755375"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/bin</a:t>
            </a:r>
            <a:endParaRPr kumimoji="1" lang="zh-TW" altLang="en-US" sz="1200" dirty="0"/>
          </a:p>
        </p:txBody>
      </p:sp>
      <p:sp>
        <p:nvSpPr>
          <p:cNvPr id="11" name="三角形 10">
            <a:extLst>
              <a:ext uri="{FF2B5EF4-FFF2-40B4-BE49-F238E27FC236}">
                <a16:creationId xmlns:a16="http://schemas.microsoft.com/office/drawing/2014/main" id="{A37455C8-CC99-C644-8B81-0449CD3E7D27}"/>
              </a:ext>
            </a:extLst>
          </p:cNvPr>
          <p:cNvSpPr/>
          <p:nvPr/>
        </p:nvSpPr>
        <p:spPr>
          <a:xfrm>
            <a:off x="7116417" y="1023731"/>
            <a:ext cx="4167809" cy="240526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TW" altLang="en-US"/>
          </a:p>
        </p:txBody>
      </p:sp>
      <p:cxnSp>
        <p:nvCxnSpPr>
          <p:cNvPr id="13" name="肘形接點 12">
            <a:extLst>
              <a:ext uri="{FF2B5EF4-FFF2-40B4-BE49-F238E27FC236}">
                <a16:creationId xmlns:a16="http://schemas.microsoft.com/office/drawing/2014/main" id="{4242D2CF-78F3-7F40-9782-40A0B016B988}"/>
              </a:ext>
            </a:extLst>
          </p:cNvPr>
          <p:cNvCxnSpPr>
            <a:cxnSpLocks/>
            <a:endCxn id="11" idx="0"/>
          </p:cNvCxnSpPr>
          <p:nvPr/>
        </p:nvCxnSpPr>
        <p:spPr>
          <a:xfrm flipV="1">
            <a:off x="6261100" y="1023731"/>
            <a:ext cx="2939222" cy="1798982"/>
          </a:xfrm>
          <a:prstGeom prst="bentConnector4">
            <a:avLst>
              <a:gd name="adj1" fmla="val 14550"/>
              <a:gd name="adj2" fmla="val 136648"/>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458D7DE1-0C96-3F46-A70A-C90525BC11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80842" y="54665"/>
            <a:ext cx="1168400" cy="1168400"/>
          </a:xfrm>
          <a:prstGeom prst="rect">
            <a:avLst/>
          </a:prstGeom>
        </p:spPr>
      </p:pic>
      <p:sp>
        <p:nvSpPr>
          <p:cNvPr id="3" name="橢圓 2">
            <a:extLst>
              <a:ext uri="{FF2B5EF4-FFF2-40B4-BE49-F238E27FC236}">
                <a16:creationId xmlns:a16="http://schemas.microsoft.com/office/drawing/2014/main" id="{490C738A-3D01-4647-A53C-2FC592E76FD6}"/>
              </a:ext>
            </a:extLst>
          </p:cNvPr>
          <p:cNvSpPr/>
          <p:nvPr/>
        </p:nvSpPr>
        <p:spPr>
          <a:xfrm>
            <a:off x="3919330" y="172279"/>
            <a:ext cx="490330"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a:t>
            </a:r>
            <a:endParaRPr kumimoji="1" lang="zh-TW" altLang="en-US" dirty="0"/>
          </a:p>
        </p:txBody>
      </p:sp>
      <p:pic>
        <p:nvPicPr>
          <p:cNvPr id="22" name="圖片 21">
            <a:extLst>
              <a:ext uri="{FF2B5EF4-FFF2-40B4-BE49-F238E27FC236}">
                <a16:creationId xmlns:a16="http://schemas.microsoft.com/office/drawing/2014/main" id="{3C78FFD5-AAEB-1745-99AC-3CAEB1FC9F6C}"/>
              </a:ext>
            </a:extLst>
          </p:cNvPr>
          <p:cNvPicPr>
            <a:picLocks noChangeAspect="1"/>
          </p:cNvPicPr>
          <p:nvPr/>
        </p:nvPicPr>
        <p:blipFill>
          <a:blip r:embed="rId4"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864597" y="911638"/>
            <a:ext cx="2287107" cy="2094949"/>
          </a:xfrm>
          <a:prstGeom prst="rect">
            <a:avLst/>
          </a:prstGeom>
        </p:spPr>
      </p:pic>
      <p:sp>
        <p:nvSpPr>
          <p:cNvPr id="20" name="橢圓 19">
            <a:extLst>
              <a:ext uri="{FF2B5EF4-FFF2-40B4-BE49-F238E27FC236}">
                <a16:creationId xmlns:a16="http://schemas.microsoft.com/office/drawing/2014/main" id="{6A53C2C4-E088-EB44-8264-FE9F94AAEF0A}"/>
              </a:ext>
            </a:extLst>
          </p:cNvPr>
          <p:cNvSpPr/>
          <p:nvPr/>
        </p:nvSpPr>
        <p:spPr>
          <a:xfrm>
            <a:off x="8736496" y="1023731"/>
            <a:ext cx="927650"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a:solidFill>
                  <a:schemeClr val="tx1"/>
                </a:solidFill>
              </a:rPr>
              <a:t>/home</a:t>
            </a:r>
            <a:endParaRPr kumimoji="1" lang="zh-TW" altLang="en-US" sz="1200" dirty="0">
              <a:solidFill>
                <a:schemeClr val="tx1"/>
              </a:solidFill>
            </a:endParaRPr>
          </a:p>
        </p:txBody>
      </p:sp>
      <p:pic>
        <p:nvPicPr>
          <p:cNvPr id="23" name="圖片 22">
            <a:extLst>
              <a:ext uri="{FF2B5EF4-FFF2-40B4-BE49-F238E27FC236}">
                <a16:creationId xmlns:a16="http://schemas.microsoft.com/office/drawing/2014/main" id="{E3B1BD8E-7008-7C4D-A646-DEE16A1EEB3B}"/>
              </a:ext>
            </a:extLst>
          </p:cNvPr>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851748" y="1634434"/>
            <a:ext cx="858631" cy="858631"/>
          </a:xfrm>
          <a:prstGeom prst="rect">
            <a:avLst/>
          </a:prstGeom>
        </p:spPr>
      </p:pic>
      <p:sp>
        <p:nvSpPr>
          <p:cNvPr id="21" name="橢圓 20">
            <a:extLst>
              <a:ext uri="{FF2B5EF4-FFF2-40B4-BE49-F238E27FC236}">
                <a16:creationId xmlns:a16="http://schemas.microsoft.com/office/drawing/2014/main" id="{35A7731B-2E1D-8D49-9DD2-8C9F9EA72672}"/>
              </a:ext>
            </a:extLst>
          </p:cNvPr>
          <p:cNvSpPr/>
          <p:nvPr/>
        </p:nvSpPr>
        <p:spPr>
          <a:xfrm>
            <a:off x="9028734" y="1800362"/>
            <a:ext cx="1113181" cy="490330"/>
          </a:xfrm>
          <a:prstGeom prst="ellipse">
            <a:avLst/>
          </a:prstGeom>
          <a:ln w="28575">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sz="1200" dirty="0" err="1">
                <a:solidFill>
                  <a:schemeClr val="tx1"/>
                </a:solidFill>
              </a:rPr>
              <a:t>shiwulo</a:t>
            </a:r>
            <a:endParaRPr kumimoji="1" lang="zh-TW" altLang="en-US" sz="1200" dirty="0">
              <a:solidFill>
                <a:schemeClr val="tx1"/>
              </a:solidFill>
            </a:endParaRPr>
          </a:p>
        </p:txBody>
      </p:sp>
      <p:pic>
        <p:nvPicPr>
          <p:cNvPr id="24" name="圖片 23">
            <a:extLst>
              <a:ext uri="{FF2B5EF4-FFF2-40B4-BE49-F238E27FC236}">
                <a16:creationId xmlns:a16="http://schemas.microsoft.com/office/drawing/2014/main" id="{DB670E03-1ED5-6F4E-870B-AFE3AC40A5B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29572" y="3067878"/>
            <a:ext cx="868293" cy="868293"/>
          </a:xfrm>
          <a:prstGeom prst="rect">
            <a:avLst/>
          </a:prstGeom>
        </p:spPr>
      </p:pic>
      <p:pic>
        <p:nvPicPr>
          <p:cNvPr id="25" name="圖片 24">
            <a:extLst>
              <a:ext uri="{FF2B5EF4-FFF2-40B4-BE49-F238E27FC236}">
                <a16:creationId xmlns:a16="http://schemas.microsoft.com/office/drawing/2014/main" id="{2CCEB433-408B-2B42-8E51-F2C797E9CBD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67277" y="3067877"/>
            <a:ext cx="868293" cy="868293"/>
          </a:xfrm>
          <a:prstGeom prst="rect">
            <a:avLst/>
          </a:prstGeom>
        </p:spPr>
      </p:pic>
      <p:pic>
        <p:nvPicPr>
          <p:cNvPr id="26" name="圖片 25">
            <a:extLst>
              <a:ext uri="{FF2B5EF4-FFF2-40B4-BE49-F238E27FC236}">
                <a16:creationId xmlns:a16="http://schemas.microsoft.com/office/drawing/2014/main" id="{FB5442B7-9E71-3843-BC89-7CACA663E2A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04982" y="3067876"/>
            <a:ext cx="868293" cy="868293"/>
          </a:xfrm>
          <a:prstGeom prst="rect">
            <a:avLst/>
          </a:prstGeom>
        </p:spPr>
      </p:pic>
      <p:pic>
        <p:nvPicPr>
          <p:cNvPr id="27" name="圖片 26">
            <a:extLst>
              <a:ext uri="{FF2B5EF4-FFF2-40B4-BE49-F238E27FC236}">
                <a16:creationId xmlns:a16="http://schemas.microsoft.com/office/drawing/2014/main" id="{905C902D-6579-5F40-95CD-D99EFB5BDBE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42687" y="3067876"/>
            <a:ext cx="868293" cy="868293"/>
          </a:xfrm>
          <a:prstGeom prst="rect">
            <a:avLst/>
          </a:prstGeom>
        </p:spPr>
      </p:pic>
      <p:pic>
        <p:nvPicPr>
          <p:cNvPr id="28" name="圖片 27">
            <a:extLst>
              <a:ext uri="{FF2B5EF4-FFF2-40B4-BE49-F238E27FC236}">
                <a16:creationId xmlns:a16="http://schemas.microsoft.com/office/drawing/2014/main" id="{C0ECC75A-6AFF-AB4E-8299-8BC049FA19E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80392" y="3067875"/>
            <a:ext cx="868293" cy="868293"/>
          </a:xfrm>
          <a:prstGeom prst="rect">
            <a:avLst/>
          </a:prstGeom>
        </p:spPr>
      </p:pic>
      <p:pic>
        <p:nvPicPr>
          <p:cNvPr id="29" name="圖片 28">
            <a:extLst>
              <a:ext uri="{FF2B5EF4-FFF2-40B4-BE49-F238E27FC236}">
                <a16:creationId xmlns:a16="http://schemas.microsoft.com/office/drawing/2014/main" id="{124CD1CD-EF51-6F4A-B9DA-C651E957BD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18095" y="3067874"/>
            <a:ext cx="868293" cy="868293"/>
          </a:xfrm>
          <a:prstGeom prst="rect">
            <a:avLst/>
          </a:prstGeom>
        </p:spPr>
      </p:pic>
      <p:sp>
        <p:nvSpPr>
          <p:cNvPr id="36" name="文字方塊 35">
            <a:extLst>
              <a:ext uri="{FF2B5EF4-FFF2-40B4-BE49-F238E27FC236}">
                <a16:creationId xmlns:a16="http://schemas.microsoft.com/office/drawing/2014/main" id="{BCA91DC4-324A-2849-B1BB-262ACB2EBFB5}"/>
              </a:ext>
            </a:extLst>
          </p:cNvPr>
          <p:cNvSpPr txBox="1"/>
          <p:nvPr/>
        </p:nvSpPr>
        <p:spPr>
          <a:xfrm>
            <a:off x="2166730" y="3332922"/>
            <a:ext cx="371061" cy="461665"/>
          </a:xfrm>
          <a:prstGeom prst="rect">
            <a:avLst/>
          </a:prstGeom>
          <a:noFill/>
        </p:spPr>
        <p:txBody>
          <a:bodyPr wrap="square" rtlCol="0">
            <a:spAutoFit/>
          </a:bodyPr>
          <a:lstStyle/>
          <a:p>
            <a:r>
              <a:rPr kumimoji="1" lang="en-US" altLang="zh-TW" sz="2400" dirty="0"/>
              <a:t>1</a:t>
            </a:r>
            <a:endParaRPr kumimoji="1" lang="zh-TW" altLang="en-US" sz="2400" dirty="0"/>
          </a:p>
        </p:txBody>
      </p:sp>
      <p:sp>
        <p:nvSpPr>
          <p:cNvPr id="37" name="文字方塊 36">
            <a:extLst>
              <a:ext uri="{FF2B5EF4-FFF2-40B4-BE49-F238E27FC236}">
                <a16:creationId xmlns:a16="http://schemas.microsoft.com/office/drawing/2014/main" id="{A6F21513-D86A-C649-92E9-B4CA076FEFCA}"/>
              </a:ext>
            </a:extLst>
          </p:cNvPr>
          <p:cNvSpPr txBox="1"/>
          <p:nvPr/>
        </p:nvSpPr>
        <p:spPr>
          <a:xfrm>
            <a:off x="2904437" y="3304184"/>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38" name="文字方塊 37">
            <a:extLst>
              <a:ext uri="{FF2B5EF4-FFF2-40B4-BE49-F238E27FC236}">
                <a16:creationId xmlns:a16="http://schemas.microsoft.com/office/drawing/2014/main" id="{3D53A681-31C8-8E45-852D-1437F41F8571}"/>
              </a:ext>
            </a:extLst>
          </p:cNvPr>
          <p:cNvSpPr txBox="1"/>
          <p:nvPr/>
        </p:nvSpPr>
        <p:spPr>
          <a:xfrm>
            <a:off x="3658707" y="3304184"/>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39" name="文字方塊 38">
            <a:extLst>
              <a:ext uri="{FF2B5EF4-FFF2-40B4-BE49-F238E27FC236}">
                <a16:creationId xmlns:a16="http://schemas.microsoft.com/office/drawing/2014/main" id="{B3D438C0-7912-784B-8140-0C1C3FAAA862}"/>
              </a:ext>
            </a:extLst>
          </p:cNvPr>
          <p:cNvSpPr txBox="1"/>
          <p:nvPr/>
        </p:nvSpPr>
        <p:spPr>
          <a:xfrm>
            <a:off x="4384539" y="3313042"/>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40" name="文字方塊 39">
            <a:extLst>
              <a:ext uri="{FF2B5EF4-FFF2-40B4-BE49-F238E27FC236}">
                <a16:creationId xmlns:a16="http://schemas.microsoft.com/office/drawing/2014/main" id="{A6528C31-C68C-FD47-83DF-46008DFD3BE6}"/>
              </a:ext>
            </a:extLst>
          </p:cNvPr>
          <p:cNvSpPr txBox="1"/>
          <p:nvPr/>
        </p:nvSpPr>
        <p:spPr>
          <a:xfrm>
            <a:off x="5111749" y="3304183"/>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41" name="文字方塊 40">
            <a:extLst>
              <a:ext uri="{FF2B5EF4-FFF2-40B4-BE49-F238E27FC236}">
                <a16:creationId xmlns:a16="http://schemas.microsoft.com/office/drawing/2014/main" id="{88E3F576-9207-0644-9920-47C2C641E2C6}"/>
              </a:ext>
            </a:extLst>
          </p:cNvPr>
          <p:cNvSpPr txBox="1"/>
          <p:nvPr/>
        </p:nvSpPr>
        <p:spPr>
          <a:xfrm>
            <a:off x="5873477" y="3313041"/>
            <a:ext cx="371061" cy="461665"/>
          </a:xfrm>
          <a:prstGeom prst="rect">
            <a:avLst/>
          </a:prstGeom>
          <a:noFill/>
        </p:spPr>
        <p:txBody>
          <a:bodyPr wrap="square" rtlCol="0">
            <a:spAutoFit/>
          </a:bodyPr>
          <a:lstStyle/>
          <a:p>
            <a:r>
              <a:rPr kumimoji="1" lang="en-US" altLang="zh-TW" sz="2400" dirty="0"/>
              <a:t>6</a:t>
            </a:r>
            <a:endParaRPr kumimoji="1" lang="zh-TW" altLang="en-US" sz="2400" dirty="0"/>
          </a:p>
        </p:txBody>
      </p:sp>
      <p:pic>
        <p:nvPicPr>
          <p:cNvPr id="43" name="圖片 42">
            <a:extLst>
              <a:ext uri="{FF2B5EF4-FFF2-40B4-BE49-F238E27FC236}">
                <a16:creationId xmlns:a16="http://schemas.microsoft.com/office/drawing/2014/main" id="{4AA211B2-AEF0-0E4E-A8D5-26BC6A61B905}"/>
              </a:ext>
            </a:extLst>
          </p:cNvPr>
          <p:cNvPicPr>
            <a:picLocks noChangeAspect="1"/>
          </p:cNvPicPr>
          <p:nvPr/>
        </p:nvPicPr>
        <p:blipFill>
          <a:blip r:embed="rId6"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147051" y="3465715"/>
            <a:ext cx="868293" cy="868293"/>
          </a:xfrm>
          <a:prstGeom prst="rect">
            <a:avLst/>
          </a:prstGeom>
        </p:spPr>
      </p:pic>
      <p:pic>
        <p:nvPicPr>
          <p:cNvPr id="44" name="圖片 43">
            <a:extLst>
              <a:ext uri="{FF2B5EF4-FFF2-40B4-BE49-F238E27FC236}">
                <a16:creationId xmlns:a16="http://schemas.microsoft.com/office/drawing/2014/main" id="{E465E990-2EED-9040-910E-2A9F4E559C9B}"/>
              </a:ext>
            </a:extLst>
          </p:cNvPr>
          <p:cNvPicPr>
            <a:picLocks noChangeAspect="1"/>
          </p:cNvPicPr>
          <p:nvPr/>
        </p:nvPicPr>
        <p:blipFill>
          <a:blip r:embed="rId6"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884756" y="3465714"/>
            <a:ext cx="868293" cy="868293"/>
          </a:xfrm>
          <a:prstGeom prst="rect">
            <a:avLst/>
          </a:prstGeom>
        </p:spPr>
      </p:pic>
      <p:pic>
        <p:nvPicPr>
          <p:cNvPr id="45" name="圖片 44">
            <a:extLst>
              <a:ext uri="{FF2B5EF4-FFF2-40B4-BE49-F238E27FC236}">
                <a16:creationId xmlns:a16="http://schemas.microsoft.com/office/drawing/2014/main" id="{0B8E82FA-8F49-FC49-9684-6BEA5E1FFE00}"/>
              </a:ext>
            </a:extLst>
          </p:cNvPr>
          <p:cNvPicPr>
            <a:picLocks noChangeAspect="1"/>
          </p:cNvPicPr>
          <p:nvPr/>
        </p:nvPicPr>
        <p:blipFill>
          <a:blip r:embed="rId6"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9622461" y="3465714"/>
            <a:ext cx="868293" cy="868293"/>
          </a:xfrm>
          <a:prstGeom prst="rect">
            <a:avLst/>
          </a:prstGeom>
        </p:spPr>
      </p:pic>
      <p:pic>
        <p:nvPicPr>
          <p:cNvPr id="46" name="圖片 45">
            <a:extLst>
              <a:ext uri="{FF2B5EF4-FFF2-40B4-BE49-F238E27FC236}">
                <a16:creationId xmlns:a16="http://schemas.microsoft.com/office/drawing/2014/main" id="{6059A3F6-E605-204D-8C46-78B9CD6BC1DF}"/>
              </a:ext>
            </a:extLst>
          </p:cNvPr>
          <p:cNvPicPr>
            <a:picLocks noChangeAspect="1"/>
          </p:cNvPicPr>
          <p:nvPr/>
        </p:nvPicPr>
        <p:blipFill>
          <a:blip r:embed="rId6"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0360166" y="3465713"/>
            <a:ext cx="868293" cy="868293"/>
          </a:xfrm>
          <a:prstGeom prst="rect">
            <a:avLst/>
          </a:prstGeom>
        </p:spPr>
      </p:pic>
      <p:sp>
        <p:nvSpPr>
          <p:cNvPr id="48" name="文字方塊 47">
            <a:extLst>
              <a:ext uri="{FF2B5EF4-FFF2-40B4-BE49-F238E27FC236}">
                <a16:creationId xmlns:a16="http://schemas.microsoft.com/office/drawing/2014/main" id="{2E17E43F-59CE-4E45-B003-DC8D857496F8}"/>
              </a:ext>
            </a:extLst>
          </p:cNvPr>
          <p:cNvSpPr txBox="1"/>
          <p:nvPr/>
        </p:nvSpPr>
        <p:spPr>
          <a:xfrm>
            <a:off x="8384211" y="3702022"/>
            <a:ext cx="371061" cy="461665"/>
          </a:xfrm>
          <a:prstGeom prst="rect">
            <a:avLst/>
          </a:prstGeom>
          <a:noFill/>
        </p:spPr>
        <p:txBody>
          <a:bodyPr wrap="square" rtlCol="0">
            <a:spAutoFit/>
          </a:bodyPr>
          <a:lstStyle/>
          <a:p>
            <a:r>
              <a:rPr kumimoji="1" lang="en-US" altLang="zh-TW" sz="2400" dirty="0"/>
              <a:t>2</a:t>
            </a:r>
            <a:endParaRPr kumimoji="1" lang="zh-TW" altLang="en-US" sz="2400" dirty="0"/>
          </a:p>
        </p:txBody>
      </p:sp>
      <p:sp>
        <p:nvSpPr>
          <p:cNvPr id="49" name="文字方塊 48">
            <a:extLst>
              <a:ext uri="{FF2B5EF4-FFF2-40B4-BE49-F238E27FC236}">
                <a16:creationId xmlns:a16="http://schemas.microsoft.com/office/drawing/2014/main" id="{6E02F6DD-3D35-0F44-824D-6B40D3C274E4}"/>
              </a:ext>
            </a:extLst>
          </p:cNvPr>
          <p:cNvSpPr txBox="1"/>
          <p:nvPr/>
        </p:nvSpPr>
        <p:spPr>
          <a:xfrm>
            <a:off x="9138481" y="3702022"/>
            <a:ext cx="371061" cy="461665"/>
          </a:xfrm>
          <a:prstGeom prst="rect">
            <a:avLst/>
          </a:prstGeom>
          <a:noFill/>
        </p:spPr>
        <p:txBody>
          <a:bodyPr wrap="square" rtlCol="0">
            <a:spAutoFit/>
          </a:bodyPr>
          <a:lstStyle/>
          <a:p>
            <a:r>
              <a:rPr kumimoji="1" lang="en-US" altLang="zh-TW" sz="2400" dirty="0"/>
              <a:t>3</a:t>
            </a:r>
            <a:endParaRPr kumimoji="1" lang="zh-TW" altLang="en-US" sz="2400" dirty="0"/>
          </a:p>
        </p:txBody>
      </p:sp>
      <p:sp>
        <p:nvSpPr>
          <p:cNvPr id="50" name="文字方塊 49">
            <a:extLst>
              <a:ext uri="{FF2B5EF4-FFF2-40B4-BE49-F238E27FC236}">
                <a16:creationId xmlns:a16="http://schemas.microsoft.com/office/drawing/2014/main" id="{54912455-450C-2C47-817C-353678821043}"/>
              </a:ext>
            </a:extLst>
          </p:cNvPr>
          <p:cNvSpPr txBox="1"/>
          <p:nvPr/>
        </p:nvSpPr>
        <p:spPr>
          <a:xfrm>
            <a:off x="9864313" y="3710880"/>
            <a:ext cx="371061" cy="461665"/>
          </a:xfrm>
          <a:prstGeom prst="rect">
            <a:avLst/>
          </a:prstGeom>
          <a:noFill/>
        </p:spPr>
        <p:txBody>
          <a:bodyPr wrap="square" rtlCol="0">
            <a:spAutoFit/>
          </a:bodyPr>
          <a:lstStyle/>
          <a:p>
            <a:r>
              <a:rPr kumimoji="1" lang="en-US" altLang="zh-TW" sz="2400" dirty="0"/>
              <a:t>4</a:t>
            </a:r>
            <a:endParaRPr kumimoji="1" lang="zh-TW" altLang="en-US" sz="2400" dirty="0"/>
          </a:p>
        </p:txBody>
      </p:sp>
      <p:sp>
        <p:nvSpPr>
          <p:cNvPr id="51" name="文字方塊 50">
            <a:extLst>
              <a:ext uri="{FF2B5EF4-FFF2-40B4-BE49-F238E27FC236}">
                <a16:creationId xmlns:a16="http://schemas.microsoft.com/office/drawing/2014/main" id="{88C2F7B1-C0C5-134A-94CE-06683029A7C8}"/>
              </a:ext>
            </a:extLst>
          </p:cNvPr>
          <p:cNvSpPr txBox="1"/>
          <p:nvPr/>
        </p:nvSpPr>
        <p:spPr>
          <a:xfrm>
            <a:off x="10591523" y="3702021"/>
            <a:ext cx="371061" cy="461665"/>
          </a:xfrm>
          <a:prstGeom prst="rect">
            <a:avLst/>
          </a:prstGeom>
          <a:noFill/>
        </p:spPr>
        <p:txBody>
          <a:bodyPr wrap="square" rtlCol="0">
            <a:spAutoFit/>
          </a:bodyPr>
          <a:lstStyle/>
          <a:p>
            <a:r>
              <a:rPr kumimoji="1" lang="en-US" altLang="zh-TW" sz="2400" dirty="0"/>
              <a:t>5</a:t>
            </a:r>
            <a:endParaRPr kumimoji="1" lang="zh-TW" altLang="en-US" sz="2400" dirty="0"/>
          </a:p>
        </p:txBody>
      </p:sp>
      <p:sp>
        <p:nvSpPr>
          <p:cNvPr id="52" name="橢圓 51">
            <a:extLst>
              <a:ext uri="{FF2B5EF4-FFF2-40B4-BE49-F238E27FC236}">
                <a16:creationId xmlns:a16="http://schemas.microsoft.com/office/drawing/2014/main" id="{5B3227D4-AA5C-8E4E-8EB6-3E89D0E849CC}"/>
              </a:ext>
            </a:extLst>
          </p:cNvPr>
          <p:cNvSpPr/>
          <p:nvPr/>
        </p:nvSpPr>
        <p:spPr>
          <a:xfrm>
            <a:off x="3447774" y="1586947"/>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3" name="橢圓 52">
            <a:extLst>
              <a:ext uri="{FF2B5EF4-FFF2-40B4-BE49-F238E27FC236}">
                <a16:creationId xmlns:a16="http://schemas.microsoft.com/office/drawing/2014/main" id="{0BD8897D-6DCE-9242-B4A6-593C25E59CE0}"/>
              </a:ext>
            </a:extLst>
          </p:cNvPr>
          <p:cNvSpPr/>
          <p:nvPr/>
        </p:nvSpPr>
        <p:spPr>
          <a:xfrm>
            <a:off x="3739877" y="1594126"/>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4" name="橢圓 53">
            <a:extLst>
              <a:ext uri="{FF2B5EF4-FFF2-40B4-BE49-F238E27FC236}">
                <a16:creationId xmlns:a16="http://schemas.microsoft.com/office/drawing/2014/main" id="{2DBD88BB-E362-5E45-8522-F490E43924EB}"/>
              </a:ext>
            </a:extLst>
          </p:cNvPr>
          <p:cNvSpPr/>
          <p:nvPr/>
        </p:nvSpPr>
        <p:spPr>
          <a:xfrm>
            <a:off x="4172267" y="2515672"/>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5" name="橢圓 54">
            <a:extLst>
              <a:ext uri="{FF2B5EF4-FFF2-40B4-BE49-F238E27FC236}">
                <a16:creationId xmlns:a16="http://schemas.microsoft.com/office/drawing/2014/main" id="{177BC8B2-677D-EE45-97C5-A7B0735AC258}"/>
              </a:ext>
            </a:extLst>
          </p:cNvPr>
          <p:cNvSpPr/>
          <p:nvPr/>
        </p:nvSpPr>
        <p:spPr>
          <a:xfrm>
            <a:off x="5099879" y="1888158"/>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6" name="橢圓 55">
            <a:extLst>
              <a:ext uri="{FF2B5EF4-FFF2-40B4-BE49-F238E27FC236}">
                <a16:creationId xmlns:a16="http://schemas.microsoft.com/office/drawing/2014/main" id="{E959BF6A-C2A0-4D48-89FF-457F2DC131B1}"/>
              </a:ext>
            </a:extLst>
          </p:cNvPr>
          <p:cNvSpPr/>
          <p:nvPr/>
        </p:nvSpPr>
        <p:spPr>
          <a:xfrm>
            <a:off x="4543017"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sp>
        <p:nvSpPr>
          <p:cNvPr id="57" name="橢圓 56">
            <a:extLst>
              <a:ext uri="{FF2B5EF4-FFF2-40B4-BE49-F238E27FC236}">
                <a16:creationId xmlns:a16="http://schemas.microsoft.com/office/drawing/2014/main" id="{313FE802-F200-7E46-8F6E-6F5AFA8736B6}"/>
              </a:ext>
            </a:extLst>
          </p:cNvPr>
          <p:cNvSpPr/>
          <p:nvPr/>
        </p:nvSpPr>
        <p:spPr>
          <a:xfrm>
            <a:off x="4782383" y="720311"/>
            <a:ext cx="175591" cy="1755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p>
        </p:txBody>
      </p:sp>
      <p:cxnSp>
        <p:nvCxnSpPr>
          <p:cNvPr id="59" name="直線箭頭接點 58">
            <a:extLst>
              <a:ext uri="{FF2B5EF4-FFF2-40B4-BE49-F238E27FC236}">
                <a16:creationId xmlns:a16="http://schemas.microsoft.com/office/drawing/2014/main" id="{34EC4007-33C3-9043-ADC9-BE6DF4A14F17}"/>
              </a:ext>
            </a:extLst>
          </p:cNvPr>
          <p:cNvCxnSpPr>
            <a:stCxn id="52" idx="3"/>
            <a:endCxn id="24" idx="0"/>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63DF495-8CF4-8545-8F89-FF4AB68661E3}"/>
              </a:ext>
            </a:extLst>
          </p:cNvPr>
          <p:cNvCxnSpPr>
            <a:cxnSpLocks/>
            <a:stCxn id="53" idx="3"/>
            <a:endCxn id="25" idx="0"/>
          </p:cNvCxnSpPr>
          <p:nvPr/>
        </p:nvCxnSpPr>
        <p:spPr>
          <a:xfrm flipH="1">
            <a:off x="3101424" y="1744002"/>
            <a:ext cx="664168" cy="132387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箭頭接點 62">
            <a:extLst>
              <a:ext uri="{FF2B5EF4-FFF2-40B4-BE49-F238E27FC236}">
                <a16:creationId xmlns:a16="http://schemas.microsoft.com/office/drawing/2014/main" id="{9EED0754-C585-F64C-B58C-B3731CB6F5A2}"/>
              </a:ext>
            </a:extLst>
          </p:cNvPr>
          <p:cNvCxnSpPr>
            <a:cxnSpLocks/>
            <a:stCxn id="54" idx="3"/>
            <a:endCxn id="26" idx="0"/>
          </p:cNvCxnSpPr>
          <p:nvPr/>
        </p:nvCxnSpPr>
        <p:spPr>
          <a:xfrm flipH="1">
            <a:off x="3839129" y="2665548"/>
            <a:ext cx="358853" cy="402328"/>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240DBAC1-E59D-BF47-ADD2-9914DF638A85}"/>
              </a:ext>
            </a:extLst>
          </p:cNvPr>
          <p:cNvCxnSpPr>
            <a:cxnSpLocks/>
            <a:stCxn id="56" idx="4"/>
            <a:endCxn id="27" idx="0"/>
          </p:cNvCxnSpPr>
          <p:nvPr/>
        </p:nvCxnSpPr>
        <p:spPr>
          <a:xfrm flipH="1">
            <a:off x="4576834" y="895902"/>
            <a:ext cx="53979" cy="2171974"/>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AC0AA3A7-F9DC-B342-B396-9FD1A2C02735}"/>
              </a:ext>
            </a:extLst>
          </p:cNvPr>
          <p:cNvCxnSpPr>
            <a:cxnSpLocks/>
            <a:stCxn id="57" idx="4"/>
            <a:endCxn id="28" idx="0"/>
          </p:cNvCxnSpPr>
          <p:nvPr/>
        </p:nvCxnSpPr>
        <p:spPr>
          <a:xfrm>
            <a:off x="4870179" y="895902"/>
            <a:ext cx="444360" cy="2171973"/>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0CADA373-864A-E042-822F-22078F724781}"/>
              </a:ext>
            </a:extLst>
          </p:cNvPr>
          <p:cNvCxnSpPr>
            <a:cxnSpLocks/>
            <a:stCxn id="55" idx="5"/>
            <a:endCxn id="29" idx="0"/>
          </p:cNvCxnSpPr>
          <p:nvPr/>
        </p:nvCxnSpPr>
        <p:spPr>
          <a:xfrm>
            <a:off x="5249755" y="2038034"/>
            <a:ext cx="802487" cy="1029840"/>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73A06E60-784E-E841-8F06-DA9AEEF9D94B}"/>
              </a:ext>
            </a:extLst>
          </p:cNvPr>
          <p:cNvSpPr/>
          <p:nvPr/>
        </p:nvSpPr>
        <p:spPr>
          <a:xfrm>
            <a:off x="8557037" y="2769151"/>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sp>
        <p:nvSpPr>
          <p:cNvPr id="79" name="橢圓 78">
            <a:extLst>
              <a:ext uri="{FF2B5EF4-FFF2-40B4-BE49-F238E27FC236}">
                <a16:creationId xmlns:a16="http://schemas.microsoft.com/office/drawing/2014/main" id="{989042A7-67F6-1F4A-9472-2CDEA39C4CD7}"/>
              </a:ext>
            </a:extLst>
          </p:cNvPr>
          <p:cNvSpPr/>
          <p:nvPr/>
        </p:nvSpPr>
        <p:spPr>
          <a:xfrm>
            <a:off x="8849140" y="2776330"/>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88" name="直線箭頭接點 87">
            <a:extLst>
              <a:ext uri="{FF2B5EF4-FFF2-40B4-BE49-F238E27FC236}">
                <a16:creationId xmlns:a16="http://schemas.microsoft.com/office/drawing/2014/main" id="{76188DF8-640D-374C-85A4-3EA2D9FBBECB}"/>
              </a:ext>
            </a:extLst>
          </p:cNvPr>
          <p:cNvCxnSpPr>
            <a:cxnSpLocks/>
            <a:endCxn id="44" idx="0"/>
          </p:cNvCxnSpPr>
          <p:nvPr/>
        </p:nvCxnSpPr>
        <p:spPr>
          <a:xfrm>
            <a:off x="8736629" y="2988636"/>
            <a:ext cx="582274" cy="477078"/>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35B08C7D-2A20-7A43-95F7-5C1A52BABD55}"/>
              </a:ext>
            </a:extLst>
          </p:cNvPr>
          <p:cNvCxnSpPr>
            <a:cxnSpLocks/>
          </p:cNvCxnSpPr>
          <p:nvPr/>
        </p:nvCxnSpPr>
        <p:spPr>
          <a:xfrm>
            <a:off x="9079475" y="2975803"/>
            <a:ext cx="813273" cy="49761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橢圓 93">
            <a:extLst>
              <a:ext uri="{FF2B5EF4-FFF2-40B4-BE49-F238E27FC236}">
                <a16:creationId xmlns:a16="http://schemas.microsoft.com/office/drawing/2014/main" id="{A84CA333-61C3-6249-8D39-3309DBB76255}"/>
              </a:ext>
            </a:extLst>
          </p:cNvPr>
          <p:cNvSpPr/>
          <p:nvPr/>
        </p:nvSpPr>
        <p:spPr>
          <a:xfrm>
            <a:off x="10250555" y="2051625"/>
            <a:ext cx="175591" cy="1755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p>
        </p:txBody>
      </p:sp>
      <p:cxnSp>
        <p:nvCxnSpPr>
          <p:cNvPr id="95" name="直線箭頭接點 94">
            <a:extLst>
              <a:ext uri="{FF2B5EF4-FFF2-40B4-BE49-F238E27FC236}">
                <a16:creationId xmlns:a16="http://schemas.microsoft.com/office/drawing/2014/main" id="{57983155-5F58-984B-B411-7B7E7B0C21DB}"/>
              </a:ext>
            </a:extLst>
          </p:cNvPr>
          <p:cNvCxnSpPr>
            <a:cxnSpLocks/>
            <a:endCxn id="46" idx="0"/>
          </p:cNvCxnSpPr>
          <p:nvPr/>
        </p:nvCxnSpPr>
        <p:spPr>
          <a:xfrm>
            <a:off x="10383078" y="2263930"/>
            <a:ext cx="411235" cy="1201783"/>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標題 3">
            <a:extLst>
              <a:ext uri="{FF2B5EF4-FFF2-40B4-BE49-F238E27FC236}">
                <a16:creationId xmlns:a16="http://schemas.microsoft.com/office/drawing/2014/main" id="{7FF25736-D6F6-CE45-8DDC-74808CFF9263}"/>
              </a:ext>
            </a:extLst>
          </p:cNvPr>
          <p:cNvSpPr>
            <a:spLocks noGrp="1"/>
          </p:cNvSpPr>
          <p:nvPr>
            <p:ph type="title"/>
          </p:nvPr>
        </p:nvSpPr>
        <p:spPr>
          <a:xfrm>
            <a:off x="221973" y="239851"/>
            <a:ext cx="1309071" cy="355186"/>
          </a:xfrm>
        </p:spPr>
        <p:txBody>
          <a:bodyPr>
            <a:normAutofit/>
          </a:bodyPr>
          <a:lstStyle/>
          <a:p>
            <a:r>
              <a:rPr kumimoji="1" lang="en-US" altLang="zh-TW" sz="800" dirty="0" err="1"/>
              <a:t>softlink</a:t>
            </a:r>
            <a:endParaRPr kumimoji="1" lang="zh-TW" altLang="en-US" sz="800" dirty="0"/>
          </a:p>
        </p:txBody>
      </p:sp>
      <p:cxnSp>
        <p:nvCxnSpPr>
          <p:cNvPr id="68" name="直線箭頭接點 67">
            <a:extLst>
              <a:ext uri="{FF2B5EF4-FFF2-40B4-BE49-F238E27FC236}">
                <a16:creationId xmlns:a16="http://schemas.microsoft.com/office/drawing/2014/main" id="{98A75B65-EDD4-514D-8379-1EB450DB94FC}"/>
              </a:ext>
            </a:extLst>
          </p:cNvPr>
          <p:cNvCxnSpPr/>
          <p:nvPr/>
        </p:nvCxnSpPr>
        <p:spPr>
          <a:xfrm flipH="1">
            <a:off x="2363719" y="1736823"/>
            <a:ext cx="1109770" cy="1331055"/>
          </a:xfrm>
          <a:prstGeom prst="straightConnector1">
            <a:avLst/>
          </a:prstGeom>
          <a:ln w="38100">
            <a:solidFill>
              <a:schemeClr val="accent6">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7" name="橢圓 86">
            <a:extLst>
              <a:ext uri="{FF2B5EF4-FFF2-40B4-BE49-F238E27FC236}">
                <a16:creationId xmlns:a16="http://schemas.microsoft.com/office/drawing/2014/main" id="{C4E9CA5A-EEAC-2C48-9D5A-4FE397DB5577}"/>
              </a:ext>
            </a:extLst>
          </p:cNvPr>
          <p:cNvSpPr/>
          <p:nvPr/>
        </p:nvSpPr>
        <p:spPr>
          <a:xfrm>
            <a:off x="8117670" y="2516818"/>
            <a:ext cx="245148" cy="24514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TW" dirty="0">
                <a:solidFill>
                  <a:schemeClr val="lt1"/>
                </a:solidFill>
              </a:rPr>
              <a:t>2</a:t>
            </a:r>
            <a:endParaRPr kumimoji="1" lang="zh-TW" altLang="en-US" dirty="0">
              <a:solidFill>
                <a:schemeClr val="lt1"/>
              </a:solidFill>
            </a:endParaRPr>
          </a:p>
        </p:txBody>
      </p:sp>
      <p:cxnSp>
        <p:nvCxnSpPr>
          <p:cNvPr id="89" name="直線箭頭接點 88">
            <a:extLst>
              <a:ext uri="{FF2B5EF4-FFF2-40B4-BE49-F238E27FC236}">
                <a16:creationId xmlns:a16="http://schemas.microsoft.com/office/drawing/2014/main" id="{0358D997-A56E-E041-B27B-3DD9699E80AD}"/>
              </a:ext>
            </a:extLst>
          </p:cNvPr>
          <p:cNvCxnSpPr>
            <a:cxnSpLocks/>
          </p:cNvCxnSpPr>
          <p:nvPr/>
        </p:nvCxnSpPr>
        <p:spPr>
          <a:xfrm>
            <a:off x="8287163" y="2787366"/>
            <a:ext cx="166067" cy="70899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1" name="圖片 60">
            <a:extLst>
              <a:ext uri="{FF2B5EF4-FFF2-40B4-BE49-F238E27FC236}">
                <a16:creationId xmlns:a16="http://schemas.microsoft.com/office/drawing/2014/main" id="{2405032D-7CDC-2B46-9AFE-4FF9847D261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12401" y="4172545"/>
            <a:ext cx="1518203" cy="1615608"/>
          </a:xfrm>
          <a:prstGeom prst="rect">
            <a:avLst/>
          </a:prstGeom>
        </p:spPr>
      </p:pic>
      <p:sp>
        <p:nvSpPr>
          <p:cNvPr id="62" name="橢圓 61">
            <a:extLst>
              <a:ext uri="{FF2B5EF4-FFF2-40B4-BE49-F238E27FC236}">
                <a16:creationId xmlns:a16="http://schemas.microsoft.com/office/drawing/2014/main" id="{1E6D911D-0C12-7E43-B027-82F71DFF4CF8}"/>
              </a:ext>
            </a:extLst>
          </p:cNvPr>
          <p:cNvSpPr/>
          <p:nvPr/>
        </p:nvSpPr>
        <p:spPr>
          <a:xfrm>
            <a:off x="10065996" y="2151822"/>
            <a:ext cx="175591" cy="193491"/>
          </a:xfrm>
          <a:prstGeom prst="ellipse">
            <a:avLst/>
          </a:prstGeom>
          <a:solidFill>
            <a:srgbClr val="C00000"/>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TW" altLang="en-US">
              <a:solidFill>
                <a:schemeClr val="bg1"/>
              </a:solidFill>
            </a:endParaRPr>
          </a:p>
        </p:txBody>
      </p:sp>
      <p:cxnSp>
        <p:nvCxnSpPr>
          <p:cNvPr id="64" name="直線箭頭接點 63">
            <a:extLst>
              <a:ext uri="{FF2B5EF4-FFF2-40B4-BE49-F238E27FC236}">
                <a16:creationId xmlns:a16="http://schemas.microsoft.com/office/drawing/2014/main" id="{4413C710-C66A-6444-8828-AE182D1911D1}"/>
              </a:ext>
            </a:extLst>
          </p:cNvPr>
          <p:cNvCxnSpPr>
            <a:cxnSpLocks/>
          </p:cNvCxnSpPr>
          <p:nvPr/>
        </p:nvCxnSpPr>
        <p:spPr>
          <a:xfrm flipH="1">
            <a:off x="8849140" y="2367721"/>
            <a:ext cx="1245151" cy="2013867"/>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39C8681F-CE26-B64E-94D6-B38E056C9217}"/>
              </a:ext>
            </a:extLst>
          </p:cNvPr>
          <p:cNvSpPr txBox="1"/>
          <p:nvPr/>
        </p:nvSpPr>
        <p:spPr>
          <a:xfrm>
            <a:off x="8384211" y="4618265"/>
            <a:ext cx="671979" cy="646331"/>
          </a:xfrm>
          <a:prstGeom prst="rect">
            <a:avLst/>
          </a:prstGeom>
          <a:noFill/>
        </p:spPr>
        <p:txBody>
          <a:bodyPr wrap="none" rtlCol="0">
            <a:spAutoFit/>
          </a:bodyPr>
          <a:lstStyle/>
          <a:p>
            <a:r>
              <a:rPr kumimoji="1" lang="en-US" altLang="zh-TW" dirty="0"/>
              <a:t>/</a:t>
            </a:r>
            <a:r>
              <a:rPr kumimoji="1" lang="en-US" altLang="zh-TW" dirty="0" err="1"/>
              <a:t>var</a:t>
            </a:r>
            <a:endParaRPr kumimoji="1" lang="en-US" altLang="zh-TW" dirty="0"/>
          </a:p>
          <a:p>
            <a:r>
              <a:rPr kumimoji="1" lang="en-US" altLang="zh-TW" dirty="0"/>
              <a:t>/file6</a:t>
            </a:r>
          </a:p>
        </p:txBody>
      </p:sp>
      <p:sp>
        <p:nvSpPr>
          <p:cNvPr id="30" name="向右箭號圖說文字 29">
            <a:extLst>
              <a:ext uri="{FF2B5EF4-FFF2-40B4-BE49-F238E27FC236}">
                <a16:creationId xmlns:a16="http://schemas.microsoft.com/office/drawing/2014/main" id="{4A1A926E-87AA-3548-B672-F0F141AA9782}"/>
              </a:ext>
            </a:extLst>
          </p:cNvPr>
          <p:cNvSpPr/>
          <p:nvPr/>
        </p:nvSpPr>
        <p:spPr>
          <a:xfrm>
            <a:off x="5400675" y="4586348"/>
            <a:ext cx="3030949" cy="828675"/>
          </a:xfrm>
          <a:prstGeom prst="rightArrowCallout">
            <a:avLst>
              <a:gd name="adj1" fmla="val 25000"/>
              <a:gd name="adj2" fmla="val 25000"/>
              <a:gd name="adj3" fmla="val 25000"/>
              <a:gd name="adj4" fmla="val 850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改變這個</a:t>
            </a:r>
            <a:r>
              <a:rPr kumimoji="1" lang="en-US" altLang="zh-CN" dirty="0"/>
              <a:t>link</a:t>
            </a:r>
            <a:r>
              <a:rPr kumimoji="1" lang="zh-CN" altLang="en-US" dirty="0"/>
              <a:t>的指向</a:t>
            </a:r>
            <a:endParaRPr kumimoji="1" lang="en-US" altLang="zh-CN" dirty="0"/>
          </a:p>
        </p:txBody>
      </p:sp>
      <p:sp>
        <p:nvSpPr>
          <p:cNvPr id="12" name="手繪多邊形 11">
            <a:extLst>
              <a:ext uri="{FF2B5EF4-FFF2-40B4-BE49-F238E27FC236}">
                <a16:creationId xmlns:a16="http://schemas.microsoft.com/office/drawing/2014/main" id="{4544ED90-849F-9547-912D-35C640DAF736}"/>
              </a:ext>
            </a:extLst>
          </p:cNvPr>
          <p:cNvSpPr/>
          <p:nvPr/>
        </p:nvSpPr>
        <p:spPr>
          <a:xfrm>
            <a:off x="4279106" y="450056"/>
            <a:ext cx="907257" cy="1507332"/>
          </a:xfrm>
          <a:custGeom>
            <a:avLst/>
            <a:gdLst>
              <a:gd name="connsiteX0" fmla="*/ 0 w 907257"/>
              <a:gd name="connsiteY0" fmla="*/ 0 h 1507332"/>
              <a:gd name="connsiteX1" fmla="*/ 550069 w 907257"/>
              <a:gd name="connsiteY1" fmla="*/ 1185863 h 1507332"/>
              <a:gd name="connsiteX2" fmla="*/ 907257 w 907257"/>
              <a:gd name="connsiteY2" fmla="*/ 1507332 h 1507332"/>
            </a:gdLst>
            <a:ahLst/>
            <a:cxnLst>
              <a:cxn ang="0">
                <a:pos x="connsiteX0" y="connsiteY0"/>
              </a:cxn>
              <a:cxn ang="0">
                <a:pos x="connsiteX1" y="connsiteY1"/>
              </a:cxn>
              <a:cxn ang="0">
                <a:pos x="connsiteX2" y="connsiteY2"/>
              </a:cxn>
            </a:cxnLst>
            <a:rect l="l" t="t" r="r" b="b"/>
            <a:pathLst>
              <a:path w="907257" h="1507332">
                <a:moveTo>
                  <a:pt x="0" y="0"/>
                </a:moveTo>
                <a:lnTo>
                  <a:pt x="550069" y="1185863"/>
                </a:lnTo>
                <a:lnTo>
                  <a:pt x="907257" y="1507332"/>
                </a:ln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9" name="摺角紙張 68">
            <a:extLst>
              <a:ext uri="{FF2B5EF4-FFF2-40B4-BE49-F238E27FC236}">
                <a16:creationId xmlns:a16="http://schemas.microsoft.com/office/drawing/2014/main" id="{550292B5-DD06-6E4C-866A-1DF9E53B57CF}"/>
              </a:ext>
            </a:extLst>
          </p:cNvPr>
          <p:cNvSpPr/>
          <p:nvPr/>
        </p:nvSpPr>
        <p:spPr>
          <a:xfrm>
            <a:off x="303325" y="4321575"/>
            <a:ext cx="4081214" cy="2481760"/>
          </a:xfrm>
          <a:prstGeom prst="foldedCorner">
            <a:avLst/>
          </a:prstGeom>
        </p:spPr>
        <p:style>
          <a:lnRef idx="0">
            <a:schemeClr val="accent2"/>
          </a:lnRef>
          <a:fillRef idx="3">
            <a:schemeClr val="accent2"/>
          </a:fillRef>
          <a:effectRef idx="3">
            <a:schemeClr val="accent2"/>
          </a:effectRef>
          <a:fontRef idx="minor">
            <a:schemeClr val="lt1"/>
          </a:fontRef>
        </p:style>
        <p:txBody>
          <a:bodyPr rtlCol="0" anchor="b"/>
          <a:lstStyle/>
          <a:p>
            <a:r>
              <a:rPr kumimoji="1" lang="zh-TW" altLang="en-US" dirty="0"/>
              <a:t>如果</a:t>
            </a:r>
            <a:r>
              <a:rPr kumimoji="1" lang="en-US" altLang="zh-TW" dirty="0"/>
              <a:t>file6</a:t>
            </a:r>
            <a:r>
              <a:rPr kumimoji="1" lang="zh-TW" altLang="en-US" dirty="0"/>
              <a:t>消失，那麼</a:t>
            </a:r>
            <a:r>
              <a:rPr kumimoji="1" lang="en-US" altLang="zh-TW" dirty="0"/>
              <a:t>link</a:t>
            </a:r>
            <a:r>
              <a:rPr kumimoji="1" lang="zh-TW" altLang="en-US" dirty="0"/>
              <a:t>依然指向同一個地方（因為他只是個文字檔案），只有當我們真的存取的時候，作業系統才會發現這個</a:t>
            </a:r>
            <a:r>
              <a:rPr kumimoji="1" lang="en-US" altLang="zh-TW" dirty="0"/>
              <a:t>soft link</a:t>
            </a:r>
            <a:r>
              <a:rPr kumimoji="1" lang="zh-TW" altLang="en-US" dirty="0"/>
              <a:t>指向一個不存在的東西</a:t>
            </a:r>
            <a:endParaRPr kumimoji="1" lang="en-US" altLang="zh-CN" dirty="0"/>
          </a:p>
        </p:txBody>
      </p:sp>
      <p:pic>
        <p:nvPicPr>
          <p:cNvPr id="71" name="圖片 70">
            <a:extLst>
              <a:ext uri="{FF2B5EF4-FFF2-40B4-BE49-F238E27FC236}">
                <a16:creationId xmlns:a16="http://schemas.microsoft.com/office/drawing/2014/main" id="{23B616D6-EC08-604C-9E49-45C9C4EB931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484" y="3543873"/>
            <a:ext cx="1148142" cy="1148142"/>
          </a:xfrm>
          <a:prstGeom prst="rect">
            <a:avLst/>
          </a:prstGeom>
        </p:spPr>
      </p:pic>
    </p:spTree>
    <p:extLst>
      <p:ext uri="{BB962C8B-B14F-4D97-AF65-F5344CB8AC3E}">
        <p14:creationId xmlns:p14="http://schemas.microsoft.com/office/powerpoint/2010/main" val="38757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1"/>
                                        </p:tgtEl>
                                      </p:cBhvr>
                                    </p:animEffect>
                                    <p:set>
                                      <p:cBhvr>
                                        <p:cTn id="10" dur="1" fill="hold">
                                          <p:stCondLst>
                                            <p:cond delay="499"/>
                                          </p:stCondLst>
                                        </p:cTn>
                                        <p:tgtEl>
                                          <p:spTgt spid="41"/>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73"/>
                                        </p:tgtEl>
                                      </p:cBhvr>
                                    </p:animEffect>
                                    <p:set>
                                      <p:cBhvr>
                                        <p:cTn id="13" dur="1" fill="hold">
                                          <p:stCondLst>
                                            <p:cond delay="499"/>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7CBBD1-3D8C-044B-9361-068DC1470C3F}"/>
              </a:ext>
            </a:extLst>
          </p:cNvPr>
          <p:cNvSpPr>
            <a:spLocks noGrp="1"/>
          </p:cNvSpPr>
          <p:nvPr>
            <p:ph type="title"/>
          </p:nvPr>
        </p:nvSpPr>
        <p:spPr>
          <a:xfrm>
            <a:off x="838200" y="365125"/>
            <a:ext cx="10515600" cy="1325563"/>
          </a:xfrm>
        </p:spPr>
        <p:txBody>
          <a:bodyPr/>
          <a:lstStyle/>
          <a:p>
            <a:r>
              <a:rPr kumimoji="1" lang="zh-TW" altLang="en-US" dirty="0"/>
              <a:t>實驗</a:t>
            </a:r>
            <a:r>
              <a:rPr kumimoji="1" lang="en-US" altLang="zh-TW" dirty="0"/>
              <a:t>-1</a:t>
            </a:r>
            <a:endParaRPr kumimoji="1" lang="zh-TW" altLang="en-US" dirty="0"/>
          </a:p>
        </p:txBody>
      </p:sp>
      <p:sp>
        <p:nvSpPr>
          <p:cNvPr id="3" name="矩形 2">
            <a:extLst>
              <a:ext uri="{FF2B5EF4-FFF2-40B4-BE49-F238E27FC236}">
                <a16:creationId xmlns:a16="http://schemas.microsoft.com/office/drawing/2014/main" id="{F5063D40-28A5-C842-A5DF-DCA80CA3CEE6}"/>
              </a:ext>
            </a:extLst>
          </p:cNvPr>
          <p:cNvSpPr/>
          <p:nvPr/>
        </p:nvSpPr>
        <p:spPr>
          <a:xfrm>
            <a:off x="7267575" y="1424609"/>
            <a:ext cx="4086225" cy="36308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TW" altLang="en-US" sz="3600" dirty="0"/>
              <a:t>目錄：</a:t>
            </a:r>
            <a:r>
              <a:rPr kumimoji="1" lang="en-US" altLang="zh-TW" sz="3600" dirty="0"/>
              <a:t>jail</a:t>
            </a:r>
          </a:p>
          <a:p>
            <a:pPr algn="ctr"/>
            <a:r>
              <a:rPr kumimoji="1" lang="en-US" altLang="zh-TW" sz="3600" dirty="0" err="1">
                <a:latin typeface="Consolas" panose="020B0609020204030204" pitchFamily="49" charset="0"/>
                <a:cs typeface="Consolas" panose="020B0609020204030204" pitchFamily="49" charset="0"/>
              </a:rPr>
              <a:t>rw</a:t>
            </a:r>
            <a:r>
              <a:rPr kumimoji="1" lang="en-US" altLang="zh-TW" sz="3600" dirty="0">
                <a:latin typeface="Consolas" panose="020B0609020204030204" pitchFamily="49" charset="0"/>
                <a:cs typeface="Consolas" panose="020B0609020204030204" pitchFamily="49" charset="0"/>
              </a:rPr>
              <a:t>- --- ---</a:t>
            </a:r>
            <a:endParaRPr kumimoji="1" lang="zh-TW" altLang="en-US" sz="3600" dirty="0">
              <a:latin typeface="Consolas" panose="020B0609020204030204" pitchFamily="49" charset="0"/>
              <a:cs typeface="Consolas" panose="020B0609020204030204" pitchFamily="49" charset="0"/>
            </a:endParaRPr>
          </a:p>
        </p:txBody>
      </p:sp>
      <p:sp>
        <p:nvSpPr>
          <p:cNvPr id="4" name="矩形 3">
            <a:extLst>
              <a:ext uri="{FF2B5EF4-FFF2-40B4-BE49-F238E27FC236}">
                <a16:creationId xmlns:a16="http://schemas.microsoft.com/office/drawing/2014/main" id="{D133B4FC-8BA0-DE48-BEB2-0D1B2E45B25D}"/>
              </a:ext>
            </a:extLst>
          </p:cNvPr>
          <p:cNvSpPr/>
          <p:nvPr/>
        </p:nvSpPr>
        <p:spPr>
          <a:xfrm>
            <a:off x="9506054" y="3299792"/>
            <a:ext cx="1484244" cy="11926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TW" dirty="0"/>
              <a:t>file:</a:t>
            </a:r>
          </a:p>
          <a:p>
            <a:pPr algn="ctr"/>
            <a:r>
              <a:rPr kumimoji="1" lang="en-US" altLang="zh-TW" dirty="0" err="1"/>
              <a:t>cannotWrite</a:t>
            </a:r>
            <a:endParaRPr kumimoji="1" lang="zh-TW" altLang="en-US" dirty="0"/>
          </a:p>
        </p:txBody>
      </p:sp>
      <p:sp>
        <p:nvSpPr>
          <p:cNvPr id="5" name="向右箭號圖說文字 4">
            <a:extLst>
              <a:ext uri="{FF2B5EF4-FFF2-40B4-BE49-F238E27FC236}">
                <a16:creationId xmlns:a16="http://schemas.microsoft.com/office/drawing/2014/main" id="{1F7E4E55-16CF-074F-BC79-905CCA3858EF}"/>
              </a:ext>
            </a:extLst>
          </p:cNvPr>
          <p:cNvSpPr/>
          <p:nvPr/>
        </p:nvSpPr>
        <p:spPr>
          <a:xfrm>
            <a:off x="4549741" y="3226906"/>
            <a:ext cx="5093286" cy="927652"/>
          </a:xfrm>
          <a:prstGeom prst="rightArrowCallout">
            <a:avLst>
              <a:gd name="adj1" fmla="val 15000"/>
              <a:gd name="adj2" fmla="val 14286"/>
              <a:gd name="adj3" fmla="val 25000"/>
              <a:gd name="adj4" fmla="val 3695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TW" dirty="0"/>
              <a:t>hard link:</a:t>
            </a:r>
          </a:p>
          <a:p>
            <a:pPr algn="ctr"/>
            <a:r>
              <a:rPr kumimoji="1" lang="en-US" altLang="zh-TW" dirty="0" err="1"/>
              <a:t>canwrite</a:t>
            </a:r>
            <a:endParaRPr kumimoji="1" lang="en-US" altLang="zh-TW" dirty="0"/>
          </a:p>
        </p:txBody>
      </p:sp>
      <p:sp>
        <p:nvSpPr>
          <p:cNvPr id="6" name="向右箭號圖說文字 5">
            <a:extLst>
              <a:ext uri="{FF2B5EF4-FFF2-40B4-BE49-F238E27FC236}">
                <a16:creationId xmlns:a16="http://schemas.microsoft.com/office/drawing/2014/main" id="{990E2CE4-2650-ED4E-9CF8-2418D0FA82CD}"/>
              </a:ext>
            </a:extLst>
          </p:cNvPr>
          <p:cNvSpPr/>
          <p:nvPr/>
        </p:nvSpPr>
        <p:spPr>
          <a:xfrm>
            <a:off x="4549740" y="4346714"/>
            <a:ext cx="2354333" cy="927652"/>
          </a:xfrm>
          <a:prstGeom prst="rightArrowCallout">
            <a:avLst>
              <a:gd name="adj1" fmla="val 25000"/>
              <a:gd name="adj2" fmla="val 25000"/>
              <a:gd name="adj3" fmla="val 25000"/>
              <a:gd name="adj4" fmla="val 81279"/>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TW" dirty="0">
                <a:solidFill>
                  <a:schemeClr val="tx1"/>
                </a:solidFill>
              </a:rPr>
              <a:t>soft link:</a:t>
            </a:r>
          </a:p>
          <a:p>
            <a:pPr algn="ctr"/>
            <a:r>
              <a:rPr kumimoji="1" lang="en-US" altLang="zh-TW" dirty="0">
                <a:solidFill>
                  <a:schemeClr val="tx1"/>
                </a:solidFill>
              </a:rPr>
              <a:t>link2cannotwrite</a:t>
            </a:r>
            <a:endParaRPr kumimoji="1" lang="zh-TW" altLang="en-US" dirty="0">
              <a:solidFill>
                <a:schemeClr val="tx1"/>
              </a:solidFill>
            </a:endParaRPr>
          </a:p>
        </p:txBody>
      </p:sp>
      <p:cxnSp>
        <p:nvCxnSpPr>
          <p:cNvPr id="8" name="肘形接點 7">
            <a:extLst>
              <a:ext uri="{FF2B5EF4-FFF2-40B4-BE49-F238E27FC236}">
                <a16:creationId xmlns:a16="http://schemas.microsoft.com/office/drawing/2014/main" id="{2A92D570-F59E-0344-B9FE-DCA216F24E35}"/>
              </a:ext>
            </a:extLst>
          </p:cNvPr>
          <p:cNvCxnSpPr>
            <a:stCxn id="6" idx="3"/>
            <a:endCxn id="4" idx="2"/>
          </p:cNvCxnSpPr>
          <p:nvPr/>
        </p:nvCxnSpPr>
        <p:spPr>
          <a:xfrm flipV="1">
            <a:off x="6904073" y="4492487"/>
            <a:ext cx="3344103" cy="318053"/>
          </a:xfrm>
          <a:prstGeom prst="bentConnector2">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58CAB4C2-F5C3-A848-95DA-F0A0FDE38559}"/>
              </a:ext>
            </a:extLst>
          </p:cNvPr>
          <p:cNvPicPr>
            <a:picLocks noChangeAspect="1"/>
          </p:cNvPicPr>
          <p:nvPr/>
        </p:nvPicPr>
        <p:blipFill>
          <a:blip r:embed="rId2">
            <a:duotone>
              <a:schemeClr val="accent5">
                <a:shade val="45000"/>
                <a:satMod val="135000"/>
              </a:schemeClr>
              <a:prstClr val="white"/>
            </a:duotone>
          </a:blip>
          <a:stretch>
            <a:fillRect/>
          </a:stretch>
        </p:blipFill>
        <p:spPr>
          <a:xfrm>
            <a:off x="761430" y="1989794"/>
            <a:ext cx="1625600" cy="1625600"/>
          </a:xfrm>
          <a:prstGeom prst="rect">
            <a:avLst/>
          </a:prstGeom>
        </p:spPr>
      </p:pic>
      <p:pic>
        <p:nvPicPr>
          <p:cNvPr id="11" name="圖片 10">
            <a:extLst>
              <a:ext uri="{FF2B5EF4-FFF2-40B4-BE49-F238E27FC236}">
                <a16:creationId xmlns:a16="http://schemas.microsoft.com/office/drawing/2014/main" id="{CA597E37-02E9-AB4A-89DF-D2FCF592CCE6}"/>
              </a:ext>
            </a:extLst>
          </p:cNvPr>
          <p:cNvPicPr>
            <a:picLocks noChangeAspect="1"/>
          </p:cNvPicPr>
          <p:nvPr/>
        </p:nvPicPr>
        <p:blipFill>
          <a:blip r:embed="rId2">
            <a:duotone>
              <a:schemeClr val="accent2">
                <a:shade val="45000"/>
                <a:satMod val="135000"/>
              </a:schemeClr>
              <a:prstClr val="white"/>
            </a:duotone>
          </a:blip>
          <a:stretch>
            <a:fillRect/>
          </a:stretch>
        </p:blipFill>
        <p:spPr>
          <a:xfrm>
            <a:off x="804016" y="3429000"/>
            <a:ext cx="1625600" cy="1625600"/>
          </a:xfrm>
          <a:prstGeom prst="rect">
            <a:avLst/>
          </a:prstGeom>
        </p:spPr>
      </p:pic>
      <p:pic>
        <p:nvPicPr>
          <p:cNvPr id="12" name="圖片 11">
            <a:extLst>
              <a:ext uri="{FF2B5EF4-FFF2-40B4-BE49-F238E27FC236}">
                <a16:creationId xmlns:a16="http://schemas.microsoft.com/office/drawing/2014/main" id="{CD4211F5-0CB2-D245-A829-CBBEFC485910}"/>
              </a:ext>
            </a:extLst>
          </p:cNvPr>
          <p:cNvPicPr>
            <a:picLocks noChangeAspect="1"/>
          </p:cNvPicPr>
          <p:nvPr/>
        </p:nvPicPr>
        <p:blipFill>
          <a:blip r:embed="rId2">
            <a:duotone>
              <a:schemeClr val="accent6">
                <a:shade val="45000"/>
                <a:satMod val="135000"/>
              </a:schemeClr>
              <a:prstClr val="white"/>
            </a:duotone>
          </a:blip>
          <a:stretch>
            <a:fillRect/>
          </a:stretch>
        </p:blipFill>
        <p:spPr>
          <a:xfrm>
            <a:off x="761430" y="4810540"/>
            <a:ext cx="1625600" cy="1625600"/>
          </a:xfrm>
          <a:prstGeom prst="rect">
            <a:avLst/>
          </a:prstGeom>
        </p:spPr>
      </p:pic>
      <p:cxnSp>
        <p:nvCxnSpPr>
          <p:cNvPr id="14" name="肘形接點 13">
            <a:extLst>
              <a:ext uri="{FF2B5EF4-FFF2-40B4-BE49-F238E27FC236}">
                <a16:creationId xmlns:a16="http://schemas.microsoft.com/office/drawing/2014/main" id="{64503FA3-1B4E-464B-BB51-4D0580F302C0}"/>
              </a:ext>
            </a:extLst>
          </p:cNvPr>
          <p:cNvCxnSpPr>
            <a:stCxn id="10" idx="3"/>
            <a:endCxn id="4" idx="0"/>
          </p:cNvCxnSpPr>
          <p:nvPr/>
        </p:nvCxnSpPr>
        <p:spPr>
          <a:xfrm>
            <a:off x="2387030" y="2802594"/>
            <a:ext cx="7861146" cy="497198"/>
          </a:xfrm>
          <a:prstGeom prst="bentConnector2">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肘形接點 14">
            <a:extLst>
              <a:ext uri="{FF2B5EF4-FFF2-40B4-BE49-F238E27FC236}">
                <a16:creationId xmlns:a16="http://schemas.microsoft.com/office/drawing/2014/main" id="{23535038-AC86-F04E-8E03-C7ED07E23975}"/>
              </a:ext>
            </a:extLst>
          </p:cNvPr>
          <p:cNvCxnSpPr>
            <a:cxnSpLocks/>
            <a:stCxn id="11" idx="3"/>
            <a:endCxn id="5" idx="1"/>
          </p:cNvCxnSpPr>
          <p:nvPr/>
        </p:nvCxnSpPr>
        <p:spPr>
          <a:xfrm flipV="1">
            <a:off x="2429616" y="3690732"/>
            <a:ext cx="2120125" cy="551068"/>
          </a:xfrm>
          <a:prstGeom prst="bentConnector3">
            <a:avLst>
              <a:gd name="adj1" fmla="val 50000"/>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肘形接點 17">
            <a:extLst>
              <a:ext uri="{FF2B5EF4-FFF2-40B4-BE49-F238E27FC236}">
                <a16:creationId xmlns:a16="http://schemas.microsoft.com/office/drawing/2014/main" id="{453A02FF-545E-B24A-932B-1C1237CE97F9}"/>
              </a:ext>
            </a:extLst>
          </p:cNvPr>
          <p:cNvCxnSpPr>
            <a:cxnSpLocks/>
            <a:stCxn id="12" idx="3"/>
            <a:endCxn id="6" idx="1"/>
          </p:cNvCxnSpPr>
          <p:nvPr/>
        </p:nvCxnSpPr>
        <p:spPr>
          <a:xfrm flipV="1">
            <a:off x="2387030" y="4810540"/>
            <a:ext cx="2162710" cy="812800"/>
          </a:xfrm>
          <a:prstGeom prst="bentConnector3">
            <a:avLst>
              <a:gd name="adj1" fmla="val 50000"/>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1" name="圖片 20">
            <a:extLst>
              <a:ext uri="{FF2B5EF4-FFF2-40B4-BE49-F238E27FC236}">
                <a16:creationId xmlns:a16="http://schemas.microsoft.com/office/drawing/2014/main" id="{7272E337-550B-8545-96CA-888FFF901A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95746" y="3807507"/>
            <a:ext cx="690788" cy="690788"/>
          </a:xfrm>
          <a:prstGeom prst="rect">
            <a:avLst/>
          </a:prstGeom>
        </p:spPr>
      </p:pic>
      <p:pic>
        <p:nvPicPr>
          <p:cNvPr id="22" name="圖片 21">
            <a:extLst>
              <a:ext uri="{FF2B5EF4-FFF2-40B4-BE49-F238E27FC236}">
                <a16:creationId xmlns:a16="http://schemas.microsoft.com/office/drawing/2014/main" id="{5887676C-3EE0-CF49-A1FD-1614D5AFFF9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5746" y="2311586"/>
            <a:ext cx="793713" cy="793713"/>
          </a:xfrm>
          <a:prstGeom prst="rect">
            <a:avLst/>
          </a:prstGeom>
        </p:spPr>
      </p:pic>
      <p:pic>
        <p:nvPicPr>
          <p:cNvPr id="23" name="圖片 22">
            <a:extLst>
              <a:ext uri="{FF2B5EF4-FFF2-40B4-BE49-F238E27FC236}">
                <a16:creationId xmlns:a16="http://schemas.microsoft.com/office/drawing/2014/main" id="{509C41E4-BAFB-9943-840E-3F01F3B2C8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5746" y="5226483"/>
            <a:ext cx="793713" cy="793713"/>
          </a:xfrm>
          <a:prstGeom prst="rect">
            <a:avLst/>
          </a:prstGeom>
        </p:spPr>
      </p:pic>
    </p:spTree>
    <p:extLst>
      <p:ext uri="{BB962C8B-B14F-4D97-AF65-F5344CB8AC3E}">
        <p14:creationId xmlns:p14="http://schemas.microsoft.com/office/powerpoint/2010/main" val="1351259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A7B884-3674-644A-9136-F54308F453EE}"/>
              </a:ext>
            </a:extLst>
          </p:cNvPr>
          <p:cNvSpPr>
            <a:spLocks noGrp="1"/>
          </p:cNvSpPr>
          <p:nvPr>
            <p:ph type="title"/>
          </p:nvPr>
        </p:nvSpPr>
        <p:spPr/>
        <p:txBody>
          <a:bodyPr/>
          <a:lstStyle/>
          <a:p>
            <a:r>
              <a:rPr kumimoji="1" lang="zh-TW" altLang="en-US" dirty="0"/>
              <a:t>實驗</a:t>
            </a:r>
            <a:r>
              <a:rPr kumimoji="1" lang="en-US" altLang="zh-TW" dirty="0"/>
              <a:t>-1</a:t>
            </a:r>
            <a:endParaRPr kumimoji="1" lang="zh-TW" altLang="en-US" dirty="0"/>
          </a:p>
        </p:txBody>
      </p:sp>
      <p:sp>
        <p:nvSpPr>
          <p:cNvPr id="3" name="內容版面配置區 2">
            <a:extLst>
              <a:ext uri="{FF2B5EF4-FFF2-40B4-BE49-F238E27FC236}">
                <a16:creationId xmlns:a16="http://schemas.microsoft.com/office/drawing/2014/main" id="{2BEA3520-6156-FC48-B795-CB9A331A1A20}"/>
              </a:ext>
            </a:extLst>
          </p:cNvPr>
          <p:cNvSpPr>
            <a:spLocks noGrp="1"/>
          </p:cNvSpPr>
          <p:nvPr>
            <p:ph idx="1"/>
          </p:nvPr>
        </p:nvSpPr>
        <p:spPr/>
        <p:txBody>
          <a:bodyPr/>
          <a:lstStyle/>
          <a:p>
            <a:r>
              <a:rPr kumimoji="1" lang="zh-CN" altLang="en-US" dirty="0"/>
              <a:t>後面有完整說明，請同學自行實作</a:t>
            </a:r>
            <a:endParaRPr kumimoji="1" lang="zh-TW" altLang="en-US" dirty="0"/>
          </a:p>
        </p:txBody>
      </p:sp>
      <p:sp>
        <p:nvSpPr>
          <p:cNvPr id="6" name="矩形 5">
            <a:extLst>
              <a:ext uri="{FF2B5EF4-FFF2-40B4-BE49-F238E27FC236}">
                <a16:creationId xmlns:a16="http://schemas.microsoft.com/office/drawing/2014/main" id="{04E2E1E6-F542-C74B-B793-8377E088151A}"/>
              </a:ext>
            </a:extLst>
          </p:cNvPr>
          <p:cNvSpPr/>
          <p:nvPr/>
        </p:nvSpPr>
        <p:spPr>
          <a:xfrm>
            <a:off x="697706" y="5530632"/>
            <a:ext cx="5631657" cy="646331"/>
          </a:xfrm>
          <a:prstGeom prst="rect">
            <a:avLst/>
          </a:prstGeom>
        </p:spPr>
        <p:txBody>
          <a:bodyPr wrap="square">
            <a:spAutoFit/>
          </a:bodyPr>
          <a:lstStyle/>
          <a:p>
            <a:r>
              <a:rPr lang="zh-CN" altLang="en-US" dirty="0">
                <a:hlinkClick r:id="rId2"/>
              </a:rPr>
              <a:t>圖片來源：</a:t>
            </a:r>
            <a:r>
              <a:rPr lang="en" altLang="zh-TW" dirty="0">
                <a:hlinkClick r:id="rId2"/>
              </a:rPr>
              <a:t>https://www.kisspng.com/png-minecraft-portalball-portal-875643/download-png.html</a:t>
            </a:r>
            <a:endParaRPr lang="zh-TW" altLang="en-US" dirty="0"/>
          </a:p>
        </p:txBody>
      </p:sp>
      <p:pic>
        <p:nvPicPr>
          <p:cNvPr id="10" name="圖片 9">
            <a:hlinkClick r:id="rId3" action="ppaction://hlinksldjump"/>
            <a:extLst>
              <a:ext uri="{FF2B5EF4-FFF2-40B4-BE49-F238E27FC236}">
                <a16:creationId xmlns:a16="http://schemas.microsoft.com/office/drawing/2014/main" id="{2A72F094-3950-234A-817D-FB72EAF2BE30}"/>
              </a:ext>
            </a:extLst>
          </p:cNvPr>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7062191" y="153590"/>
            <a:ext cx="4623595" cy="4623595"/>
          </a:xfrm>
          <a:prstGeom prst="rect">
            <a:avLst/>
          </a:prstGeom>
        </p:spPr>
      </p:pic>
      <p:pic>
        <p:nvPicPr>
          <p:cNvPr id="14" name="圖片 13">
            <a:extLst>
              <a:ext uri="{FF2B5EF4-FFF2-40B4-BE49-F238E27FC236}">
                <a16:creationId xmlns:a16="http://schemas.microsoft.com/office/drawing/2014/main" id="{1C30B28D-2EF0-BB44-AD87-2991603310A8}"/>
              </a:ext>
            </a:extLst>
          </p:cNvPr>
          <p:cNvPicPr>
            <a:picLocks noChangeAspect="1"/>
          </p:cNvPicPr>
          <p:nvPr/>
        </p:nvPicPr>
        <p:blipFill>
          <a:blip r:embed="rId5"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751093" y="2087875"/>
            <a:ext cx="1245793" cy="755026"/>
          </a:xfrm>
          <a:prstGeom prst="rect">
            <a:avLst/>
          </a:prstGeom>
        </p:spPr>
      </p:pic>
    </p:spTree>
    <p:extLst>
      <p:ext uri="{BB962C8B-B14F-4D97-AF65-F5344CB8AC3E}">
        <p14:creationId xmlns:p14="http://schemas.microsoft.com/office/powerpoint/2010/main" val="1283746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63BB38-9186-7E42-8EAD-062735A16F78}"/>
              </a:ext>
            </a:extLst>
          </p:cNvPr>
          <p:cNvSpPr>
            <a:spLocks noGrp="1"/>
          </p:cNvSpPr>
          <p:nvPr>
            <p:ph type="title"/>
          </p:nvPr>
        </p:nvSpPr>
        <p:spPr/>
        <p:txBody>
          <a:bodyPr/>
          <a:lstStyle/>
          <a:p>
            <a:r>
              <a:rPr kumimoji="1" lang="en-US" altLang="zh-TW" dirty="0" err="1"/>
              <a:t>hardlink</a:t>
            </a:r>
            <a:r>
              <a:rPr kumimoji="1" lang="zh-CN" altLang="en-US" dirty="0"/>
              <a:t>的特性</a:t>
            </a:r>
            <a:endParaRPr kumimoji="1" lang="zh-TW" altLang="en-US" dirty="0"/>
          </a:p>
        </p:txBody>
      </p:sp>
      <p:sp>
        <p:nvSpPr>
          <p:cNvPr id="3" name="內容版面配置區 2">
            <a:extLst>
              <a:ext uri="{FF2B5EF4-FFF2-40B4-BE49-F238E27FC236}">
                <a16:creationId xmlns:a16="http://schemas.microsoft.com/office/drawing/2014/main" id="{8312337D-B643-414A-A9DA-460E1DF0B485}"/>
              </a:ext>
            </a:extLst>
          </p:cNvPr>
          <p:cNvSpPr>
            <a:spLocks noGrp="1"/>
          </p:cNvSpPr>
          <p:nvPr>
            <p:ph idx="1"/>
          </p:nvPr>
        </p:nvSpPr>
        <p:spPr/>
        <p:style>
          <a:lnRef idx="2">
            <a:schemeClr val="dk1">
              <a:shade val="50000"/>
            </a:schemeClr>
          </a:lnRef>
          <a:fillRef idx="1">
            <a:schemeClr val="dk1"/>
          </a:fillRef>
          <a:effectRef idx="0">
            <a:schemeClr val="dk1"/>
          </a:effectRef>
          <a:fontRef idx="minor">
            <a:schemeClr val="lt1"/>
          </a:fontRef>
        </p:style>
        <p:txBody>
          <a:bodyPr/>
          <a:lstStyle/>
          <a:p>
            <a:pPr marL="0" indent="0">
              <a:buNone/>
            </a:pP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製造檔案</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，建立</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hardlink</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 </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canWrite</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到</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，將</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cannotWrie</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放到無法存取的目錄</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jail</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裡面，我們可以透過</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canWrite</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存取</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endPar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$touch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cannotWrite</a:t>
            </a:r>
            <a:endPar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$ln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canWrite</a:t>
            </a:r>
            <a:endPar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建立</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hardlink</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endPar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mkdir</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jail</a:t>
            </a:r>
            <a:endPar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chmod</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-x jail</a:t>
            </a:r>
            <a:endPar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endParaRPr kumimoji="1" lang="zh-TW" altLang="en-US" dirty="0">
              <a:latin typeface="Microsoft YaHei Light" panose="020B0502040204020203" pitchFamily="34" charset="-122"/>
              <a:ea typeface="Microsoft YaHei Light" panose="020B0502040204020203" pitchFamily="34" charset="-122"/>
              <a:cs typeface="Noto Sans Mono" panose="020B0509040504020204" pitchFamily="49" charset="0"/>
            </a:endParaRPr>
          </a:p>
        </p:txBody>
      </p:sp>
    </p:spTree>
    <p:extLst>
      <p:ext uri="{BB962C8B-B14F-4D97-AF65-F5344CB8AC3E}">
        <p14:creationId xmlns:p14="http://schemas.microsoft.com/office/powerpoint/2010/main" val="921751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652457-C5AF-CA47-A18A-9EC402B96E38}"/>
              </a:ext>
            </a:extLst>
          </p:cNvPr>
          <p:cNvSpPr>
            <a:spLocks noGrp="1"/>
          </p:cNvSpPr>
          <p:nvPr>
            <p:ph type="title"/>
          </p:nvPr>
        </p:nvSpPr>
        <p:spPr/>
        <p:txBody>
          <a:bodyPr/>
          <a:lstStyle/>
          <a:p>
            <a:r>
              <a:rPr kumimoji="1" lang="en-US" altLang="zh-TW" dirty="0" err="1"/>
              <a:t>hardlink</a:t>
            </a:r>
            <a:r>
              <a:rPr kumimoji="1" lang="zh-CN" altLang="en-US" dirty="0"/>
              <a:t>的特性</a:t>
            </a:r>
            <a:endParaRPr kumimoji="1" lang="zh-TW" altLang="en-US" dirty="0"/>
          </a:p>
        </p:txBody>
      </p:sp>
      <p:sp>
        <p:nvSpPr>
          <p:cNvPr id="3" name="內容版面配置區 2">
            <a:extLst>
              <a:ext uri="{FF2B5EF4-FFF2-40B4-BE49-F238E27FC236}">
                <a16:creationId xmlns:a16="http://schemas.microsoft.com/office/drawing/2014/main" id="{CC3DA6BE-0A8A-384F-8119-5B6A3C6DDD9B}"/>
              </a:ext>
            </a:extLst>
          </p:cNvPr>
          <p:cNvSpPr>
            <a:spLocks noGrp="1"/>
          </p:cNvSpPr>
          <p:nvPr>
            <p:ph idx="1"/>
          </p:nvPr>
        </p:nvSpPr>
        <p:spPr>
          <a:xfrm>
            <a:off x="838200" y="1825625"/>
            <a:ext cx="10515600" cy="4351338"/>
          </a:xfrm>
        </p:spPr>
        <p:style>
          <a:lnRef idx="2">
            <a:schemeClr val="dk1">
              <a:shade val="50000"/>
            </a:schemeClr>
          </a:lnRef>
          <a:fillRef idx="1">
            <a:schemeClr val="dk1"/>
          </a:fillRef>
          <a:effectRef idx="0">
            <a:schemeClr val="dk1"/>
          </a:effectRef>
          <a:fontRef idx="minor">
            <a:schemeClr val="lt1"/>
          </a:fontRef>
        </p:style>
        <p:txBody>
          <a:bodyPr>
            <a:normAutofit fontScale="77500" lnSpcReduction="20000"/>
          </a:bodyPr>
          <a:lstStyle/>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ls -dl jail</a:t>
            </a:r>
            <a:endPar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drw</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rw</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-r-- 1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shiwulo</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shiwulo</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22  </a:t>
            </a:r>
            <a:r>
              <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rPr>
              <a:t>五</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8 19:35 jail</a:t>
            </a:r>
            <a:endPar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cd jail</a:t>
            </a:r>
            <a:endPar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-bash: cd: jail: Permission denied</a:t>
            </a:r>
            <a:endPar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canotWrite</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在</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jail</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裡面，因此我們無法存取</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p>
          <a:p>
            <a:pPr marL="0" indent="0">
              <a:buNone/>
            </a:pPr>
            <a:r>
              <a:rPr lang="en-US" altLang="zh-TW" dirty="0">
                <a:solidFill>
                  <a:schemeClr val="bg1"/>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lang="en-US" altLang="zh-TW" dirty="0" err="1">
                <a:solidFill>
                  <a:schemeClr val="bg1"/>
                </a:solidFill>
                <a:latin typeface="Microsoft YaHei Light" panose="020B0502040204020203" pitchFamily="34" charset="-122"/>
                <a:ea typeface="Microsoft YaHei Light" panose="020B0502040204020203" pitchFamily="34" charset="-122"/>
                <a:cs typeface="Noto Sans Mono" panose="020B0509040504020204" pitchFamily="49" charset="0"/>
              </a:rPr>
              <a:t>sudo</a:t>
            </a:r>
            <a:r>
              <a:rPr lang="en-US" altLang="zh-TW" dirty="0">
                <a:solidFill>
                  <a:schemeClr val="bg1"/>
                </a:solidFill>
                <a:latin typeface="Microsoft YaHei Light" panose="020B0502040204020203" pitchFamily="34" charset="-122"/>
                <a:ea typeface="Microsoft YaHei Light" panose="020B0502040204020203" pitchFamily="34" charset="-122"/>
                <a:cs typeface="Noto Sans Mono" panose="020B0509040504020204" pitchFamily="49" charset="0"/>
              </a:rPr>
              <a:t> mv  </a:t>
            </a:r>
            <a:r>
              <a:rPr lang="en-US" altLang="zh-TW" dirty="0" err="1">
                <a:solidFill>
                  <a:schemeClr val="bg1"/>
                </a:solidFill>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lang="en-US" altLang="zh-TW" dirty="0">
                <a:solidFill>
                  <a:schemeClr val="bg1"/>
                </a:solidFill>
                <a:latin typeface="Microsoft YaHei Light" panose="020B0502040204020203" pitchFamily="34" charset="-122"/>
                <a:ea typeface="Microsoft YaHei Light" panose="020B0502040204020203" pitchFamily="34" charset="-122"/>
                <a:cs typeface="Noto Sans Mono" panose="020B0509040504020204" pitchFamily="49" charset="0"/>
              </a:rPr>
              <a:t> ./jail</a:t>
            </a:r>
          </a:p>
          <a:p>
            <a:pPr marL="0" indent="0">
              <a:buNone/>
            </a:pP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lang="zh-CN"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將</a:t>
            </a:r>
            <a:r>
              <a:rPr lang="en-US" altLang="zh-CN"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lang="zh-CN"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放入</a:t>
            </a:r>
            <a:r>
              <a:rPr lang="en-US" altLang="zh-CN"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jail*/</a:t>
            </a:r>
            <a:endPar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echo hello &gt; </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canWrite</a:t>
            </a:r>
            <a:endPar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可以存取</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canWrite</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endPar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echo hello &gt; ./jail/</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cannotWrite</a:t>
            </a:r>
            <a:endPar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-bash: ./jail/</a:t>
            </a:r>
            <a:r>
              <a:rPr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Permission denied</a:t>
            </a:r>
            <a:endParaRPr lang="zh-TW"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再測試一次，真的無法存取</a:t>
            </a:r>
            <a:r>
              <a:rPr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lang="zh-TW"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 </a:t>
            </a:r>
            <a:endPar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endParaRPr>
          </a:p>
        </p:txBody>
      </p:sp>
    </p:spTree>
    <p:extLst>
      <p:ext uri="{BB962C8B-B14F-4D97-AF65-F5344CB8AC3E}">
        <p14:creationId xmlns:p14="http://schemas.microsoft.com/office/powerpoint/2010/main" val="3992370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88B9F1-F34F-9C46-8AD3-0BD421EB5406}"/>
              </a:ext>
            </a:extLst>
          </p:cNvPr>
          <p:cNvSpPr>
            <a:spLocks noGrp="1"/>
          </p:cNvSpPr>
          <p:nvPr>
            <p:ph type="title"/>
          </p:nvPr>
        </p:nvSpPr>
        <p:spPr/>
        <p:txBody>
          <a:bodyPr/>
          <a:lstStyle/>
          <a:p>
            <a:r>
              <a:rPr kumimoji="1" lang="en-US" altLang="zh-TW" dirty="0" err="1"/>
              <a:t>hardlink</a:t>
            </a:r>
            <a:r>
              <a:rPr kumimoji="1" lang="zh-CN" altLang="en-US" dirty="0"/>
              <a:t>的特性</a:t>
            </a:r>
            <a:endParaRPr kumimoji="1" lang="zh-TW" altLang="en-US" dirty="0"/>
          </a:p>
        </p:txBody>
      </p:sp>
      <p:sp>
        <p:nvSpPr>
          <p:cNvPr id="3" name="內容版面配置區 2">
            <a:extLst>
              <a:ext uri="{FF2B5EF4-FFF2-40B4-BE49-F238E27FC236}">
                <a16:creationId xmlns:a16="http://schemas.microsoft.com/office/drawing/2014/main" id="{EA725811-CEBE-034C-B03F-F0153E882A0F}"/>
              </a:ext>
            </a:extLst>
          </p:cNvPr>
          <p:cNvSpPr>
            <a:spLocks noGrp="1"/>
          </p:cNvSpPr>
          <p:nvPr>
            <p:ph idx="1"/>
          </p:nvPr>
        </p:nvSpPr>
        <p:spPr/>
        <p:style>
          <a:lnRef idx="2">
            <a:schemeClr val="dk1">
              <a:shade val="50000"/>
            </a:schemeClr>
          </a:lnRef>
          <a:fillRef idx="1">
            <a:schemeClr val="dk1"/>
          </a:fillRef>
          <a:effectRef idx="0">
            <a:schemeClr val="dk1"/>
          </a:effectRef>
          <a:fontRef idx="minor">
            <a:schemeClr val="lt1"/>
          </a:fontRef>
        </p:style>
        <p:txBody>
          <a:bodyPr>
            <a:normAutofit lnSpcReduction="10000"/>
          </a:bodyPr>
          <a:lstStyle/>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sudo</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cat ./jail/</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Hello</a:t>
            </a:r>
          </a:p>
          <a:p>
            <a:pPr marL="0" indent="0">
              <a:buNone/>
            </a:pP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使用</a:t>
            </a:r>
            <a:r>
              <a:rPr kumimoji="1"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sudo</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指令，確定</a:t>
            </a:r>
            <a:r>
              <a:rPr kumimoji="1"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canotWrite</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的內容和</a:t>
            </a:r>
            <a:r>
              <a:rPr kumimoji="1"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canWrite</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一樣，他們實際上是同一個檔案*</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ls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i</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canWrite</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p>
          <a:p>
            <a:pPr marL="0" indent="0">
              <a:buNone/>
            </a:pP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234416</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canWrite</a:t>
            </a:r>
            <a:endPar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sudo</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ls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i</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./jail/</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p>
          <a:p>
            <a:pPr marL="0" indent="0">
              <a:buNone/>
            </a:pP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234416</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./jail/</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cannotWrite</a:t>
            </a:r>
            <a:endPar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使用</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ls -</a:t>
            </a:r>
            <a:r>
              <a:rPr kumimoji="1"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i</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看這二個檔案的</a:t>
            </a:r>
            <a:r>
              <a:rPr kumimoji="1"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inode</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 number</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，發現是的確是一樣的*</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p>
          <a:p>
            <a:pPr marL="0" indent="0">
              <a:buNone/>
            </a:pPr>
            <a:endParaRPr kumimoji="1" lang="zh-TW" altLang="en-US" dirty="0">
              <a:latin typeface="Microsoft YaHei Light" panose="020B0502040204020203" pitchFamily="34" charset="-122"/>
              <a:cs typeface="Noto Sans Mono" panose="020B0509040504020204" pitchFamily="49" charset="0"/>
            </a:endParaRPr>
          </a:p>
        </p:txBody>
      </p:sp>
    </p:spTree>
    <p:extLst>
      <p:ext uri="{BB962C8B-B14F-4D97-AF65-F5344CB8AC3E}">
        <p14:creationId xmlns:p14="http://schemas.microsoft.com/office/powerpoint/2010/main" val="523071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90F9D4-10B3-8245-8F1F-01DDF44A4E7D}"/>
              </a:ext>
            </a:extLst>
          </p:cNvPr>
          <p:cNvSpPr>
            <a:spLocks noGrp="1"/>
          </p:cNvSpPr>
          <p:nvPr>
            <p:ph type="title"/>
          </p:nvPr>
        </p:nvSpPr>
        <p:spPr/>
        <p:txBody>
          <a:bodyPr/>
          <a:lstStyle/>
          <a:p>
            <a:r>
              <a:rPr kumimoji="1" lang="en-US" altLang="zh-TW" dirty="0" err="1"/>
              <a:t>softlink</a:t>
            </a:r>
            <a:r>
              <a:rPr kumimoji="1" lang="zh-TW" altLang="en-US" dirty="0"/>
              <a:t>的特性 </a:t>
            </a:r>
          </a:p>
        </p:txBody>
      </p:sp>
      <p:sp>
        <p:nvSpPr>
          <p:cNvPr id="3" name="內容版面配置區 2">
            <a:extLst>
              <a:ext uri="{FF2B5EF4-FFF2-40B4-BE49-F238E27FC236}">
                <a16:creationId xmlns:a16="http://schemas.microsoft.com/office/drawing/2014/main" id="{B1E40245-F1DD-244F-904A-F05CA28C30FF}"/>
              </a:ext>
            </a:extLst>
          </p:cNvPr>
          <p:cNvSpPr>
            <a:spLocks noGrp="1"/>
          </p:cNvSpPr>
          <p:nvPr>
            <p:ph idx="1"/>
          </p:nvPr>
        </p:nvSpPr>
        <p:spPr/>
        <p:style>
          <a:lnRef idx="2">
            <a:schemeClr val="dk1">
              <a:shade val="50000"/>
            </a:schemeClr>
          </a:lnRef>
          <a:fillRef idx="1">
            <a:schemeClr val="dk1"/>
          </a:fillRef>
          <a:effectRef idx="0">
            <a:schemeClr val="dk1"/>
          </a:effectRef>
          <a:fontRef idx="minor">
            <a:schemeClr val="lt1"/>
          </a:fontRef>
        </p:style>
        <p:txBody>
          <a:bodyPr/>
          <a:lstStyle/>
          <a:p>
            <a:pPr marL="0" indent="0">
              <a:buNone/>
            </a:pP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延續上一個問題的假設，建立一個</a:t>
            </a:r>
            <a:r>
              <a:rPr kumimoji="1"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softlink</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指向</a:t>
            </a:r>
            <a:r>
              <a:rPr kumimoji="1"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ln -s ./jail/</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link2cannotWrite</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echo hello &gt; ./link2cannotWrite </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-bash: ./link2cannotWrite: Permission denied</a:t>
            </a:r>
          </a:p>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$ls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il</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link2cannotWrite </a:t>
            </a:r>
          </a:p>
          <a:p>
            <a:pPr marL="0" indent="0">
              <a:buNone/>
            </a:pP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234448</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lrwxrwxrwx</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1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shiwulo</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shiwulo</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18  </a:t>
            </a:r>
            <a:r>
              <a:rPr kumimoji="1" lang="zh-TW" altLang="en-US" dirty="0">
                <a:latin typeface="Microsoft YaHei Light" panose="020B0502040204020203" pitchFamily="34" charset="-122"/>
                <a:cs typeface="Noto Sans Mono" panose="020B0509040504020204" pitchFamily="49" charset="0"/>
              </a:rPr>
              <a:t>五   </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8 19:51 link2cannotWrite -&gt; ./jail/</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cannotWrite</a:t>
            </a:r>
            <a:endPar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p:txBody>
      </p:sp>
    </p:spTree>
    <p:extLst>
      <p:ext uri="{BB962C8B-B14F-4D97-AF65-F5344CB8AC3E}">
        <p14:creationId xmlns:p14="http://schemas.microsoft.com/office/powerpoint/2010/main" val="1647324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63EEA3-8CB8-B04E-A0E0-C67346699AE6}"/>
              </a:ext>
            </a:extLst>
          </p:cNvPr>
          <p:cNvSpPr>
            <a:spLocks noGrp="1"/>
          </p:cNvSpPr>
          <p:nvPr>
            <p:ph type="title"/>
          </p:nvPr>
        </p:nvSpPr>
        <p:spPr/>
        <p:txBody>
          <a:bodyPr/>
          <a:lstStyle/>
          <a:p>
            <a:r>
              <a:rPr kumimoji="1" lang="en-US" altLang="zh-TW" dirty="0" err="1"/>
              <a:t>softlink</a:t>
            </a:r>
            <a:r>
              <a:rPr kumimoji="1" lang="zh-TW" altLang="en-US" dirty="0"/>
              <a:t>的特性 </a:t>
            </a:r>
          </a:p>
        </p:txBody>
      </p:sp>
      <p:sp>
        <p:nvSpPr>
          <p:cNvPr id="3" name="內容版面配置區 2">
            <a:extLst>
              <a:ext uri="{FF2B5EF4-FFF2-40B4-BE49-F238E27FC236}">
                <a16:creationId xmlns:a16="http://schemas.microsoft.com/office/drawing/2014/main" id="{36573F58-1755-8D48-8DC0-42692A6B99C7}"/>
              </a:ext>
            </a:extLst>
          </p:cNvPr>
          <p:cNvSpPr>
            <a:spLocks noGrp="1"/>
          </p:cNvSpPr>
          <p:nvPr>
            <p:ph idx="1"/>
          </p:nvPr>
        </p:nvSpPr>
        <p:spPr/>
        <p:style>
          <a:lnRef idx="2">
            <a:schemeClr val="dk1">
              <a:shade val="50000"/>
            </a:schemeClr>
          </a:lnRef>
          <a:fillRef idx="1">
            <a:schemeClr val="dk1"/>
          </a:fillRef>
          <a:effectRef idx="0">
            <a:schemeClr val="dk1"/>
          </a:effectRef>
          <a:fontRef idx="minor">
            <a:schemeClr val="lt1"/>
          </a:fontRef>
        </p:style>
        <p:txBody>
          <a:bodyPr anchor="ctr"/>
          <a:lstStyle/>
          <a:p>
            <a:pPr marL="0" indent="0">
              <a:buNone/>
            </a:pP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sudo</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ls -</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i</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./jail/</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cannotWrite</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a:t>
            </a:r>
          </a:p>
          <a:p>
            <a:pPr marL="0" indent="0">
              <a:buNone/>
            </a:pP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234416</a:t>
            </a:r>
            <a:r>
              <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rPr>
              <a:t> ./jail/</a:t>
            </a:r>
            <a:r>
              <a:rPr kumimoji="1" lang="en-US" altLang="zh-TW" dirty="0" err="1">
                <a:latin typeface="Microsoft YaHei Light" panose="020B0502040204020203" pitchFamily="34" charset="-122"/>
                <a:ea typeface="Microsoft YaHei Light" panose="020B0502040204020203" pitchFamily="34" charset="-122"/>
                <a:cs typeface="Noto Sans Mono" panose="020B0509040504020204" pitchFamily="49" charset="0"/>
              </a:rPr>
              <a:t>cannotWrite</a:t>
            </a:r>
            <a:endParaRPr kumimoji="1" lang="en-US" altLang="zh-TW" dirty="0">
              <a:latin typeface="Microsoft YaHei Light" panose="020B0502040204020203" pitchFamily="34" charset="-122"/>
              <a:ea typeface="Microsoft YaHei Light" panose="020B0502040204020203" pitchFamily="34" charset="-122"/>
              <a:cs typeface="Noto Sans Mono" panose="020B0509040504020204" pitchFamily="49" charset="0"/>
            </a:endParaRPr>
          </a:p>
          <a:p>
            <a:pPr marL="0" indent="0">
              <a:buNone/>
            </a:pP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r>
              <a:rPr kumimoji="1" lang="en-US" altLang="zh-TW" dirty="0" err="1">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inode</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 number</a:t>
            </a:r>
            <a:r>
              <a:rPr kumimoji="1" lang="zh-TW" altLang="en-US"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不一樣，因此是不一樣的檔案*</a:t>
            </a:r>
            <a:r>
              <a:rPr kumimoji="1" lang="en-US" altLang="zh-TW" dirty="0">
                <a:solidFill>
                  <a:srgbClr val="FFFF00"/>
                </a:solidFill>
                <a:latin typeface="Microsoft YaHei Light" panose="020B0502040204020203" pitchFamily="34" charset="-122"/>
                <a:ea typeface="Microsoft YaHei Light" panose="020B0502040204020203" pitchFamily="34" charset="-122"/>
                <a:cs typeface="Noto Sans Mono" panose="020B0509040504020204" pitchFamily="49" charset="0"/>
              </a:rPr>
              <a:t>/</a:t>
            </a:r>
          </a:p>
        </p:txBody>
      </p:sp>
    </p:spTree>
    <p:extLst>
      <p:ext uri="{BB962C8B-B14F-4D97-AF65-F5344CB8AC3E}">
        <p14:creationId xmlns:p14="http://schemas.microsoft.com/office/powerpoint/2010/main" val="8516939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5038BE41-4E06-D145-9772-6D17243952AF}"/>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hard link</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51008BB2-09DC-BF4E-A4C5-7300EE92E711}"/>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Linux指令：ln（hard link），ln -s （soft link）</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4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&lt;unistd.h&gt;</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74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/*hard link*/</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link(</a:t>
            </a:r>
            <a:r>
              <a:rPr lang="zh-TW" sz="2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*oldpath, </a:t>
            </a:r>
            <a:r>
              <a:rPr lang="zh-TW" sz="2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*newpath);</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7400"/>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/*soft link*/</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symlink(</a:t>
            </a:r>
            <a:r>
              <a:rPr lang="zh-TW" sz="2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*oldpath, </a:t>
            </a:r>
            <a:r>
              <a:rPr lang="zh-TW" sz="2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*newpath);</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8784083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8B8F9C-3644-F34E-87CE-905E74CD90AB}"/>
              </a:ext>
            </a:extLst>
          </p:cNvPr>
          <p:cNvSpPr>
            <a:spLocks noGrp="1"/>
          </p:cNvSpPr>
          <p:nvPr>
            <p:ph type="title"/>
          </p:nvPr>
        </p:nvSpPr>
        <p:spPr/>
        <p:txBody>
          <a:bodyPr/>
          <a:lstStyle/>
          <a:p>
            <a:r>
              <a:rPr kumimoji="1" lang="en-US" altLang="zh-TW" dirty="0"/>
              <a:t>link</a:t>
            </a:r>
            <a:endParaRPr kumimoji="1" lang="zh-TW" altLang="en-US" dirty="0"/>
          </a:p>
        </p:txBody>
      </p:sp>
      <p:sp>
        <p:nvSpPr>
          <p:cNvPr id="3" name="內容版面配置區 2">
            <a:extLst>
              <a:ext uri="{FF2B5EF4-FFF2-40B4-BE49-F238E27FC236}">
                <a16:creationId xmlns:a16="http://schemas.microsoft.com/office/drawing/2014/main" id="{E10C4E27-96BD-7D40-B222-E57D587059E2}"/>
              </a:ext>
            </a:extLst>
          </p:cNvPr>
          <p:cNvSpPr>
            <a:spLocks noGrp="1"/>
          </p:cNvSpPr>
          <p:nvPr>
            <p:ph idx="1"/>
          </p:nvPr>
        </p:nvSpPr>
        <p:spPr/>
        <p:txBody>
          <a:bodyPr>
            <a:normAutofit/>
          </a:bodyPr>
          <a:lstStyle/>
          <a:p>
            <a:pPr>
              <a:lnSpc>
                <a:spcPct val="150000"/>
              </a:lnSpc>
            </a:pPr>
            <a:r>
              <a:rPr kumimoji="1" lang="zh-TW" altLang="en-US" sz="3200" dirty="0"/>
              <a:t> 撰寫一支程式，可以建立</a:t>
            </a:r>
            <a:r>
              <a:rPr kumimoji="1" lang="en" altLang="zh-TW" sz="3200" dirty="0"/>
              <a:t>hard link</a:t>
            </a:r>
            <a:r>
              <a:rPr kumimoji="1" lang="zh-TW" altLang="en-US" sz="3200" dirty="0"/>
              <a:t>及</a:t>
            </a:r>
            <a:r>
              <a:rPr kumimoji="1" lang="en" altLang="zh-TW" sz="3200" dirty="0"/>
              <a:t>soft link</a:t>
            </a:r>
          </a:p>
          <a:p>
            <a:pPr lvl="1">
              <a:lnSpc>
                <a:spcPct val="150000"/>
              </a:lnSpc>
            </a:pPr>
            <a:r>
              <a:rPr kumimoji="1" lang="zh-TW" altLang="en-US" sz="2800" dirty="0"/>
              <a:t>例子，建立</a:t>
            </a:r>
            <a:r>
              <a:rPr kumimoji="1" lang="en" altLang="zh-TW" sz="2800" dirty="0"/>
              <a:t>hard link</a:t>
            </a:r>
            <a:r>
              <a:rPr kumimoji="1" lang="zh-TW" altLang="en" sz="2800" dirty="0"/>
              <a:t>：</a:t>
            </a:r>
            <a:r>
              <a:rPr kumimoji="1" lang="en" altLang="zh-TW" sz="2800" dirty="0"/>
              <a:t>link -s source target</a:t>
            </a:r>
          </a:p>
          <a:p>
            <a:pPr lvl="1">
              <a:lnSpc>
                <a:spcPct val="150000"/>
              </a:lnSpc>
            </a:pPr>
            <a:r>
              <a:rPr kumimoji="1" lang="zh-TW" altLang="en-US" sz="2800" dirty="0"/>
              <a:t>例子，建立</a:t>
            </a:r>
            <a:r>
              <a:rPr kumimoji="1" lang="en" altLang="zh-TW" sz="2800" dirty="0"/>
              <a:t>soft link </a:t>
            </a:r>
            <a:r>
              <a:rPr kumimoji="1" lang="zh-TW" altLang="en" sz="2800" dirty="0"/>
              <a:t>：</a:t>
            </a:r>
            <a:r>
              <a:rPr kumimoji="1" lang="en" altLang="zh-TW" sz="2800" dirty="0"/>
              <a:t>link source target</a:t>
            </a:r>
          </a:p>
        </p:txBody>
      </p:sp>
    </p:spTree>
    <p:extLst>
      <p:ext uri="{BB962C8B-B14F-4D97-AF65-F5344CB8AC3E}">
        <p14:creationId xmlns:p14="http://schemas.microsoft.com/office/powerpoint/2010/main" val="1865229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E90ACDE6-2AA7-904A-A116-951B46FA88AE}"/>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檔案的基本屬性</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2DB8C737-DDCD-7B4C-AB73-26900CC8CA32}"/>
              </a:ext>
            </a:extLst>
          </p:cNvPr>
          <p:cNvSpPr txBox="1"/>
          <p:nvPr/>
        </p:nvSpPr>
        <p:spPr>
          <a:xfrm>
            <a:off x="583204" y="1871996"/>
            <a:ext cx="11025359" cy="4350962"/>
          </a:xfrm>
          <a:prstGeom prst="rect">
            <a:avLst/>
          </a:prstGeom>
          <a:noFill/>
          <a:ln cap="flat">
            <a:noFill/>
          </a:ln>
        </p:spPr>
        <p:txBody>
          <a:bodyPr vert="horz" wrap="square" lIns="91440" tIns="45720" rIns="91440" bIns="45720" anchor="t"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000000"/>
                </a:solidFill>
                <a:uFillTx/>
                <a:latin typeface="Courier"/>
                <a:ea typeface="Consolas"/>
                <a:cs typeface="Noto Sans Mono Light" panose="020B0409040504020204" pitchFamily="50"/>
              </a:rPr>
              <a:t>-rw-r--r--  </a:t>
            </a:r>
            <a:r>
              <a:rPr lang="zh-TW" sz="2400" b="0" i="0" u="none" strike="noStrike" kern="1200" cap="none" spc="-1" baseline="0" dirty="0">
                <a:solidFill>
                  <a:srgbClr val="C00000"/>
                </a:solidFill>
                <a:uFillTx/>
                <a:latin typeface="Courier"/>
                <a:ea typeface="Consolas"/>
                <a:cs typeface="Noto Sans Mono Light" panose="020B0409040504020204" pitchFamily="50"/>
              </a:rPr>
              <a:t>2 shiwulo shiwulo </a:t>
            </a:r>
            <a:r>
              <a:rPr lang="zh-TW" sz="2400" b="0" i="0" u="none" strike="noStrike" kern="1200" cap="none" spc="-1" baseline="0" dirty="0">
                <a:solidFill>
                  <a:srgbClr val="000000"/>
                </a:solidFill>
                <a:uFillTx/>
                <a:latin typeface="Courier"/>
                <a:ea typeface="Consolas"/>
                <a:cs typeface="Noto Sans Mono Light" panose="020B0409040504020204" pitchFamily="50"/>
              </a:rPr>
              <a:t>8.8K Dec 29 05:41 examples.desktop -rw-r--r--  </a:t>
            </a:r>
            <a:r>
              <a:rPr lang="zh-TW" sz="2400" b="0" i="0" u="none" strike="noStrike" kern="1200" cap="none" spc="-1" baseline="0" dirty="0">
                <a:solidFill>
                  <a:srgbClr val="C00000"/>
                </a:solidFill>
                <a:uFillTx/>
                <a:latin typeface="Courier"/>
                <a:ea typeface="Consolas"/>
                <a:cs typeface="Noto Sans Mono Light" panose="020B0409040504020204" pitchFamily="50"/>
              </a:rPr>
              <a:t>1 shiwulo shiwulo  </a:t>
            </a:r>
            <a:r>
              <a:rPr lang="zh-TW" sz="2400" b="0" i="0" u="none" strike="noStrike" kern="1200" cap="none" spc="-1" baseline="0" dirty="0">
                <a:solidFill>
                  <a:srgbClr val="000000"/>
                </a:solidFill>
                <a:uFillTx/>
                <a:latin typeface="Courier"/>
                <a:ea typeface="Consolas"/>
                <a:cs typeface="Noto Sans Mono Light" panose="020B0409040504020204" pitchFamily="50"/>
              </a:rPr>
              <a:t>675 Dec 29 05:41 .profile</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10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b="0" i="0" u="none" strike="noStrike" kern="1200" cap="none" spc="-1" baseline="0" dirty="0">
                <a:solidFill>
                  <a:srgbClr val="000000"/>
                </a:solidFill>
                <a:uFillTx/>
                <a:latin typeface="Courier"/>
                <a:ea typeface="Consolas"/>
                <a:cs typeface="Noto Sans Mono Light" panose="020B0409040504020204" pitchFamily="50"/>
              </a:rPr>
              <a:t>2與1分別代表有多少「連結」（有一點像是Windows的捷徑）連到這個檔案（後面會介紹Linux的「捷徑」）</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10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b="0" i="0" u="none" strike="noStrike" kern="1200" cap="none" spc="-1" baseline="0" dirty="0">
                <a:solidFill>
                  <a:srgbClr val="000000"/>
                </a:solidFill>
                <a:uFillTx/>
                <a:latin typeface="Courier"/>
                <a:ea typeface="Consolas"/>
                <a:cs typeface="Noto Sans Mono Light" panose="020B0409040504020204" pitchFamily="50"/>
              </a:rPr>
              <a:t>第一個shiwulo代表「擁有者」是shiwulo，第二個shiwulo代表這個檔案的「群組」是shiwulo</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2894190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D2C8E3DD-BF4D-8B41-8062-2FCA7FB9F4F1}"/>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link</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4198DC8D-DF4D-2045-92FA-EFE075B4663A}"/>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lnSpcReduction="10000"/>
          </a:bodyPr>
          <a:lstStyle/>
          <a:p>
            <a:pPr marL="514441" marR="0" lvl="0" indent="-514075" algn="l" defTabSz="914400" rtl="0" fontAlgn="auto" hangingPunct="1">
              <a:lnSpc>
                <a:spcPct val="90000"/>
              </a:lnSpc>
              <a:spcBef>
                <a:spcPts val="1000"/>
              </a:spcBef>
              <a:spcAft>
                <a:spcPts val="0"/>
              </a:spcAft>
              <a:buClr>
                <a:srgbClr val="78492A"/>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78492A"/>
                </a:solidFill>
                <a:uFillTx/>
                <a:latin typeface="Menlo"/>
                <a:ea typeface="Microsoft YaHei Light" panose="020B0502040204020203" pitchFamily="34" charset="-122"/>
                <a:cs typeface="Noto Sans Mono Light" panose="020B0409040504020204" pitchFamily="50"/>
              </a:rPr>
              <a:t>#include </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&lt;</a:t>
            </a:r>
            <a:r>
              <a:rPr lang="en-US" altLang="zh-TW" sz="1600" u="none" strike="noStrike" kern="1200" cap="none" spc="-1" baseline="0" dirty="0" err="1">
                <a:solidFill>
                  <a:srgbClr val="D12F1B"/>
                </a:solidFill>
                <a:uFillTx/>
                <a:latin typeface="Menlo"/>
                <a:ea typeface="Microsoft YaHei Light" panose="020B0502040204020203" pitchFamily="34" charset="-122"/>
                <a:cs typeface="Noto Sans Mono Light" panose="020B0409040504020204" pitchFamily="50"/>
              </a:rPr>
              <a:t>stdio.h</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&gt;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78492A"/>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78492A"/>
                </a:solidFill>
                <a:uFillTx/>
                <a:latin typeface="Menlo"/>
                <a:ea typeface="Microsoft YaHei Light" panose="020B0502040204020203" pitchFamily="34" charset="-122"/>
                <a:cs typeface="Noto Sans Mono Light" panose="020B0409040504020204" pitchFamily="50"/>
              </a:rPr>
              <a:t>#include </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&lt;</a:t>
            </a:r>
            <a:r>
              <a:rPr lang="en-US" altLang="zh-TW" sz="1600" u="none" strike="noStrike" kern="1200" cap="none" spc="-1" baseline="0" dirty="0" err="1">
                <a:solidFill>
                  <a:srgbClr val="D12F1B"/>
                </a:solidFill>
                <a:uFillTx/>
                <a:latin typeface="Menlo"/>
                <a:ea typeface="Microsoft YaHei Light" panose="020B0502040204020203" pitchFamily="34" charset="-122"/>
                <a:cs typeface="Noto Sans Mono Light" panose="020B0409040504020204" pitchFamily="50"/>
              </a:rPr>
              <a:t>unistd.h</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&gt;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78492A"/>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78492A"/>
                </a:solidFill>
                <a:uFillTx/>
                <a:latin typeface="Menlo"/>
                <a:ea typeface="Microsoft YaHei Light" panose="020B0502040204020203" pitchFamily="34" charset="-122"/>
                <a:cs typeface="Noto Sans Mono Light" panose="020B0409040504020204" pitchFamily="50"/>
              </a:rPr>
              <a:t>#include </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&lt;</a:t>
            </a:r>
            <a:r>
              <a:rPr lang="en-US" altLang="zh-TW" sz="1600" u="none" strike="noStrike" kern="1200" cap="none" spc="-1" baseline="0" dirty="0" err="1">
                <a:solidFill>
                  <a:srgbClr val="D12F1B"/>
                </a:solidFill>
                <a:uFillTx/>
                <a:latin typeface="Menlo"/>
                <a:ea typeface="Microsoft YaHei Light" panose="020B0502040204020203" pitchFamily="34" charset="-122"/>
                <a:cs typeface="Noto Sans Mono Light" panose="020B0409040504020204" pitchFamily="50"/>
              </a:rPr>
              <a:t>errno.h</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&gt;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br>
              <a:rPr lang="en-US" sz="1800" u="none" strike="noStrike" kern="1200" cap="none" spc="0" baseline="0" dirty="0">
                <a:solidFill>
                  <a:srgbClr val="000000"/>
                </a:solidFill>
                <a:uFillTx/>
                <a:latin typeface="Arial"/>
                <a:ea typeface="Microsoft YaHei Light" panose="020B0502040204020203" pitchFamily="34" charset="-122"/>
                <a:cs typeface="Noto Sans Mono Light" panose="020B0409040504020204" pitchFamily="50"/>
              </a:rPr>
            </a:b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BA2DA2"/>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int</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main(</a:t>
            </a: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int</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argc</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char</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argv</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int</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ret;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printf</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"%d \n"</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argc</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if</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argc</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 </a:t>
            </a:r>
            <a:r>
              <a:rPr lang="en-US" altLang="zh-TW"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4</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a:solidFill>
                  <a:srgbClr val="0084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err="1">
                <a:solidFill>
                  <a:srgbClr val="008400"/>
                </a:solidFill>
                <a:uFillTx/>
                <a:latin typeface="Menlo"/>
                <a:ea typeface="Microsoft YaHei Light" panose="020B0502040204020203" pitchFamily="34" charset="-122"/>
                <a:cs typeface="Noto Sans Mono Light" panose="020B0409040504020204" pitchFamily="50"/>
              </a:rPr>
              <a:t>softlink</a:t>
            </a:r>
            <a:r>
              <a:rPr lang="en-US" altLang="zh-TW" sz="1600" u="none" strike="noStrike" kern="1200" cap="none" spc="-1" baseline="0" dirty="0">
                <a:solidFill>
                  <a:srgbClr val="0084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ret =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symlink</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argv</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2</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argv</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3</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printf</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"%s, %s\n"</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argv</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2</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argv</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3</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4" name="TextShape 3">
            <a:extLst>
              <a:ext uri="{FF2B5EF4-FFF2-40B4-BE49-F238E27FC236}">
                <a16:creationId xmlns:a16="http://schemas.microsoft.com/office/drawing/2014/main" id="{6CD07D50-2AC1-864B-81C7-92906AF52E09}"/>
              </a:ext>
            </a:extLst>
          </p:cNvPr>
          <p:cNvSpPr txBox="1"/>
          <p:nvPr/>
        </p:nvSpPr>
        <p:spPr>
          <a:xfrm>
            <a:off x="6335996" y="1775517"/>
            <a:ext cx="5667478" cy="2828010"/>
          </a:xfrm>
          <a:prstGeom prst="rect">
            <a:avLst/>
          </a:prstGeom>
          <a:noFill/>
          <a:ln cap="flat">
            <a:noFill/>
          </a:ln>
        </p:spPr>
        <p:txBody>
          <a:bodyPr vert="horz" wrap="square" lIns="90004" tIns="44997" rIns="90004" bIns="44997" anchor="t" anchorCtr="0" compatLnSpc="1">
            <a:normAutofit/>
          </a:bodyPr>
          <a:lstStyle/>
          <a:p>
            <a:pPr marL="215999" marR="0" lvl="0" indent="-215999" algn="l" defTabSz="914400" rtl="0" fontAlgn="auto" hangingPunct="1">
              <a:lnSpc>
                <a:spcPct val="100000"/>
              </a:lnSpc>
              <a:spcBef>
                <a:spcPts val="0"/>
              </a:spcBef>
              <a:spcAft>
                <a:spcPts val="0"/>
              </a:spcAft>
              <a:buClr>
                <a:srgbClr val="000000"/>
              </a:buClr>
              <a:buSzPct val="100000"/>
              <a:buFont typeface="StarSymbol"/>
              <a:buAutoNum type="arabicPeriod" startAt="12"/>
              <a:tabLst/>
              <a:defRPr sz="1800" b="0" i="0" u="none" strike="noStrike" kern="0" cap="none" spc="0" baseline="0">
                <a:solidFill>
                  <a:srgbClr val="000000"/>
                </a:solidFill>
                <a:uFillTx/>
              </a:defRPr>
            </a:pP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if</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(ret != </a:t>
            </a:r>
            <a:r>
              <a:rPr lang="en-US"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0</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perror</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"soft</a:t>
            </a:r>
          </a:p>
          <a:p>
            <a:pPr marL="215999" marR="0" lvl="0" indent="-215999" algn="l" defTabSz="914400" rtl="0" fontAlgn="auto" hangingPunct="1">
              <a:lnSpc>
                <a:spcPct val="100000"/>
              </a:lnSpc>
              <a:spcBef>
                <a:spcPts val="0"/>
              </a:spcBef>
              <a:spcAft>
                <a:spcPts val="0"/>
              </a:spcAft>
              <a:buClr>
                <a:srgbClr val="000000"/>
              </a:buClr>
              <a:buSzPct val="100000"/>
              <a:buFont typeface="StarSymbol"/>
              <a:buAutoNum type="arabicPeriod" startAt="12"/>
              <a:tabLst/>
              <a:defRPr sz="1800" b="0" i="0" u="none" strike="noStrike" kern="0" cap="none" spc="0" baseline="0">
                <a:solidFill>
                  <a:srgbClr val="000000"/>
                </a:solidFill>
                <a:uFillTx/>
              </a:defRPr>
            </a:pPr>
            <a:r>
              <a:rPr lang="en-US"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              link:"</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sz="16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215999" marR="0" lvl="0" indent="-215999" algn="l" defTabSz="914400" rtl="0" fontAlgn="auto" hangingPunct="1">
              <a:lnSpc>
                <a:spcPct val="100000"/>
              </a:lnSpc>
              <a:spcBef>
                <a:spcPts val="0"/>
              </a:spcBef>
              <a:spcAft>
                <a:spcPts val="0"/>
              </a:spcAft>
              <a:buClr>
                <a:srgbClr val="000000"/>
              </a:buClr>
              <a:buSzPct val="100000"/>
              <a:buFont typeface="StarSymbol"/>
              <a:buAutoNum type="arabicPeriod" startAt="12"/>
              <a:tabLst/>
              <a:defRPr sz="1800" b="0" i="0" u="none" strike="noStrike" kern="0" cap="none" spc="0" baseline="0">
                <a:solidFill>
                  <a:srgbClr val="000000"/>
                </a:solidFill>
                <a:uFillTx/>
              </a:defRPr>
            </a:pP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 </a:t>
            </a:r>
            <a:r>
              <a:rPr lang="en-US"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else</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endParaRPr lang="en-US" sz="16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215999" marR="0" lvl="0" indent="-215999" algn="l" defTabSz="914400" rtl="0" fontAlgn="auto" hangingPunct="1">
              <a:lnSpc>
                <a:spcPct val="100000"/>
              </a:lnSpc>
              <a:spcBef>
                <a:spcPts val="0"/>
              </a:spcBef>
              <a:spcAft>
                <a:spcPts val="0"/>
              </a:spcAft>
              <a:buClr>
                <a:srgbClr val="000000"/>
              </a:buClr>
              <a:buSzPct val="100000"/>
              <a:buFont typeface="StarSymbol"/>
              <a:buAutoNum type="arabicPeriod" startAt="12"/>
              <a:tabLst/>
              <a:defRPr sz="1800" b="0" i="0" u="none" strike="noStrike" kern="0" cap="none" spc="0" baseline="0">
                <a:solidFill>
                  <a:srgbClr val="000000"/>
                </a:solidFill>
                <a:uFillTx/>
              </a:defRPr>
            </a:pP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ret = link(</a:t>
            </a:r>
            <a:r>
              <a:rPr lang="en-US"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argv</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1</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argv</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2</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sz="16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215999" marR="0" lvl="0" indent="-215999" algn="l" defTabSz="914400" rtl="0" fontAlgn="auto" hangingPunct="1">
              <a:lnSpc>
                <a:spcPct val="100000"/>
              </a:lnSpc>
              <a:spcBef>
                <a:spcPts val="0"/>
              </a:spcBef>
              <a:spcAft>
                <a:spcPts val="0"/>
              </a:spcAft>
              <a:buClr>
                <a:srgbClr val="000000"/>
              </a:buClr>
              <a:buSzPct val="100000"/>
              <a:buFont typeface="StarSymbol"/>
              <a:buAutoNum type="arabicPeriod" startAt="12"/>
              <a:tabLst/>
              <a:defRPr sz="1800" b="0" i="0" u="none" strike="noStrike" kern="0" cap="none" spc="0" baseline="0">
                <a:solidFill>
                  <a:srgbClr val="000000"/>
                </a:solidFill>
                <a:uFillTx/>
              </a:defRPr>
            </a:pP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printf</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"%s, %s\n"</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argv</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1</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p>
          <a:p>
            <a:pPr marL="215999" marR="0" lvl="0" indent="-215999" algn="l" defTabSz="914400" rtl="0" fontAlgn="auto" hangingPunct="1">
              <a:lnSpc>
                <a:spcPct val="100000"/>
              </a:lnSpc>
              <a:spcBef>
                <a:spcPts val="0"/>
              </a:spcBef>
              <a:spcAft>
                <a:spcPts val="0"/>
              </a:spcAft>
              <a:buClr>
                <a:srgbClr val="000000"/>
              </a:buClr>
              <a:buSzPct val="100000"/>
              <a:buFont typeface="StarSymbol"/>
              <a:buAutoNum type="arabicPeriod" startAt="12"/>
              <a:tabLst/>
              <a:defRPr sz="1800" b="0" i="0" u="none" strike="noStrike" kern="0" cap="none" spc="0" baseline="0">
                <a:solidFill>
                  <a:srgbClr val="000000"/>
                </a:solidFill>
                <a:uFillTx/>
              </a:defRPr>
            </a:pP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argv</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2</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sz="16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215999" marR="0" lvl="0" indent="-215999" algn="l" defTabSz="914400" rtl="0" fontAlgn="auto" hangingPunct="1">
              <a:lnSpc>
                <a:spcPct val="100000"/>
              </a:lnSpc>
              <a:spcBef>
                <a:spcPts val="0"/>
              </a:spcBef>
              <a:spcAft>
                <a:spcPts val="0"/>
              </a:spcAft>
              <a:buClr>
                <a:srgbClr val="000000"/>
              </a:buClr>
              <a:buSzPct val="100000"/>
              <a:buFont typeface="StarSymbol"/>
              <a:buAutoNum type="arabicPeriod" startAt="12"/>
              <a:tabLst/>
              <a:defRPr sz="1800" b="0" i="0" u="none" strike="noStrike" kern="0" cap="none" spc="0" baseline="0">
                <a:solidFill>
                  <a:srgbClr val="000000"/>
                </a:solidFill>
                <a:uFillTx/>
              </a:defRPr>
            </a:pP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if</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(ret != </a:t>
            </a:r>
            <a:r>
              <a:rPr lang="en-US"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0</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perror</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"hard</a:t>
            </a:r>
          </a:p>
          <a:p>
            <a:pPr marL="215999" marR="0" lvl="0" indent="-215999" algn="l" defTabSz="914400" rtl="0" fontAlgn="auto" hangingPunct="1">
              <a:lnSpc>
                <a:spcPct val="100000"/>
              </a:lnSpc>
              <a:spcBef>
                <a:spcPts val="0"/>
              </a:spcBef>
              <a:spcAft>
                <a:spcPts val="0"/>
              </a:spcAft>
              <a:buClr>
                <a:srgbClr val="000000"/>
              </a:buClr>
              <a:buSzPct val="100000"/>
              <a:buFont typeface="StarSymbol"/>
              <a:buAutoNum type="arabicPeriod" startAt="12"/>
              <a:tabLst/>
              <a:defRPr sz="1800" b="0" i="0" u="none" strike="noStrike" kern="0" cap="none" spc="0" baseline="0">
                <a:solidFill>
                  <a:srgbClr val="000000"/>
                </a:solidFill>
                <a:uFillTx/>
              </a:defRPr>
            </a:pPr>
            <a:r>
              <a:rPr lang="en-US"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           link"</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sz="16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215999" marR="0" lvl="0" indent="-215999" algn="l" defTabSz="914400" rtl="0" fontAlgn="auto" hangingPunct="1">
              <a:lnSpc>
                <a:spcPct val="100000"/>
              </a:lnSpc>
              <a:spcBef>
                <a:spcPts val="0"/>
              </a:spcBef>
              <a:spcAft>
                <a:spcPts val="0"/>
              </a:spcAft>
              <a:buClr>
                <a:srgbClr val="000000"/>
              </a:buClr>
              <a:buSzPct val="100000"/>
              <a:buFont typeface="StarSymbol"/>
              <a:buAutoNum type="arabicPeriod" startAt="12"/>
              <a:tabLst/>
              <a:defRPr sz="1800" b="0" i="0" u="none" strike="noStrike" kern="0" cap="none" spc="0" baseline="0">
                <a:solidFill>
                  <a:srgbClr val="000000"/>
                </a:solidFill>
                <a:uFillTx/>
              </a:defRPr>
            </a:pP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endParaRPr lang="en-US" sz="16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215999" marR="0" lvl="0" indent="-215999" algn="l" defTabSz="914400" rtl="0" fontAlgn="auto" hangingPunct="1">
              <a:lnSpc>
                <a:spcPct val="100000"/>
              </a:lnSpc>
              <a:spcBef>
                <a:spcPts val="0"/>
              </a:spcBef>
              <a:spcAft>
                <a:spcPts val="0"/>
              </a:spcAft>
              <a:buClr>
                <a:srgbClr val="000000"/>
              </a:buClr>
              <a:buSzPct val="100000"/>
              <a:buFont typeface="StarSymbol"/>
              <a:buAutoNum type="arabicPeriod" startAt="12"/>
              <a:tabLst/>
              <a:defRPr sz="1800" b="0" i="0" u="none" strike="noStrike" kern="0" cap="none" spc="0" baseline="0">
                <a:solidFill>
                  <a:srgbClr val="000000"/>
                </a:solidFill>
                <a:uFillTx/>
              </a:defRPr>
            </a:pP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return</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0</a:t>
            </a: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sz="16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a:p>
            <a:pPr marL="215999" marR="0" lvl="0" indent="-215999" algn="l" defTabSz="914400" rtl="0" fontAlgn="auto" hangingPunct="1">
              <a:lnSpc>
                <a:spcPct val="100000"/>
              </a:lnSpc>
              <a:spcBef>
                <a:spcPts val="0"/>
              </a:spcBef>
              <a:spcAft>
                <a:spcPts val="0"/>
              </a:spcAft>
              <a:buClr>
                <a:srgbClr val="000000"/>
              </a:buClr>
              <a:buSzPct val="100000"/>
              <a:buFont typeface="StarSymbol"/>
              <a:buAutoNum type="arabicPeriod" startAt="12"/>
              <a:tabLst/>
              <a:defRPr sz="1800" b="0" i="0" u="none" strike="noStrike" kern="0" cap="none" spc="0" baseline="0">
                <a:solidFill>
                  <a:srgbClr val="000000"/>
                </a:solidFill>
                <a:uFillTx/>
              </a:defRPr>
            </a:pPr>
            <a:r>
              <a:rPr lang="en-US"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sz="16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5241376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30DD0335-74E7-864D-A6AB-2E02630825F2}"/>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執行結果</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633C6E1C-E2DD-5F4B-850D-B12DA7F49B85}"/>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000" b="0" i="0" u="none" strike="noStrike" kern="1200" cap="none" spc="-1" baseline="0" dirty="0">
                <a:solidFill>
                  <a:srgbClr val="FFFFFF"/>
                </a:solidFill>
                <a:uFillTx/>
                <a:latin typeface="Courier"/>
                <a:ea typeface="Consolas"/>
                <a:cs typeface="Noto Sans Mono Light" panose="020B0409040504020204" pitchFamily="50"/>
              </a:rPr>
              <a:t>shiwulo@vm:~/sp/ch06$ ./a.out -s link.c l</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000" b="0" i="0" u="none" strike="noStrike" kern="1200" cap="none" spc="-1" baseline="0" dirty="0">
                <a:solidFill>
                  <a:srgbClr val="FFFFFF"/>
                </a:solidFill>
                <a:uFillTx/>
                <a:latin typeface="Courier"/>
                <a:ea typeface="Consolas"/>
                <a:cs typeface="Noto Sans Mono Light" panose="020B0409040504020204" pitchFamily="50"/>
              </a:rPr>
              <a:t>4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000" b="0" i="0" u="none" strike="noStrike" kern="1200" cap="none" spc="-1" baseline="0" dirty="0">
                <a:solidFill>
                  <a:srgbClr val="FFFFFF"/>
                </a:solidFill>
                <a:uFillTx/>
                <a:latin typeface="Courier"/>
                <a:ea typeface="Consolas"/>
                <a:cs typeface="Noto Sans Mono Light" panose="020B0409040504020204" pitchFamily="50"/>
              </a:rPr>
              <a:t>link.c, l</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000" b="0" i="0" u="none" strike="noStrike" kern="1200" cap="none" spc="-1" baseline="0" dirty="0">
                <a:solidFill>
                  <a:srgbClr val="FFFFFF"/>
                </a:solidFill>
                <a:uFillTx/>
                <a:latin typeface="Courier"/>
                <a:ea typeface="Consolas"/>
                <a:cs typeface="Noto Sans Mono Light" panose="020B0409040504020204" pitchFamily="50"/>
              </a:rPr>
              <a:t>shiwulo@vm:~/sp/ch06$ ./a.out link.c ll</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000" b="0" i="0" u="none" strike="noStrike" kern="1200" cap="none" spc="-1" baseline="0" dirty="0">
                <a:solidFill>
                  <a:srgbClr val="FFFFFF"/>
                </a:solidFill>
                <a:uFillTx/>
                <a:latin typeface="Courier"/>
                <a:ea typeface="Consolas"/>
                <a:cs typeface="Noto Sans Mono Light" panose="020B0409040504020204" pitchFamily="50"/>
              </a:rPr>
              <a:t>3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000" b="0" i="0" u="none" strike="noStrike" kern="1200" cap="none" spc="-1" baseline="0" dirty="0">
                <a:solidFill>
                  <a:srgbClr val="FFFFFF"/>
                </a:solidFill>
                <a:uFillTx/>
                <a:latin typeface="Courier"/>
                <a:ea typeface="Consolas"/>
                <a:cs typeface="Noto Sans Mono Light" panose="020B0409040504020204" pitchFamily="50"/>
              </a:rPr>
              <a:t>link.c, ll</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000" b="0" i="0" u="none" strike="noStrike" kern="1200" cap="none" spc="-1" baseline="0" dirty="0">
                <a:solidFill>
                  <a:srgbClr val="FFFFFF"/>
                </a:solidFill>
                <a:uFillTx/>
                <a:latin typeface="Courier"/>
                <a:ea typeface="Consolas"/>
                <a:cs typeface="Noto Sans Mono Light" panose="020B0409040504020204" pitchFamily="50"/>
              </a:rPr>
              <a:t>shiwulo@vm:~/sp/ch06$ ls l* -alh</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000" b="0" i="0" u="none" strike="noStrike" kern="1200" cap="none" spc="-1" baseline="0" dirty="0">
                <a:solidFill>
                  <a:srgbClr val="FFFFFF"/>
                </a:solidFill>
                <a:uFillTx/>
                <a:latin typeface="Courier"/>
                <a:ea typeface="Consolas"/>
                <a:cs typeface="Noto Sans Mono Light" panose="020B0409040504020204" pitchFamily="50"/>
              </a:rPr>
              <a:t>lrwxrwxrwx 1 shiwulo shiwulo   6  二  17 13:56 l -&gt; link.c</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000" b="0" i="0" u="none" strike="noStrike" kern="1200" cap="none" spc="-1" baseline="0" dirty="0">
                <a:solidFill>
                  <a:srgbClr val="FFFFFF"/>
                </a:solidFill>
                <a:uFillTx/>
                <a:latin typeface="Courier"/>
                <a:ea typeface="Consolas"/>
                <a:cs typeface="Noto Sans Mono Light" panose="020B0409040504020204" pitchFamily="50"/>
              </a:rPr>
              <a:t>-rw-rw-r-- 2 shiwulo shiwulo 406  二  17 13:54 link.c</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000" b="0" i="0" u="none" strike="noStrike" kern="1200" cap="none" spc="-1" baseline="0" dirty="0">
                <a:solidFill>
                  <a:srgbClr val="FFFFFF"/>
                </a:solidFill>
                <a:uFillTx/>
                <a:latin typeface="Courier"/>
                <a:ea typeface="Consolas"/>
                <a:cs typeface="Noto Sans Mono Light" panose="020B0409040504020204" pitchFamily="50"/>
              </a:rPr>
              <a:t>-rw-rw-r-- 2 shiwulo shiwulo 406  二  17 13:54 ll</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0883085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FEF44FC0-1ED1-6B41-A280-000D442727B9}"/>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測試連向一個目錄</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AD61AFAC-B559-DA43-8241-06ED36B99241}"/>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 ln ch06 chxx</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a:ea typeface="Microsoft YaHei Light" panose="020B0502040204020203" pitchFamily="34" charset="-122"/>
                <a:cs typeface="Noto Sans Mono Light" panose="020B0409040504020204" pitchFamily="50"/>
              </a:rPr>
              <a:t>ln: ch06: hard link not allowed for directory</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854962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D23A96-B7DB-6848-80DF-CC5E480723E4}"/>
              </a:ext>
            </a:extLst>
          </p:cNvPr>
          <p:cNvSpPr>
            <a:spLocks noGrp="1"/>
          </p:cNvSpPr>
          <p:nvPr>
            <p:ph type="title"/>
          </p:nvPr>
        </p:nvSpPr>
        <p:spPr/>
        <p:txBody>
          <a:bodyPr/>
          <a:lstStyle/>
          <a:p>
            <a:r>
              <a:rPr lang="zh-TW" altLang="zh-TW" spc="-1" dirty="0">
                <a:solidFill>
                  <a:srgbClr val="000000"/>
                </a:solidFill>
                <a:latin typeface="Arial"/>
                <a:cs typeface="Noto Sans Mono Light" panose="020B0409040504020204" pitchFamily="50"/>
              </a:rPr>
              <a:t>小結</a:t>
            </a:r>
            <a:endParaRPr kumimoji="1" lang="zh-TW" altLang="en-US" dirty="0"/>
          </a:p>
        </p:txBody>
      </p:sp>
      <p:sp>
        <p:nvSpPr>
          <p:cNvPr id="3" name="內容版面配置區 2">
            <a:extLst>
              <a:ext uri="{FF2B5EF4-FFF2-40B4-BE49-F238E27FC236}">
                <a16:creationId xmlns:a16="http://schemas.microsoft.com/office/drawing/2014/main" id="{B9209A74-9149-3D4E-AEFD-19309D82AE3E}"/>
              </a:ext>
            </a:extLst>
          </p:cNvPr>
          <p:cNvSpPr>
            <a:spLocks noGrp="1"/>
          </p:cNvSpPr>
          <p:nvPr>
            <p:ph idx="1"/>
          </p:nvPr>
        </p:nvSpPr>
        <p:spPr/>
        <p:txBody>
          <a:bodyPr/>
          <a:lstStyle/>
          <a:p>
            <a:pPr>
              <a:lnSpc>
                <a:spcPct val="150000"/>
              </a:lnSpc>
            </a:pPr>
            <a:r>
              <a:rPr kumimoji="1" lang="zh-TW" altLang="en-US" dirty="0"/>
              <a:t>了解到</a:t>
            </a:r>
            <a:r>
              <a:rPr kumimoji="1" lang="en" altLang="zh-TW" dirty="0"/>
              <a:t>soft link</a:t>
            </a:r>
            <a:r>
              <a:rPr kumimoji="1" lang="zh-TW" altLang="en-US" dirty="0"/>
              <a:t>相當於</a:t>
            </a:r>
            <a:r>
              <a:rPr kumimoji="1" lang="en" altLang="zh-TW" dirty="0"/>
              <a:t>windows</a:t>
            </a:r>
            <a:r>
              <a:rPr kumimoji="1" lang="zh-TW" altLang="en-US" dirty="0"/>
              <a:t>的「捷徑」</a:t>
            </a:r>
          </a:p>
          <a:p>
            <a:pPr>
              <a:lnSpc>
                <a:spcPct val="150000"/>
              </a:lnSpc>
            </a:pPr>
            <a:r>
              <a:rPr kumimoji="1" lang="zh-TW" altLang="en-US" dirty="0"/>
              <a:t>了解</a:t>
            </a:r>
            <a:r>
              <a:rPr kumimoji="1" lang="en" altLang="zh-TW" dirty="0"/>
              <a:t>hard link</a:t>
            </a:r>
            <a:r>
              <a:rPr kumimoji="1" lang="zh-TW" altLang="en-US" dirty="0"/>
              <a:t>的意涵，只有移除所有的「</a:t>
            </a:r>
            <a:r>
              <a:rPr kumimoji="1" lang="en" altLang="zh-TW" dirty="0"/>
              <a:t>hard link</a:t>
            </a:r>
            <a:r>
              <a:rPr kumimoji="1" lang="zh-TW" altLang="en" dirty="0"/>
              <a:t>」</a:t>
            </a:r>
            <a:r>
              <a:rPr kumimoji="1" lang="zh-TW" altLang="en-US" dirty="0"/>
              <a:t>及「原檔案」後，該檔案才會真正的消失</a:t>
            </a:r>
          </a:p>
          <a:p>
            <a:pPr>
              <a:lnSpc>
                <a:spcPct val="150000"/>
              </a:lnSpc>
            </a:pPr>
            <a:r>
              <a:rPr kumimoji="1" lang="zh-TW" altLang="en-US" dirty="0"/>
              <a:t>要知道</a:t>
            </a:r>
            <a:r>
              <a:rPr kumimoji="1" lang="en" altLang="zh-TW" dirty="0"/>
              <a:t>soft link</a:t>
            </a:r>
            <a:r>
              <a:rPr kumimoji="1" lang="zh-TW" altLang="en-US" dirty="0"/>
              <a:t>和</a:t>
            </a:r>
            <a:r>
              <a:rPr kumimoji="1" lang="en" altLang="zh-TW" dirty="0"/>
              <a:t>hard link</a:t>
            </a:r>
            <a:r>
              <a:rPr kumimoji="1" lang="zh-TW" altLang="en-US" dirty="0"/>
              <a:t>在權限上的不同</a:t>
            </a:r>
          </a:p>
        </p:txBody>
      </p:sp>
    </p:spTree>
    <p:extLst>
      <p:ext uri="{BB962C8B-B14F-4D97-AF65-F5344CB8AC3E}">
        <p14:creationId xmlns:p14="http://schemas.microsoft.com/office/powerpoint/2010/main" val="5455984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E7979A-26AF-4E47-AD5F-70955D9A5F4B}"/>
              </a:ext>
            </a:extLst>
          </p:cNvPr>
          <p:cNvSpPr>
            <a:spLocks noGrp="1"/>
          </p:cNvSpPr>
          <p:nvPr>
            <p:ph type="title"/>
          </p:nvPr>
        </p:nvSpPr>
        <p:spPr/>
        <p:txBody>
          <a:bodyPr/>
          <a:lstStyle/>
          <a:p>
            <a:r>
              <a:rPr kumimoji="1" lang="zh-TW" altLang="en-US" dirty="0"/>
              <a:t>操作目錄及檔案屬性</a:t>
            </a:r>
          </a:p>
        </p:txBody>
      </p:sp>
    </p:spTree>
    <p:extLst>
      <p:ext uri="{BB962C8B-B14F-4D97-AF65-F5344CB8AC3E}">
        <p14:creationId xmlns:p14="http://schemas.microsoft.com/office/powerpoint/2010/main" val="31384410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8C802778-FEC7-224D-A11E-33D695832D2E}"/>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mkdir</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8DFE14B3-17B8-2149-B51D-4DF3BE94CD1F}"/>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8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Linux指令：mkdir</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8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8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&lt;sys/stat.h&gt;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8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&lt;sys/types.h&gt;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8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mkdir(</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*pathname, mode_t mode);</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8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8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製造一個目錄於pathname，目錄權限是mode &amp; ~umask &amp;0777</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8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「umask」後面會介紹，基本上它是用來限制最高權限</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941430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501D8C43-22BA-C44F-959A-11682F23537A}"/>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rmdir</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E307174C-825F-E54B-9847-9F8B75F5E0C9}"/>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Linux指令：rmdir</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&lt;unistd.h&gt;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rmdir(</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*pathname);</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刪除目錄pathname</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4640776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BDB098A8-A7E9-014B-9389-5DAEB9700496}"/>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chdir</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1896B753-4D8B-B64F-B225-CCA10594A31F}"/>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Linux指令：cd</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&lt;unistd.h&gt;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chdir(</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*path);</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fchdir(</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fd);</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改變目前的工作目錄</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0918124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DFC7D356-20B3-4444-95B6-E7CCEEF59FDF}"/>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課堂作業</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2F45AB88-345C-3D42-93D5-B8DDC17EC702}"/>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將目前的「工作目錄」更改為path或者fd所指向的目錄</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FF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FF0000"/>
                </a:solidFill>
                <a:uFillTx/>
                <a:latin typeface="Menlo-Regular"/>
                <a:ea typeface="Microsoft YaHei Light" panose="020B0502040204020203" pitchFamily="34" charset="-122"/>
                <a:cs typeface="Noto Sans Mono Light" panose="020B0409040504020204" pitchFamily="50"/>
              </a:rPr>
              <a:t>在Linux中，cd是內建指令</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（internal，因此無法使用strace觀看cd如何實作）</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可以使用system(“bash”);</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6043669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2DC7F5E5-1E81-7B45-9C8D-0AE5A865C061}"/>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mycd（這是一個爛例子，因為cd不可能用外部指令實現）</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41F636E9-8B52-9E49-9E14-6DB9C96B94F1}"/>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&lt;unistd.h&gt;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&lt;stdlib.h&gt;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main(</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argc, </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**argv) {</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chdir(argv[</a:t>
            </a:r>
            <a:r>
              <a:rPr lang="zh-TW" sz="2800" u="none" strike="noStrike" kern="1200" cap="none" spc="-1" baseline="0" dirty="0">
                <a:solidFill>
                  <a:srgbClr val="1C00CF"/>
                </a:solidFill>
                <a:uFillTx/>
                <a:latin typeface="Menlo-Regular"/>
                <a:ea typeface="Microsoft YaHei Light" panose="020B0502040204020203" pitchFamily="34" charset="-122"/>
                <a:cs typeface="Noto Sans Mono Light" panose="020B0409040504020204" pitchFamily="50"/>
              </a:rPr>
              <a:t>1</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system(</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"bash"</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return</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1C00CF"/>
                </a:solidFill>
                <a:uFillTx/>
                <a:latin typeface="Menlo-Regular"/>
                <a:ea typeface="Microsoft YaHei Light" panose="020B0502040204020203" pitchFamily="34" charset="-122"/>
                <a:cs typeface="Noto Sans Mono Light" panose="020B0409040504020204" pitchFamily="50"/>
              </a:rPr>
              <a:t>0</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077374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A94D028A-DEFC-1C48-A6E4-FBBDA36FCA28}"/>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檔案的基本屬性</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C0D8006A-193C-E440-A355-8B7FB052B8A4}"/>
              </a:ext>
            </a:extLst>
          </p:cNvPr>
          <p:cNvSpPr txBox="1"/>
          <p:nvPr/>
        </p:nvSpPr>
        <p:spPr>
          <a:xfrm>
            <a:off x="565556" y="1848596"/>
            <a:ext cx="11060280" cy="4350962"/>
          </a:xfrm>
          <a:prstGeom prst="rect">
            <a:avLst/>
          </a:prstGeom>
          <a:noFill/>
          <a:ln cap="flat">
            <a:noFill/>
          </a:ln>
        </p:spPr>
        <p:txBody>
          <a:bodyPr vert="horz" wrap="square" lIns="91440" tIns="45720" rIns="91440" bIns="45720" anchor="t" anchorCtr="0" compatLnSpc="1">
            <a:norm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zh-TW" sz="2400" b="0" i="0" u="none" strike="noStrike" kern="1200" cap="none" spc="-1" baseline="0" dirty="0">
                <a:solidFill>
                  <a:srgbClr val="000000"/>
                </a:solidFill>
                <a:uFillTx/>
                <a:latin typeface="Courier"/>
                <a:ea typeface="Consolas"/>
                <a:cs typeface="Noto Sans Mono Light" panose="020B0409040504020204" pitchFamily="50"/>
              </a:rPr>
              <a:t>-rw-r--r--  2 shiwulo shiwulo </a:t>
            </a:r>
            <a:r>
              <a:rPr lang="zh-TW" sz="2400" b="0" i="0" u="none" strike="noStrike" kern="1200" cap="none" spc="-1" baseline="0" dirty="0">
                <a:solidFill>
                  <a:srgbClr val="00B050"/>
                </a:solidFill>
                <a:uFillTx/>
                <a:latin typeface="Courier"/>
                <a:ea typeface="Consolas"/>
                <a:cs typeface="Noto Sans Mono Light" panose="020B0409040504020204" pitchFamily="50"/>
              </a:rPr>
              <a:t>8.8K</a:t>
            </a:r>
            <a:r>
              <a:rPr lang="zh-TW" sz="2400" b="0" i="0" u="none" strike="noStrike" kern="1200" cap="none" spc="-1" baseline="0" dirty="0">
                <a:solidFill>
                  <a:srgbClr val="C00000"/>
                </a:solidFill>
                <a:uFillTx/>
                <a:latin typeface="Courier"/>
                <a:ea typeface="Consolas"/>
                <a:cs typeface="Noto Sans Mono Light" panose="020B0409040504020204" pitchFamily="50"/>
              </a:rPr>
              <a:t> Dec 29 05:41 </a:t>
            </a:r>
            <a:r>
              <a:rPr lang="zh-TW" sz="2400" b="0" i="0" u="none" strike="noStrike" kern="1200" cap="none" spc="-1" baseline="0" dirty="0">
                <a:solidFill>
                  <a:srgbClr val="0070C0"/>
                </a:solidFill>
                <a:uFillTx/>
                <a:latin typeface="Courier"/>
                <a:ea typeface="Consolas"/>
                <a:cs typeface="Noto Sans Mono Light" panose="020B0409040504020204" pitchFamily="50"/>
              </a:rPr>
              <a:t>examples.desktop </a:t>
            </a:r>
            <a:r>
              <a:rPr lang="zh-TW" sz="2400" b="0" i="0" u="none" strike="noStrike" kern="1200" cap="none" spc="-1" baseline="0" dirty="0">
                <a:solidFill>
                  <a:srgbClr val="000000"/>
                </a:solidFill>
                <a:uFillTx/>
                <a:latin typeface="Courier"/>
                <a:ea typeface="Consolas"/>
                <a:cs typeface="Noto Sans Mono Light" panose="020B0409040504020204" pitchFamily="50"/>
              </a:rPr>
              <a:t>-rw-r--r--  1 shiwulo shiwulo  </a:t>
            </a:r>
            <a:r>
              <a:rPr lang="zh-TW" sz="2400" b="0" i="0" u="none" strike="noStrike" kern="1200" cap="none" spc="-1" baseline="0" dirty="0">
                <a:solidFill>
                  <a:srgbClr val="00B050"/>
                </a:solidFill>
                <a:uFillTx/>
                <a:latin typeface="Courier"/>
                <a:ea typeface="Consolas"/>
                <a:cs typeface="Noto Sans Mono Light" panose="020B0409040504020204" pitchFamily="50"/>
              </a:rPr>
              <a:t>675</a:t>
            </a:r>
            <a:r>
              <a:rPr lang="zh-TW" sz="2400" b="0" i="0" u="none" strike="noStrike" kern="1200" cap="none" spc="-1" baseline="0" dirty="0">
                <a:solidFill>
                  <a:srgbClr val="C00000"/>
                </a:solidFill>
                <a:uFillTx/>
                <a:latin typeface="Courier"/>
                <a:ea typeface="Consolas"/>
                <a:cs typeface="Noto Sans Mono Light" panose="020B0409040504020204" pitchFamily="50"/>
              </a:rPr>
              <a:t> Dec 29 05:41 </a:t>
            </a:r>
            <a:r>
              <a:rPr lang="zh-TW" sz="2400" b="0" i="0" u="none" strike="noStrike" kern="1200" cap="none" spc="-1" baseline="0" dirty="0">
                <a:solidFill>
                  <a:srgbClr val="0070C0"/>
                </a:solidFill>
                <a:uFillTx/>
                <a:latin typeface="Courier"/>
                <a:ea typeface="Consolas"/>
                <a:cs typeface="Noto Sans Mono Light" panose="020B0409040504020204" pitchFamily="50"/>
              </a:rPr>
              <a:t>.profile</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10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b="0" i="0" u="none" strike="noStrike" kern="1200" cap="none" spc="-1" baseline="0" dirty="0">
                <a:solidFill>
                  <a:srgbClr val="000000"/>
                </a:solidFill>
                <a:uFillTx/>
                <a:latin typeface="Courier"/>
                <a:ea typeface="Consolas"/>
                <a:cs typeface="Noto Sans Mono Light" panose="020B0409040504020204" pitchFamily="50"/>
              </a:rPr>
              <a:t>「</a:t>
            </a:r>
            <a:r>
              <a:rPr lang="zh-TW" sz="2400" b="0" i="0" u="none" strike="noStrike" kern="1200" cap="none" spc="-1" baseline="0" dirty="0">
                <a:solidFill>
                  <a:srgbClr val="00B050"/>
                </a:solidFill>
                <a:uFillTx/>
                <a:latin typeface="Courier"/>
                <a:ea typeface="Consolas"/>
                <a:cs typeface="Noto Sans Mono Light" panose="020B0409040504020204" pitchFamily="50"/>
              </a:rPr>
              <a:t>8.8K</a:t>
            </a:r>
            <a:r>
              <a:rPr lang="zh-TW" sz="2400" b="0" i="0" u="none" strike="noStrike" kern="1200" cap="none" spc="-1" baseline="0" dirty="0">
                <a:solidFill>
                  <a:srgbClr val="000000"/>
                </a:solidFill>
                <a:uFillTx/>
                <a:latin typeface="Courier"/>
                <a:ea typeface="Consolas"/>
                <a:cs typeface="Noto Sans Mono Light" panose="020B0409040504020204" pitchFamily="50"/>
              </a:rPr>
              <a:t>」「</a:t>
            </a:r>
            <a:r>
              <a:rPr lang="zh-TW" sz="2400" b="0" i="0" u="none" strike="noStrike" kern="1200" cap="none" spc="-1" baseline="0" dirty="0">
                <a:solidFill>
                  <a:srgbClr val="00B050"/>
                </a:solidFill>
                <a:uFillTx/>
                <a:latin typeface="Courier"/>
                <a:ea typeface="Consolas"/>
                <a:cs typeface="Noto Sans Mono Light" panose="020B0409040504020204" pitchFamily="50"/>
              </a:rPr>
              <a:t>675</a:t>
            </a:r>
            <a:r>
              <a:rPr lang="zh-TW" sz="2400" b="0" i="0" u="none" strike="noStrike" kern="1200" cap="none" spc="-1" baseline="0" dirty="0">
                <a:solidFill>
                  <a:srgbClr val="000000"/>
                </a:solidFill>
                <a:uFillTx/>
                <a:latin typeface="Courier"/>
                <a:ea typeface="Consolas"/>
                <a:cs typeface="Noto Sans Mono Light" panose="020B0409040504020204" pitchFamily="50"/>
              </a:rPr>
              <a:t>」分別代表檔案大小</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10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b="0" i="0" u="none" strike="noStrike" kern="1200" cap="none" spc="-1" baseline="0" dirty="0">
                <a:solidFill>
                  <a:srgbClr val="000000"/>
                </a:solidFill>
                <a:uFillTx/>
                <a:latin typeface="Courier"/>
                <a:ea typeface="Consolas"/>
                <a:cs typeface="Noto Sans Mono Light" panose="020B0409040504020204" pitchFamily="50"/>
              </a:rPr>
              <a:t>「</a:t>
            </a:r>
            <a:r>
              <a:rPr lang="zh-TW" sz="2400" b="0" i="0" u="none" strike="noStrike" kern="1200" cap="none" spc="-1" baseline="0" dirty="0">
                <a:solidFill>
                  <a:srgbClr val="C00000"/>
                </a:solidFill>
                <a:uFillTx/>
                <a:latin typeface="Courier"/>
                <a:ea typeface="Consolas"/>
                <a:cs typeface="Noto Sans Mono Light" panose="020B0409040504020204" pitchFamily="50"/>
              </a:rPr>
              <a:t> Dec 29 05:41 </a:t>
            </a:r>
            <a:r>
              <a:rPr lang="zh-TW" sz="2400" b="0" i="0" u="none" strike="noStrike" kern="1200" cap="none" spc="-1" baseline="0" dirty="0">
                <a:solidFill>
                  <a:srgbClr val="000000"/>
                </a:solidFill>
                <a:uFillTx/>
                <a:latin typeface="Courier"/>
                <a:ea typeface="Consolas"/>
                <a:cs typeface="Noto Sans Mono Light" panose="020B0409040504020204" pitchFamily="50"/>
              </a:rPr>
              <a:t>」及「</a:t>
            </a:r>
            <a:r>
              <a:rPr lang="zh-TW" sz="2400" b="0" i="0" u="none" strike="noStrike" kern="1200" cap="none" spc="-1" baseline="0" dirty="0">
                <a:solidFill>
                  <a:srgbClr val="C00000"/>
                </a:solidFill>
                <a:uFillTx/>
                <a:latin typeface="Courier"/>
                <a:ea typeface="Consolas"/>
                <a:cs typeface="Noto Sans Mono Light" panose="020B0409040504020204" pitchFamily="50"/>
              </a:rPr>
              <a:t> Dec 29 05:41 </a:t>
            </a:r>
            <a:r>
              <a:rPr lang="zh-TW" sz="2400" b="0" i="0" u="none" strike="noStrike" kern="1200" cap="none" spc="-1" baseline="0" dirty="0">
                <a:solidFill>
                  <a:srgbClr val="000000"/>
                </a:solidFill>
                <a:uFillTx/>
                <a:latin typeface="Courier"/>
                <a:ea typeface="Consolas"/>
                <a:cs typeface="Noto Sans Mono Light" panose="020B0409040504020204" pitchFamily="50"/>
              </a:rPr>
              <a:t>」是上一次的「存取時間」</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10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400" b="0" i="0" u="none" strike="noStrike" kern="1200" cap="none" spc="-1" baseline="0" dirty="0">
                <a:solidFill>
                  <a:srgbClr val="000000"/>
                </a:solidFill>
                <a:uFillTx/>
                <a:latin typeface="Courier"/>
                <a:ea typeface="Consolas"/>
                <a:cs typeface="Noto Sans Mono Light" panose="020B0409040504020204" pitchFamily="50"/>
              </a:rPr>
              <a:t>「</a:t>
            </a:r>
            <a:r>
              <a:rPr lang="zh-TW" sz="2400" b="0" i="0" u="none" strike="noStrike" kern="1200" cap="none" spc="-1" baseline="0" dirty="0">
                <a:solidFill>
                  <a:srgbClr val="0070C0"/>
                </a:solidFill>
                <a:uFillTx/>
                <a:latin typeface="Courier"/>
                <a:ea typeface="Consolas"/>
                <a:cs typeface="Noto Sans Mono Light" panose="020B0409040504020204" pitchFamily="50"/>
              </a:rPr>
              <a:t> examples.desktop </a:t>
            </a:r>
            <a:r>
              <a:rPr lang="zh-TW" sz="2400" b="0" i="0" u="none" strike="noStrike" kern="1200" cap="none" spc="-1" baseline="0" dirty="0">
                <a:solidFill>
                  <a:srgbClr val="000000"/>
                </a:solidFill>
                <a:uFillTx/>
                <a:latin typeface="Courier"/>
                <a:ea typeface="Consolas"/>
                <a:cs typeface="Noto Sans Mono Light" panose="020B0409040504020204" pitchFamily="50"/>
              </a:rPr>
              <a:t>」及「</a:t>
            </a:r>
            <a:r>
              <a:rPr lang="zh-TW" sz="2400" b="0" i="0" u="none" strike="noStrike" kern="1200" cap="none" spc="-1" baseline="0" dirty="0">
                <a:solidFill>
                  <a:srgbClr val="0070C0"/>
                </a:solidFill>
                <a:uFillTx/>
                <a:latin typeface="Courier"/>
                <a:ea typeface="Consolas"/>
                <a:cs typeface="Noto Sans Mono Light" panose="020B0409040504020204" pitchFamily="50"/>
              </a:rPr>
              <a:t> .profile </a:t>
            </a:r>
            <a:r>
              <a:rPr lang="zh-TW" sz="2400" b="0" i="0" u="none" strike="noStrike" kern="1200" cap="none" spc="-1" baseline="0" dirty="0">
                <a:solidFill>
                  <a:srgbClr val="000000"/>
                </a:solidFill>
                <a:uFillTx/>
                <a:latin typeface="Courier"/>
                <a:ea typeface="Consolas"/>
                <a:cs typeface="Noto Sans Mono Light" panose="020B0409040504020204" pitchFamily="50"/>
              </a:rPr>
              <a:t>」則是檔名，請注意當檔名的第一個字母是小數點「.」時，該檔案是隱藏檔，如果「ls」所下的指令未包含「a」，就不會顯示隱藏檔</a:t>
            </a: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zh-TW" sz="2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185916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68130159-C16D-3648-99C1-9D62E11843DE}"/>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getcwd</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91795E4C-6843-8C49-B017-EAF762B5619A}"/>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Linux指令：pwd</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&lt;unistd.h&gt;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*getcwd(</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*buf, size_t size);</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getcwd會將目前的「絕對路徑」寫入到buf，這個buf大小為size，如果buf太小，那麼Linux就無法將路徑完整地寫出到buf</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size大小應該為PATH_MAX，請注意：</a:t>
            </a:r>
            <a:r>
              <a:rPr lang="zh-TW" sz="2800" u="none" strike="noStrike" kern="1200" cap="none" spc="-1" baseline="0" dirty="0">
                <a:solidFill>
                  <a:srgbClr val="FF0000"/>
                </a:solidFill>
                <a:uFillTx/>
                <a:latin typeface="Arial"/>
                <a:ea typeface="Microsoft YaHei Light" panose="020B0502040204020203" pitchFamily="34" charset="-122"/>
                <a:cs typeface="Noto Sans Mono Light" panose="020B0409040504020204" pitchFamily="50"/>
              </a:rPr>
              <a:t>PATH_MAX可能是執行時期決定的變數，因此應該用malloc()</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8026381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4E85CEE2-422D-054B-AC66-5A2238EF36E2}"/>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altLang="zh-TW" sz="4400" u="none" strike="noStrike" kern="1200" cap="none" spc="-1" baseline="0" dirty="0" err="1">
                <a:solidFill>
                  <a:srgbClr val="000000"/>
                </a:solidFill>
                <a:uFillTx/>
                <a:latin typeface="Arial"/>
                <a:ea typeface="Microsoft YaHei Light" panose="020B0502040204020203" pitchFamily="34" charset="-122"/>
                <a:cs typeface="Noto Sans Mono Light" panose="020B0409040504020204" pitchFamily="50"/>
              </a:rPr>
              <a:t>get_current_dir_name</a:t>
            </a:r>
            <a:br>
              <a:rPr lang="en-US" sz="1800" u="none" strike="noStrike" kern="1200" cap="none" spc="0" baseline="0" dirty="0">
                <a:solidFill>
                  <a:srgbClr val="000000"/>
                </a:solidFill>
                <a:uFillTx/>
                <a:latin typeface="Arial"/>
                <a:ea typeface="Microsoft YaHei Light" panose="020B0502040204020203" pitchFamily="34" charset="-122"/>
                <a:cs typeface="Noto Sans Mono Light" panose="020B0409040504020204" pitchFamily="50"/>
              </a:rPr>
            </a:br>
            <a:r>
              <a:rPr lang="en-US" alt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	</a:t>
            </a:r>
            <a:r>
              <a:rPr lang="zh-TW" altLang="en-US"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比</a:t>
            </a:r>
            <a:r>
              <a:rPr lang="en-US" altLang="zh-TW" sz="4400" u="none" strike="noStrike" kern="1200" cap="none" spc="-1" baseline="0" dirty="0" err="1">
                <a:solidFill>
                  <a:srgbClr val="000000"/>
                </a:solidFill>
                <a:uFillTx/>
                <a:latin typeface="Arial"/>
                <a:ea typeface="Microsoft YaHei Light" panose="020B0502040204020203" pitchFamily="34" charset="-122"/>
                <a:cs typeface="Noto Sans Mono Light" panose="020B0409040504020204" pitchFamily="50"/>
              </a:rPr>
              <a:t>getcwd</a:t>
            </a:r>
            <a:r>
              <a:rPr lang="zh-TW" altLang="en-US"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好用的函數</a:t>
            </a:r>
            <a:endParaRPr lang="zh-TW" altLang="en-US"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C798C7A0-701A-6B48-85AD-DAF348513494}"/>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0" indent="-228243" algn="l" defTabSz="914400" rtl="0" fontAlgn="auto" hangingPunct="1">
              <a:lnSpc>
                <a:spcPct val="15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get_current_dir_name() will malloc(3) an array big enough to  hold  the absolute pathname of the current working directory.</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The caller should free(3) the returned buffer.</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3485516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D6E5FD8F-C35A-CB47-AC30-CD256B54061F}"/>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課堂小作業</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00554DB6-67B1-0E4D-8F67-45083CB85844}"/>
              </a:ext>
            </a:extLst>
          </p:cNvPr>
          <p:cNvSpPr txBox="1"/>
          <p:nvPr/>
        </p:nvSpPr>
        <p:spPr>
          <a:xfrm>
            <a:off x="838084" y="1825563"/>
            <a:ext cx="10515243" cy="4350962"/>
          </a:xfrm>
          <a:prstGeom prst="rect">
            <a:avLst/>
          </a:prstGeom>
          <a:noFill/>
          <a:ln cap="flat">
            <a:noFill/>
          </a:ln>
        </p:spPr>
        <p:txBody>
          <a:bodyPr vert="horz" wrap="square" lIns="91440" tIns="45720" rIns="91440" bIns="45720" anchor="ctr"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寫一隻程式mypwd可以印出現在的工作目錄</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7101906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328B43-5EF3-CE4B-BCEA-CC3B55AE49C9}"/>
              </a:ext>
            </a:extLst>
          </p:cNvPr>
          <p:cNvSpPr>
            <a:spLocks noGrp="1"/>
          </p:cNvSpPr>
          <p:nvPr>
            <p:ph type="title"/>
          </p:nvPr>
        </p:nvSpPr>
        <p:spPr/>
        <p:txBody>
          <a:bodyPr/>
          <a:lstStyle/>
          <a:p>
            <a:r>
              <a:rPr kumimoji="1" lang="zh-TW" altLang="en-US" dirty="0"/>
              <a:t>條列目錄裡所有的物件</a:t>
            </a:r>
          </a:p>
        </p:txBody>
      </p:sp>
    </p:spTree>
    <p:extLst>
      <p:ext uri="{BB962C8B-B14F-4D97-AF65-F5344CB8AC3E}">
        <p14:creationId xmlns:p14="http://schemas.microsoft.com/office/powerpoint/2010/main" val="21747459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CA6C140D-C1D6-B947-95E8-7CF4BC8003D8}"/>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列出目錄裡所有的東西</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993E78A3-0492-7F4A-A159-928BC0609D29}"/>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Linux指令：ls</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64382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&lt;dirent.h&gt;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DIR *opendir(</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*pathname);</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struct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dirent *readdir(DIR *dp);</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AA0D91"/>
              </a:buClr>
              <a:buSzPct val="100000"/>
              <a:buFont typeface="Arial"/>
              <a:buChar char="•"/>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closedir(DIR *dp);</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13619438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10552DB7-E74D-394B-8A41-A31722500EE6}"/>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dirent結構</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BDC4F258-EEAE-9742-8A26-E4B1B9D437F8}"/>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lnSpcReduction="10000"/>
          </a:bodyPr>
          <a:lstStyle/>
          <a:p>
            <a:pPr marL="457200" marR="0" lvl="0" indent="-456843" algn="l" defTabSz="914400" rtl="0" fontAlgn="auto" hangingPunct="1">
              <a:lnSpc>
                <a:spcPct val="9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struct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dirent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ino_t          d_ino;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inode number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off_t          d_off;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not an offset; see NOTES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unsigned</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short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d_reclen;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length of this record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unsigned</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d_type;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type of file; not supported</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0074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by all filesystem types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d_name[</a:t>
            </a:r>
            <a:r>
              <a:rPr lang="zh-TW" sz="2000" u="none" strike="noStrike" kern="1200" cap="none" spc="-1" baseline="0" dirty="0">
                <a:solidFill>
                  <a:srgbClr val="1C00CF"/>
                </a:solidFill>
                <a:uFillTx/>
                <a:latin typeface="Menlo-Regular"/>
                <a:ea typeface="Microsoft YaHei Light" panose="020B0502040204020203" pitchFamily="34" charset="-122"/>
                <a:cs typeface="Noto Sans Mono Light" panose="020B0409040504020204" pitchFamily="50"/>
              </a:rPr>
              <a:t>256</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filename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在這個資料結構中，最常用到的是d_name，可以藉由d_name及stat()拿到這個檔案的所有屬性</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502631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C268863C-DACD-7747-B165-83737EC76558}"/>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dir</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73D9EDE3-5D25-7E48-ABE2-8554CB7F4B30}"/>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7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a:t>
            </a:r>
            <a:r>
              <a:rPr lang="en-US" sz="1500" u="none" strike="noStrike" kern="1200" cap="none" spc="-1" baseline="0" dirty="0" err="1">
                <a:solidFill>
                  <a:srgbClr val="C41A16"/>
                </a:solidFill>
                <a:uFillTx/>
                <a:latin typeface="Menlo-Regular"/>
                <a:ea typeface="Microsoft YaHei Light" panose="020B0502040204020203" pitchFamily="34" charset="-122"/>
                <a:cs typeface="Noto Sans Mono Light" panose="020B0409040504020204" pitchFamily="50"/>
              </a:rPr>
              <a:t>stdio.h</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&gt;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a:t>
            </a:r>
            <a:r>
              <a:rPr lang="en-US" sz="1500" u="none" strike="noStrike" kern="1200" cap="none" spc="-1" baseline="0" dirty="0" err="1">
                <a:solidFill>
                  <a:srgbClr val="C41A16"/>
                </a:solidFill>
                <a:uFillTx/>
                <a:latin typeface="Menlo-Regular"/>
                <a:ea typeface="Microsoft YaHei Light" panose="020B0502040204020203" pitchFamily="34" charset="-122"/>
                <a:cs typeface="Noto Sans Mono Light" panose="020B0409040504020204" pitchFamily="50"/>
              </a:rPr>
              <a:t>dirent.h</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&gt;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main(</a:t>
            </a: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argc</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argv</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DIR*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dir</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struct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dirent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ent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dir</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opendir</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argv</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1C00CF"/>
                </a:solidFill>
                <a:uFillTx/>
                <a:latin typeface="Menlo-Regular"/>
                <a:ea typeface="Microsoft YaHei Light" panose="020B0502040204020203" pitchFamily="34" charset="-122"/>
                <a:cs typeface="Noto Sans Mono Light" panose="020B0409040504020204" pitchFamily="50"/>
              </a:rPr>
              <a:t>1</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ent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readdir</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dir</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while</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ent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NULL</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printf</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"%s\n"</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ent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-&gt;</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d_name</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ent</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readdir</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dir</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closedir</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r>
              <a:rPr lang="en-US" sz="15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dir</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return</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500" u="none" strike="noStrike" kern="1200" cap="none" spc="-1" baseline="0" dirty="0">
                <a:solidFill>
                  <a:srgbClr val="1C00CF"/>
                </a:solidFill>
                <a:uFillTx/>
                <a:latin typeface="Menlo-Regular"/>
                <a:ea typeface="Microsoft YaHei Light" panose="020B0502040204020203" pitchFamily="34" charset="-122"/>
                <a:cs typeface="Noto Sans Mono Light" panose="020B0409040504020204" pitchFamily="50"/>
              </a:rPr>
              <a:t>0</a:t>
            </a: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5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5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6642929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ADAEEF20-AF25-A241-B226-21C8CA0F1186}"/>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執行結果</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08303A83-AB12-604D-B657-24F9440E0CDF}"/>
              </a:ext>
            </a:extLst>
          </p:cNvPr>
          <p:cNvSpPr txBox="1"/>
          <p:nvPr/>
        </p:nvSpPr>
        <p:spPr>
          <a:xfrm>
            <a:off x="838084" y="1825563"/>
            <a:ext cx="10515243" cy="4350962"/>
          </a:xfrm>
          <a:prstGeom prst="rect">
            <a:avLst/>
          </a:prstGeom>
          <a:gradFill>
            <a:gsLst>
              <a:gs pos="0">
                <a:srgbClr val="000000"/>
              </a:gs>
              <a:gs pos="100000">
                <a:srgbClr val="4B4B4B"/>
              </a:gs>
            </a:gsLst>
            <a:lin ang="16200000"/>
          </a:gradFill>
          <a:ln cap="flat">
            <a:noFill/>
          </a:ln>
        </p:spPr>
        <p:txBody>
          <a:bodyPr vert="horz" wrap="square" lIns="91440" tIns="45720" rIns="91440" bIns="45720" anchor="t" anchorCtr="0" compatLnSpc="1">
            <a:normAutofit/>
          </a:bodyPr>
          <a:lstStyle/>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a:ea typeface="Noto Mono" panose="020B0609030804020204" pitchFamily="49" charset="0"/>
                <a:cs typeface="Noto Sans Mono Light" panose="020B0409040504020204" pitchFamily="50"/>
              </a:rPr>
              <a:t>$ ./</a:t>
            </a:r>
            <a:r>
              <a:rPr lang="en-US" sz="1800" b="0" i="0" u="none" strike="noStrike" kern="1200" cap="none" spc="-1" baseline="0" dirty="0" err="1">
                <a:solidFill>
                  <a:srgbClr val="FFFFFF"/>
                </a:solidFill>
                <a:uFillTx/>
                <a:latin typeface="Courier"/>
                <a:ea typeface="Noto Mono" panose="020B0609030804020204" pitchFamily="49" charset="0"/>
                <a:cs typeface="Noto Sans Mono Light" panose="020B0409040504020204" pitchFamily="50"/>
              </a:rPr>
              <a:t>dir</a:t>
            </a:r>
            <a:r>
              <a:rPr lang="en-US" sz="1800" b="0" i="0" u="none" strike="noStrike" kern="1200" cap="none" spc="-1" baseline="0" dirty="0">
                <a:solidFill>
                  <a:srgbClr val="FFFFFF"/>
                </a:solidFill>
                <a:uFillTx/>
                <a:latin typeface="Courier"/>
                <a:ea typeface="Noto Mono" panose="020B0609030804020204" pitchFamily="49" charset="0"/>
                <a:cs typeface="Noto Sans Mono Light" panose="020B0409040504020204" pitchFamily="50"/>
              </a:rPr>
              <a:t>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a:ea typeface="Noto Mono" panose="020B0609030804020204" pitchFamily="49" charset="0"/>
                <a:cs typeface="Noto Sans Mono Light" panose="020B0409040504020204" pitchFamily="50"/>
              </a:rPr>
              <a:t>.</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a:ea typeface="Noto Mono" panose="020B0609030804020204" pitchFamily="49" charset="0"/>
                <a:cs typeface="Noto Sans Mono Light" panose="020B0409040504020204" pitchFamily="50"/>
              </a:rPr>
              <a:t>..</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err="1">
                <a:solidFill>
                  <a:srgbClr val="FFFFFF"/>
                </a:solidFill>
                <a:uFillTx/>
                <a:latin typeface="Courier"/>
                <a:ea typeface="Noto Mono" panose="020B0609030804020204" pitchFamily="49" charset="0"/>
                <a:cs typeface="Noto Sans Mono Light" panose="020B0409040504020204" pitchFamily="50"/>
              </a:rPr>
              <a:t>chmod</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err="1">
                <a:solidFill>
                  <a:srgbClr val="FFFFFF"/>
                </a:solidFill>
                <a:uFillTx/>
                <a:latin typeface="Courier"/>
                <a:ea typeface="Noto Mono" panose="020B0609030804020204" pitchFamily="49" charset="0"/>
                <a:cs typeface="Noto Sans Mono Light" panose="020B0409040504020204" pitchFamily="50"/>
              </a:rPr>
              <a:t>chmod.c</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err="1">
                <a:solidFill>
                  <a:srgbClr val="FFFFFF"/>
                </a:solidFill>
                <a:uFillTx/>
                <a:latin typeface="Courier"/>
                <a:ea typeface="Noto Mono" panose="020B0609030804020204" pitchFamily="49" charset="0"/>
                <a:cs typeface="Noto Sans Mono Light" panose="020B0409040504020204" pitchFamily="50"/>
              </a:rPr>
              <a:t>dir</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err="1">
                <a:solidFill>
                  <a:srgbClr val="FFFFFF"/>
                </a:solidFill>
                <a:uFillTx/>
                <a:latin typeface="Courier"/>
                <a:ea typeface="Noto Mono" panose="020B0609030804020204" pitchFamily="49" charset="0"/>
                <a:cs typeface="Noto Sans Mono Light" panose="020B0409040504020204" pitchFamily="50"/>
              </a:rPr>
              <a:t>dir.c</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a:ea typeface="Noto Mono" panose="020B0609030804020204" pitchFamily="49" charset="0"/>
                <a:cs typeface="Noto Sans Mono Light" panose="020B0409040504020204" pitchFamily="50"/>
              </a:rPr>
              <a:t>dir2</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a:ea typeface="Noto Mono" panose="020B0609030804020204" pitchFamily="49" charset="0"/>
                <a:cs typeface="Noto Sans Mono Light" panose="020B0409040504020204" pitchFamily="50"/>
              </a:rPr>
              <a:t>dir2.c</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a:ea typeface="Noto Mono" panose="020B0609030804020204" pitchFamily="49" charset="0"/>
                <a:cs typeface="Noto Sans Mono Light" panose="020B0409040504020204" pitchFamily="50"/>
              </a:rPr>
              <a:t>dir3</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a:solidFill>
                  <a:srgbClr val="FFFFFF"/>
                </a:solidFill>
                <a:uFillTx/>
                <a:latin typeface="Courier"/>
                <a:ea typeface="Noto Mono" panose="020B0609030804020204" pitchFamily="49" charset="0"/>
                <a:cs typeface="Noto Sans Mono Light" panose="020B0409040504020204" pitchFamily="50"/>
              </a:rPr>
              <a:t>dir3.c</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err="1">
                <a:solidFill>
                  <a:srgbClr val="FFFFFF"/>
                </a:solidFill>
                <a:uFillTx/>
                <a:latin typeface="Courier"/>
                <a:ea typeface="Noto Mono" panose="020B0609030804020204" pitchFamily="49" charset="0"/>
                <a:cs typeface="Noto Sans Mono Light" panose="020B0409040504020204" pitchFamily="50"/>
              </a:rPr>
              <a:t>link.c</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1800" b="0" i="0" u="none" strike="noStrike" kern="1200" cap="none" spc="-1" baseline="0" dirty="0" err="1">
                <a:solidFill>
                  <a:srgbClr val="FFFFFF"/>
                </a:solidFill>
                <a:uFillTx/>
                <a:latin typeface="Courier"/>
                <a:ea typeface="Noto Mono" panose="020B0609030804020204" pitchFamily="49" charset="0"/>
                <a:cs typeface="Noto Sans Mono Light" panose="020B0409040504020204" pitchFamily="50"/>
              </a:rPr>
              <a:t>lnk</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6182245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6DFA8941-1BD0-D34B-AEED-F0FF00F3B902}"/>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listDir.c</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9D9E6B9D-D1CA-0B4E-9D0C-586A95932F24}"/>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80000"/>
              </a:lnSpc>
              <a:spcBef>
                <a:spcPts val="1000"/>
              </a:spcBef>
              <a:spcAft>
                <a:spcPts val="0"/>
              </a:spcAft>
              <a:buClr>
                <a:srgbClr val="BA2DA2"/>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int</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level = </a:t>
            </a:r>
            <a:r>
              <a:rPr lang="en-US" altLang="zh-TW"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0</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80000"/>
              </a:lnSpc>
              <a:spcBef>
                <a:spcPts val="1000"/>
              </a:spcBef>
              <a:spcAft>
                <a:spcPts val="0"/>
              </a:spcAft>
              <a:buNone/>
              <a:tabLst/>
              <a:defRPr sz="1800" b="0" i="0" u="none" strike="noStrike" kern="0" cap="none" spc="0" baseline="0">
                <a:solidFill>
                  <a:srgbClr val="000000"/>
                </a:solidFill>
                <a:uFillTx/>
              </a:defRPr>
            </a:pPr>
            <a:br>
              <a:rPr lang="en-US" sz="1800" u="none" strike="noStrike" kern="1200" cap="none" spc="0" baseline="0" dirty="0">
                <a:solidFill>
                  <a:srgbClr val="000000"/>
                </a:solidFill>
                <a:uFillTx/>
                <a:latin typeface="Arial"/>
                <a:ea typeface="Microsoft YaHei Light" panose="020B0502040204020203" pitchFamily="34" charset="-122"/>
                <a:cs typeface="Noto Sans Mono Light" panose="020B0409040504020204" pitchFamily="50"/>
              </a:rPr>
            </a:b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BA2DA2"/>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void</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printName</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char</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type, </a:t>
            </a: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char</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name) {</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printf</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"%s"</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type);</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for</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int</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i</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0</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i</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&lt; level;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i</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printf</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if</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strcmp</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"d"</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type)==</a:t>
            </a:r>
            <a:r>
              <a:rPr lang="en-US" altLang="zh-TW" sz="1600" u="none" strike="noStrike" kern="1200" cap="none" spc="-1" baseline="0" dirty="0">
                <a:solidFill>
                  <a:srgbClr val="272AD8"/>
                </a:solidFill>
                <a:uFillTx/>
                <a:latin typeface="Menlo"/>
                <a:ea typeface="Microsoft YaHei Light" panose="020B0502040204020203" pitchFamily="34" charset="-122"/>
                <a:cs typeface="Noto Sans Mono Light" panose="020B0409040504020204" pitchFamily="50"/>
              </a:rPr>
              <a:t>0</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printf</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a:solidFill>
                  <a:srgbClr val="BA2DA2"/>
                </a:solidFill>
                <a:uFillTx/>
                <a:latin typeface="Menlo"/>
                <a:ea typeface="Microsoft YaHei Light" panose="020B0502040204020203" pitchFamily="34" charset="-122"/>
                <a:cs typeface="Noto Sans Mono Light" panose="020B0409040504020204" pitchFamily="50"/>
              </a:rPr>
              <a:t>else</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printf</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a:t>
            </a:r>
            <a:r>
              <a:rPr lang="en-US" altLang="zh-TW" sz="1600" u="none" strike="noStrike" kern="1200" cap="none" spc="-1" baseline="0" dirty="0" err="1">
                <a:solidFill>
                  <a:srgbClr val="000000"/>
                </a:solidFill>
                <a:uFillTx/>
                <a:latin typeface="Menlo"/>
                <a:ea typeface="Microsoft YaHei Light" panose="020B0502040204020203" pitchFamily="34" charset="-122"/>
                <a:cs typeface="Noto Sans Mono Light" panose="020B0409040504020204" pitchFamily="50"/>
              </a:rPr>
              <a:t>printf</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r>
              <a:rPr lang="en-US" altLang="zh-TW" sz="1600" u="none" strike="noStrike" kern="1200" cap="none" spc="-1" baseline="0" dirty="0">
                <a:solidFill>
                  <a:srgbClr val="D12F1B"/>
                </a:solidFill>
                <a:uFillTx/>
                <a:latin typeface="Menlo"/>
                <a:ea typeface="Microsoft YaHei Light" panose="020B0502040204020203" pitchFamily="34" charset="-122"/>
                <a:cs typeface="Noto Sans Mono Light" panose="020B0409040504020204" pitchFamily="50"/>
              </a:rPr>
              <a:t>"%s\n"</a:t>
            </a: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 name);</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altLang="zh-TW" sz="1600" u="none" strike="noStrike" kern="1200" cap="none" spc="-1" baseline="0" dirty="0">
                <a:solidFill>
                  <a:srgbClr val="000000"/>
                </a:solidFill>
                <a:uFillTx/>
                <a:latin typeface="Menlo"/>
                <a:ea typeface="Microsoft YaHei Light" panose="020B0502040204020203" pitchFamily="34" charset="-122"/>
                <a:cs typeface="Noto Sans Mono Light" panose="020B0409040504020204" pitchFamily="50"/>
              </a:rPr>
              <a:t>}</a:t>
            </a: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80000"/>
              </a:lnSpc>
              <a:spcBef>
                <a:spcPts val="1000"/>
              </a:spcBef>
              <a:spcAft>
                <a:spcPts val="0"/>
              </a:spcAft>
              <a:buNone/>
              <a:tabLst/>
              <a:defRPr sz="1800" b="0" i="0" u="none" strike="noStrike" kern="0" cap="none" spc="0" baseline="0">
                <a:solidFill>
                  <a:srgbClr val="000000"/>
                </a:solidFill>
                <a:uFillTx/>
              </a:defRPr>
            </a:pPr>
            <a:endParaRPr lang="en-US" altLang="zh-TW" sz="1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3202067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D691A482-E76A-C545-90C6-E63CCFB23B27}"/>
              </a:ext>
            </a:extLst>
          </p:cNvPr>
          <p:cNvSpPr txBox="1"/>
          <p:nvPr/>
        </p:nvSpPr>
        <p:spPr>
          <a:xfrm>
            <a:off x="838084" y="365037"/>
            <a:ext cx="10515243" cy="91079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listDir.c</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51242130-A4C0-584B-9748-4B5775B3D0C0}"/>
              </a:ext>
            </a:extLst>
          </p:cNvPr>
          <p:cNvSpPr txBox="1"/>
          <p:nvPr/>
        </p:nvSpPr>
        <p:spPr>
          <a:xfrm>
            <a:off x="-25923" y="1291681"/>
            <a:ext cx="6433919" cy="4900324"/>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70000"/>
              </a:lnSpc>
              <a:spcBef>
                <a:spcPts val="1000"/>
              </a:spcBef>
              <a:spcAft>
                <a:spcPts val="0"/>
              </a:spcAft>
              <a:buClr>
                <a:srgbClr val="BA2DA2"/>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void</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listDir</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char</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pathName</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level++;</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DIR* </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curDir</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 </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opendir</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pathName</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assert(</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curDir</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NULL</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char</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newPathName</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 (</a:t>
            </a: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char</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*)malloc(PATH_MAX);</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struct</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dirent</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entry;</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struct</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dirent</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result;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int</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ret;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b="1"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ret = </a:t>
            </a:r>
            <a:r>
              <a:rPr lang="en-US" sz="1300" b="1"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readdir_r</a:t>
            </a:r>
            <a:r>
              <a:rPr lang="en-US" sz="1300" b="1"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r>
              <a:rPr lang="en-US" sz="1300" b="1"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curDir</a:t>
            </a:r>
            <a:r>
              <a:rPr lang="en-US" sz="1300" b="1"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&amp;entry, &amp;result);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while</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(result != </a:t>
            </a: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NULL</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if</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strcmp</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entry.d_name</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D12F1B"/>
                </a:solidFill>
                <a:uFillTx/>
                <a:latin typeface="Courier" pitchFamily="2"/>
                <a:ea typeface="Microsoft YaHei Light" panose="020B0502040204020203" pitchFamily="34" charset="-122"/>
                <a:cs typeface="Noto Sans Mono Light" panose="020B0409040504020204" pitchFamily="50"/>
              </a:rPr>
              <a:t>"."</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 </a:t>
            </a:r>
            <a:r>
              <a:rPr lang="en-US" sz="1300" u="none" strike="noStrike" kern="1200" cap="none" spc="-1" baseline="0" dirty="0">
                <a:solidFill>
                  <a:srgbClr val="272AD8"/>
                </a:solidFill>
                <a:uFillTx/>
                <a:latin typeface="Courier" pitchFamily="2"/>
                <a:ea typeface="Microsoft YaHei Light" panose="020B0502040204020203" pitchFamily="34" charset="-122"/>
                <a:cs typeface="Noto Sans Mono Light" panose="020B0409040504020204" pitchFamily="50"/>
              </a:rPr>
              <a:t>0</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strcmp</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r>
              <a:rPr lang="en-US" sz="1300"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entry.d_name</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D12F1B"/>
                </a:solidFill>
                <a:uFillTx/>
                <a:latin typeface="Courier" pitchFamily="2"/>
                <a:ea typeface="Microsoft YaHei Light" panose="020B0502040204020203" pitchFamily="34" charset="-122"/>
                <a:cs typeface="Noto Sans Mono Light" panose="020B0409040504020204" pitchFamily="50"/>
              </a:rPr>
              <a:t>".."</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 </a:t>
            </a:r>
            <a:r>
              <a:rPr lang="en-US" sz="1300" u="none" strike="noStrike" kern="1200" cap="none" spc="-1" baseline="0" dirty="0">
                <a:solidFill>
                  <a:srgbClr val="272AD8"/>
                </a:solidFill>
                <a:uFillTx/>
                <a:latin typeface="Courier" pitchFamily="2"/>
                <a:ea typeface="Microsoft YaHei Light" panose="020B0502040204020203" pitchFamily="34" charset="-122"/>
                <a:cs typeface="Noto Sans Mono Light" panose="020B0409040504020204" pitchFamily="50"/>
              </a:rPr>
              <a:t>0</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b="1"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ret = </a:t>
            </a:r>
            <a:r>
              <a:rPr lang="en-US" sz="1300" b="1"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readdir_r</a:t>
            </a:r>
            <a:r>
              <a:rPr lang="en-US" sz="1300" b="1"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r>
              <a:rPr lang="en-US" sz="1300" b="1" u="none" strike="noStrike" kern="1200" cap="none" spc="-1" baseline="0" dirty="0" err="1">
                <a:solidFill>
                  <a:srgbClr val="000000"/>
                </a:solidFill>
                <a:uFillTx/>
                <a:latin typeface="Courier" pitchFamily="2"/>
                <a:ea typeface="Microsoft YaHei Light" panose="020B0502040204020203" pitchFamily="34" charset="-122"/>
                <a:cs typeface="Noto Sans Mono Light" panose="020B0409040504020204" pitchFamily="50"/>
              </a:rPr>
              <a:t>curDir</a:t>
            </a:r>
            <a:r>
              <a:rPr lang="en-US" sz="1300" b="1"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&amp;entry, &amp;result);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assert(ret == </a:t>
            </a:r>
            <a:r>
              <a:rPr lang="en-US" sz="1300" u="none" strike="noStrike" kern="1200" cap="none" spc="-1" baseline="0" dirty="0">
                <a:solidFill>
                  <a:srgbClr val="272AD8"/>
                </a:solidFill>
                <a:uFillTx/>
                <a:latin typeface="Courier" pitchFamily="2"/>
                <a:ea typeface="Microsoft YaHei Light" panose="020B0502040204020203" pitchFamily="34" charset="-122"/>
                <a:cs typeface="Noto Sans Mono Light" panose="020B0409040504020204" pitchFamily="50"/>
              </a:rPr>
              <a:t>0</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r>
              <a:rPr lang="en-US" sz="1300" u="none" strike="noStrike" kern="1200" cap="none" spc="-1" baseline="0" dirty="0">
                <a:solidFill>
                  <a:srgbClr val="BA2DA2"/>
                </a:solidFill>
                <a:uFillTx/>
                <a:latin typeface="Courier" pitchFamily="2"/>
                <a:ea typeface="Microsoft YaHei Light" panose="020B0502040204020203" pitchFamily="34" charset="-122"/>
                <a:cs typeface="Noto Sans Mono Light" panose="020B0409040504020204" pitchFamily="50"/>
              </a:rPr>
              <a:t>continue</a:t>
            </a: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rPr>
              <a:t> </a:t>
            </a: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300" u="none" strike="noStrike" kern="1200" cap="none" spc="-1" baseline="0" dirty="0">
              <a:solidFill>
                <a:srgbClr val="000000"/>
              </a:solidFill>
              <a:uFillTx/>
              <a:latin typeface="Courier" pitchFamily="2"/>
              <a:ea typeface="Microsoft YaHei Light" panose="020B0502040204020203" pitchFamily="34" charset="-122"/>
              <a:cs typeface="Noto Sans Mono Light" panose="020B0409040504020204" pitchFamily="50"/>
            </a:endParaRPr>
          </a:p>
        </p:txBody>
      </p:sp>
      <p:sp>
        <p:nvSpPr>
          <p:cNvPr id="4" name="文字方塊 1">
            <a:extLst>
              <a:ext uri="{FF2B5EF4-FFF2-40B4-BE49-F238E27FC236}">
                <a16:creationId xmlns:a16="http://schemas.microsoft.com/office/drawing/2014/main" id="{EFA0FFAD-FEB2-E242-B61A-CBB31376BBB7}"/>
              </a:ext>
            </a:extLst>
          </p:cNvPr>
          <p:cNvSpPr txBox="1"/>
          <p:nvPr/>
        </p:nvSpPr>
        <p:spPr>
          <a:xfrm>
            <a:off x="5782793" y="1166646"/>
            <a:ext cx="6433918" cy="4816703"/>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assert(ret == </a:t>
            </a:r>
            <a:r>
              <a:rPr lang="en-US" sz="1400" u="none" strike="noStrike" kern="1200" cap="none" spc="0" baseline="0" dirty="0">
                <a:solidFill>
                  <a:srgbClr val="272AD8"/>
                </a:solidFill>
                <a:uFillTx/>
                <a:latin typeface="Courier" pitchFamily="2" charset="0"/>
                <a:ea typeface="Microsoft YaHei Light" panose="020B0502040204020203" pitchFamily="34" charset="-122"/>
                <a:cs typeface="Noto Sans Mono Light" panose="020B0409040504020204" pitchFamily="50"/>
              </a:rPr>
              <a:t>0</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a:solidFill>
                  <a:srgbClr val="BA2DA2"/>
                </a:solidFill>
                <a:uFillTx/>
                <a:latin typeface="Courier" pitchFamily="2" charset="0"/>
                <a:ea typeface="Microsoft YaHei Light" panose="020B0502040204020203" pitchFamily="34" charset="-122"/>
                <a:cs typeface="Noto Sans Mono Light" panose="020B0409040504020204" pitchFamily="50"/>
              </a:rPr>
              <a:t>if</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entry.d_type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 DT_LNK)</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printName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r>
              <a:rPr lang="en-US" sz="1400" u="none" strike="noStrike" kern="1200" cap="none" spc="0" baseline="0" dirty="0">
                <a:solidFill>
                  <a:srgbClr val="D12F1B"/>
                </a:solidFill>
                <a:uFillTx/>
                <a:latin typeface="Courier" pitchFamily="2" charset="0"/>
                <a:ea typeface="Microsoft YaHei Light" panose="020B0502040204020203" pitchFamily="34" charset="-122"/>
                <a:cs typeface="Noto Sans Mono Light" panose="020B0409040504020204" pitchFamily="50"/>
              </a:rPr>
              <a:t>"l"</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entry.d_name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a:solidFill>
                  <a:srgbClr val="BA2DA2"/>
                </a:solidFill>
                <a:uFillTx/>
                <a:latin typeface="Courier" pitchFamily="2" charset="0"/>
                <a:ea typeface="Microsoft YaHei Light" panose="020B0502040204020203" pitchFamily="34" charset="-122"/>
                <a:cs typeface="Noto Sans Mono Light" panose="020B0409040504020204" pitchFamily="50"/>
              </a:rPr>
              <a:t>if</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entry.d_type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 DT_REG)</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printName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r>
              <a:rPr lang="en-US" sz="1400" u="none" strike="noStrike" kern="1200" cap="none" spc="0" baseline="0" dirty="0">
                <a:solidFill>
                  <a:srgbClr val="D12F1B"/>
                </a:solidFill>
                <a:uFillTx/>
                <a:latin typeface="Courier" pitchFamily="2" charset="0"/>
                <a:ea typeface="Microsoft YaHei Light" panose="020B0502040204020203" pitchFamily="34" charset="-122"/>
                <a:cs typeface="Noto Sans Mono Light" panose="020B0409040504020204" pitchFamily="50"/>
              </a:rPr>
              <a:t>"f"</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entry.d_name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a:solidFill>
                  <a:srgbClr val="BA2DA2"/>
                </a:solidFill>
                <a:uFillTx/>
                <a:latin typeface="Courier" pitchFamily="2" charset="0"/>
                <a:ea typeface="Microsoft YaHei Light" panose="020B0502040204020203" pitchFamily="34" charset="-122"/>
                <a:cs typeface="Noto Sans Mono Light" panose="020B0409040504020204" pitchFamily="50"/>
              </a:rPr>
              <a:t>if</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entry.d_type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 DT_DIR) {</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printName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r>
              <a:rPr lang="en-US" sz="1400" u="none" strike="noStrike" kern="1200" cap="none" spc="0" baseline="0" dirty="0">
                <a:solidFill>
                  <a:srgbClr val="D12F1B"/>
                </a:solidFill>
                <a:uFillTx/>
                <a:latin typeface="Courier" pitchFamily="2" charset="0"/>
                <a:ea typeface="Microsoft YaHei Light" panose="020B0502040204020203" pitchFamily="34" charset="-122"/>
                <a:cs typeface="Noto Sans Mono Light" panose="020B0409040504020204" pitchFamily="50"/>
              </a:rPr>
              <a:t>"d"</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entry.d_name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sprintf</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newPathName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a:solidFill>
                  <a:srgbClr val="D12F1B"/>
                </a:solidFill>
                <a:uFillTx/>
                <a:latin typeface="Courier" pitchFamily="2" charset="0"/>
                <a:ea typeface="Microsoft YaHei Light" panose="020B0502040204020203" pitchFamily="34" charset="-122"/>
                <a:cs typeface="Noto Sans Mono Light" panose="020B0409040504020204" pitchFamily="50"/>
              </a:rPr>
              <a:t>"%s/%s"</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pathName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entry.d_name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printf</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r>
              <a:rPr lang="en-US" sz="1400" u="none" strike="noStrike" kern="1200" cap="none" spc="0" baseline="0" dirty="0">
                <a:solidFill>
                  <a:srgbClr val="D12F1B"/>
                </a:solidFill>
                <a:uFillTx/>
                <a:latin typeface="Courier" pitchFamily="2" charset="0"/>
                <a:ea typeface="Microsoft YaHei Light" panose="020B0502040204020203" pitchFamily="34" charset="-122"/>
                <a:cs typeface="Noto Sans Mono Light" panose="020B0409040504020204" pitchFamily="50"/>
              </a:rPr>
              <a:t>"%s\n"</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newPathName</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b="1"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b="1"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listDir</a:t>
            </a:r>
            <a:r>
              <a:rPr lang="en-US" sz="1400" b="1"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r>
              <a:rPr lang="en-US" sz="1400" b="1"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newPathName</a:t>
            </a:r>
            <a:r>
              <a:rPr lang="en-US" sz="1400" b="1"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b="1"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ret = </a:t>
            </a:r>
            <a:r>
              <a:rPr lang="en-US" sz="1400" b="1"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readdir_r</a:t>
            </a:r>
            <a:r>
              <a:rPr lang="en-US" sz="1400" b="1"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r>
              <a:rPr lang="en-US" sz="1400" b="1"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curDir</a:t>
            </a:r>
            <a:r>
              <a:rPr lang="en-US" sz="1400" b="1"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&amp;entry, &amp;result);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assert(ret == </a:t>
            </a:r>
            <a:r>
              <a:rPr lang="en-US" sz="1400" u="none" strike="noStrike" kern="1200" cap="none" spc="0" baseline="0" dirty="0">
                <a:solidFill>
                  <a:srgbClr val="272AD8"/>
                </a:solidFill>
                <a:uFillTx/>
                <a:latin typeface="Courier" pitchFamily="2" charset="0"/>
                <a:ea typeface="Microsoft YaHei Light" panose="020B0502040204020203" pitchFamily="34" charset="-122"/>
                <a:cs typeface="Noto Sans Mono Light" panose="020B0409040504020204" pitchFamily="50"/>
              </a:rPr>
              <a:t>0</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b="1"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b="1"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closedir</a:t>
            </a:r>
            <a:r>
              <a:rPr lang="en-US" sz="1400" b="1"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r>
              <a:rPr lang="en-US" sz="1400" b="1"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curDir</a:t>
            </a:r>
            <a:r>
              <a:rPr lang="en-US" sz="1400" b="1"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level--;</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BA2DA2"/>
                </a:solidFill>
                <a:uFillTx/>
                <a:latin typeface="Courier" pitchFamily="2" charset="0"/>
                <a:ea typeface="Microsoft YaHei Light" panose="020B0502040204020203" pitchFamily="34" charset="-122"/>
                <a:cs typeface="Noto Sans Mono Light" panose="020B0409040504020204" pitchFamily="50"/>
              </a:rPr>
              <a:t>int</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main(</a:t>
            </a:r>
            <a:r>
              <a:rPr lang="en-US" sz="1400" u="none" strike="noStrike" kern="1200" cap="none" spc="0" baseline="0" dirty="0">
                <a:solidFill>
                  <a:srgbClr val="BA2DA2"/>
                </a:solidFill>
                <a:uFillTx/>
                <a:latin typeface="Courier" pitchFamily="2" charset="0"/>
                <a:ea typeface="Microsoft YaHei Light" panose="020B0502040204020203" pitchFamily="34" charset="-122"/>
                <a:cs typeface="Noto Sans Mono Light" panose="020B0409040504020204" pitchFamily="50"/>
              </a:rPr>
              <a:t>int</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argc</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a:solidFill>
                  <a:srgbClr val="BA2DA2"/>
                </a:solidFill>
                <a:uFillTx/>
                <a:latin typeface="Courier" pitchFamily="2" charset="0"/>
                <a:ea typeface="Microsoft YaHei Light" panose="020B0502040204020203" pitchFamily="34" charset="-122"/>
                <a:cs typeface="Noto Sans Mono Light" panose="020B0409040504020204" pitchFamily="50"/>
              </a:rPr>
              <a:t>char</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argv</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        </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listDir</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r>
              <a:rPr lang="en-US" sz="1400" u="none" strike="noStrike" kern="1200" cap="none" spc="0" baseline="0" dirty="0" err="1">
                <a:solidFill>
                  <a:srgbClr val="000000"/>
                </a:solidFill>
                <a:uFillTx/>
                <a:latin typeface="Courier" pitchFamily="2" charset="0"/>
                <a:ea typeface="Microsoft YaHei Light" panose="020B0502040204020203" pitchFamily="34" charset="-122"/>
                <a:cs typeface="Noto Sans Mono Light" panose="020B0409040504020204" pitchFamily="50"/>
              </a:rPr>
              <a:t>argv</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r>
              <a:rPr lang="en-US" sz="1400" u="none" strike="noStrike" kern="1200" cap="none" spc="0" baseline="0" dirty="0">
                <a:solidFill>
                  <a:srgbClr val="272AD8"/>
                </a:solidFill>
                <a:uFillTx/>
                <a:latin typeface="Courier" pitchFamily="2" charset="0"/>
                <a:ea typeface="Microsoft YaHei Light" panose="020B0502040204020203" pitchFamily="34" charset="-122"/>
                <a:cs typeface="Noto Sans Mono Light" panose="020B0409040504020204" pitchFamily="50"/>
              </a:rPr>
              <a:t>1</a:t>
            </a: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r>
              <a:rPr lang="en-US" sz="14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rPr>
              <a:t>}</a:t>
            </a:r>
          </a:p>
          <a:p>
            <a:pPr marL="342900" marR="0" lvl="0" indent="-342900" algn="l" defTabSz="914400" rtl="0" fontAlgn="auto" hangingPunct="1">
              <a:lnSpc>
                <a:spcPct val="100000"/>
              </a:lnSpc>
              <a:spcBef>
                <a:spcPts val="0"/>
              </a:spcBef>
              <a:spcAft>
                <a:spcPts val="0"/>
              </a:spcAft>
              <a:buSzPct val="100000"/>
              <a:buFont typeface="Arial"/>
              <a:buAutoNum type="arabicPeriod"/>
              <a:tabLst/>
              <a:defRPr sz="1800" b="0" i="0" u="none" strike="noStrike" kern="0" cap="none" spc="0" baseline="0">
                <a:solidFill>
                  <a:srgbClr val="000000"/>
                </a:solidFill>
                <a:uFillTx/>
              </a:defRPr>
            </a:pPr>
            <a:endParaRPr lang="en-US" sz="1300" u="none" strike="noStrike" kern="1200" cap="none" spc="0" baseline="0" dirty="0">
              <a:solidFill>
                <a:srgbClr val="000000"/>
              </a:solidFill>
              <a:uFillTx/>
              <a:latin typeface="Courier" pitchFamily="2" charset="0"/>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990070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7B65B108-EF60-2843-941D-C351711CA0A3}"/>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rwx在目錄上的權限含義</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D178BD33-8E52-4240-BCD8-9FB1684F655C}"/>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228600" marR="0" lvl="0" indent="-228243" algn="l" defTabSz="914400" rtl="0" fontAlgn="auto" hangingPunct="1">
              <a:lnSpc>
                <a:spcPct val="90000"/>
              </a:lnSpc>
              <a:spcBef>
                <a:spcPts val="1000"/>
              </a:spcBef>
              <a:spcAft>
                <a:spcPts val="0"/>
              </a:spcAft>
              <a:buClr>
                <a:srgbClr val="FF0000"/>
              </a:buClr>
              <a:buSzPct val="100000"/>
              <a:buFont typeface="Arial"/>
              <a:buChar char="•"/>
              <a:tabLst/>
              <a:defRPr sz="1800" b="0" i="0" u="none" strike="noStrike" kern="0" cap="none" spc="0" baseline="0">
                <a:solidFill>
                  <a:srgbClr val="000000"/>
                </a:solidFill>
                <a:uFillTx/>
              </a:defRPr>
            </a:pPr>
            <a:r>
              <a:rPr lang="zh-TW" sz="2800" b="0" i="0" u="none" strike="noStrike" kern="1200" cap="none" spc="-1" baseline="0" dirty="0">
                <a:solidFill>
                  <a:srgbClr val="FF0000"/>
                </a:solidFill>
                <a:uFillTx/>
                <a:latin typeface="Courier"/>
                <a:ea typeface="Consolas"/>
                <a:cs typeface="Noto Sans Mono Light" panose="020B0409040504020204" pitchFamily="50"/>
              </a:rPr>
              <a:t>在傳統UNIX系統上，目錄是一個「特別的檔案」</a:t>
            </a:r>
            <a:r>
              <a:rPr lang="zh-TW" sz="2800" b="0" i="0" u="none" strike="noStrike" kern="1200" cap="none" spc="-1" baseline="0" dirty="0">
                <a:solidFill>
                  <a:srgbClr val="000000"/>
                </a:solidFill>
                <a:uFillTx/>
                <a:latin typeface="Courier"/>
                <a:ea typeface="Consolas"/>
                <a:cs typeface="Noto Sans Mono Light" panose="020B0409040504020204" pitchFamily="50"/>
              </a:rPr>
              <a:t>，這個檔案記錄了「其他檔案的檔名、屬性」及「對應的檔案分配表（inode）」</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b="0" i="0" u="none" strike="noStrike" kern="1200" cap="none" spc="-1" baseline="0" dirty="0">
                <a:solidFill>
                  <a:srgbClr val="000000"/>
                </a:solidFill>
                <a:uFillTx/>
                <a:latin typeface="Courier"/>
                <a:ea typeface="Consolas"/>
                <a:cs typeface="Noto Sans Mono Light" panose="020B0409040504020204" pitchFamily="50"/>
              </a:rPr>
              <a:t>「r」</a:t>
            </a:r>
            <a:r>
              <a:rPr lang="zh-TW" sz="2800" b="0" i="0" u="none" strike="noStrike" kern="1200" cap="none" spc="-1" baseline="0" dirty="0">
                <a:solidFill>
                  <a:srgbClr val="000000"/>
                </a:solidFill>
                <a:uFillTx/>
                <a:latin typeface="Arial"/>
                <a:ea typeface="Consolas"/>
                <a:cs typeface="Noto Sans Mono Light" panose="020B0409040504020204" pitchFamily="50"/>
              </a:rPr>
              <a:t>代表可以可以讀取該目錄，例如：印出該目錄的內容</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b="0" i="0" u="none" strike="noStrike" kern="1200" cap="none" spc="-1" baseline="0" dirty="0">
                <a:solidFill>
                  <a:srgbClr val="000000"/>
                </a:solidFill>
                <a:uFillTx/>
                <a:latin typeface="Courier"/>
                <a:ea typeface="Consolas"/>
                <a:cs typeface="Noto Sans Mono Light" panose="020B0409040504020204" pitchFamily="50"/>
              </a:rPr>
              <a:t>「w」</a:t>
            </a:r>
            <a:r>
              <a:rPr lang="zh-TW" sz="2800" b="0" i="0" u="none" strike="noStrike" kern="1200" cap="none" spc="-1" baseline="0" dirty="0">
                <a:solidFill>
                  <a:srgbClr val="000000"/>
                </a:solidFill>
                <a:uFillTx/>
                <a:latin typeface="Arial"/>
                <a:ea typeface="Consolas"/>
                <a:cs typeface="Noto Sans Mono Light" panose="020B0409040504020204" pitchFamily="50"/>
              </a:rPr>
              <a:t>代表可以修改這個目錄，例如：「新增、刪除、更名、移動」一個檔案</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800" b="0" i="0" u="none" strike="noStrike" kern="1200" cap="none" spc="-1" baseline="0" dirty="0">
                <a:solidFill>
                  <a:srgbClr val="000000"/>
                </a:solidFill>
                <a:uFillTx/>
                <a:latin typeface="Courier"/>
                <a:ea typeface="Consolas"/>
                <a:cs typeface="Noto Sans Mono Light" panose="020B0409040504020204" pitchFamily="50"/>
              </a:rPr>
              <a:t>「x」</a:t>
            </a:r>
            <a:r>
              <a:rPr lang="zh-TW" sz="2800" b="0" i="0" u="none" strike="noStrike" kern="1200" cap="none" spc="-1" baseline="0" dirty="0">
                <a:solidFill>
                  <a:srgbClr val="000000"/>
                </a:solidFill>
                <a:uFillTx/>
                <a:latin typeface="Arial"/>
                <a:ea typeface="Consolas"/>
                <a:cs typeface="Noto Sans Mono Light" panose="020B0409040504020204" pitchFamily="50"/>
              </a:rPr>
              <a:t>代表可以進入該目錄</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9831215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EE97A109-F714-7C4A-BB39-A1F3D4176863}"/>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執行結果</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50175AA5-32BF-7348-82D4-B0D268FF3C86}"/>
              </a:ext>
            </a:extLst>
          </p:cNvPr>
          <p:cNvSpPr txBox="1"/>
          <p:nvPr/>
        </p:nvSpPr>
        <p:spPr>
          <a:xfrm>
            <a:off x="838084" y="1825563"/>
            <a:ext cx="10515243" cy="4350962"/>
          </a:xfrm>
          <a:prstGeom prst="rect">
            <a:avLst/>
          </a:prstGeom>
          <a:solidFill>
            <a:srgbClr val="000000"/>
          </a:solidFill>
          <a:ln w="12600" cap="flat">
            <a:solidFill>
              <a:srgbClr val="000000"/>
            </a:solidFill>
            <a:prstDash val="solid"/>
            <a:miter/>
          </a:ln>
        </p:spPr>
        <p:txBody>
          <a:bodyPr vert="horz" wrap="square" lIns="91440" tIns="45720" rIns="91440" bIns="45720" anchor="t" anchorCtr="0" compatLnSpc="1">
            <a:normAutofit/>
          </a:bodyPr>
          <a:lstStyle/>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f  |2018-</a:t>
            </a:r>
            <a:r>
              <a:rPr lang="zh-TW"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系統程式期中考（筆試部分）</a:t>
            </a:r>
            <a:r>
              <a:rPr lang="en-US"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 .docx</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d  +2018-sp-midterm</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../2018-sp-midterm</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d    +.</a:t>
            </a:r>
            <a:r>
              <a:rPr lang="en-US" sz="2600" u="none" strike="noStrike" kern="1200" cap="none" spc="-1" baseline="0" dirty="0" err="1">
                <a:solidFill>
                  <a:srgbClr val="FFFFFF"/>
                </a:solidFill>
                <a:uFillTx/>
                <a:latin typeface="Courier"/>
                <a:ea typeface="Microsoft YaHei Light" panose="020B0502040204020203" pitchFamily="34" charset="-122"/>
                <a:cs typeface="Noto Sans Mono Light" panose="020B0409040504020204" pitchFamily="50"/>
              </a:rPr>
              <a:t>vscode</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../2018-sp-midterm/.</a:t>
            </a:r>
            <a:r>
              <a:rPr lang="en-US" sz="2600" u="none" strike="noStrike" kern="1200" cap="none" spc="-1" baseline="0" dirty="0" err="1">
                <a:solidFill>
                  <a:srgbClr val="FFFFFF"/>
                </a:solidFill>
                <a:uFillTx/>
                <a:latin typeface="Courier"/>
                <a:ea typeface="Microsoft YaHei Light" panose="020B0502040204020203" pitchFamily="34" charset="-122"/>
                <a:cs typeface="Noto Sans Mono Light" panose="020B0409040504020204" pitchFamily="50"/>
              </a:rPr>
              <a:t>vscode</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f      |</a:t>
            </a:r>
            <a:r>
              <a:rPr lang="en-US" sz="2600" u="none" strike="noStrike" kern="1200" cap="none" spc="-1" baseline="0" dirty="0" err="1">
                <a:solidFill>
                  <a:srgbClr val="FFFFFF"/>
                </a:solidFill>
                <a:uFillTx/>
                <a:latin typeface="Courier"/>
                <a:ea typeface="Microsoft YaHei Light" panose="020B0502040204020203" pitchFamily="34" charset="-122"/>
                <a:cs typeface="Noto Sans Mono Light" panose="020B0409040504020204" pitchFamily="50"/>
              </a:rPr>
              <a:t>launch.json</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f      |</a:t>
            </a:r>
            <a:r>
              <a:rPr lang="en-US" sz="2600" u="none" strike="noStrike" kern="1200" cap="none" spc="-1" baseline="0" dirty="0" err="1">
                <a:solidFill>
                  <a:srgbClr val="FFFFFF"/>
                </a:solidFill>
                <a:uFillTx/>
                <a:latin typeface="Courier"/>
                <a:ea typeface="Microsoft YaHei Light" panose="020B0502040204020203" pitchFamily="34" charset="-122"/>
                <a:cs typeface="Noto Sans Mono Light" panose="020B0409040504020204" pitchFamily="50"/>
              </a:rPr>
              <a:t>settings.json</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f      |</a:t>
            </a:r>
            <a:r>
              <a:rPr lang="en-US" sz="2600" u="none" strike="noStrike" kern="1200" cap="none" spc="-1" baseline="0" dirty="0" err="1">
                <a:solidFill>
                  <a:srgbClr val="FFFFFF"/>
                </a:solidFill>
                <a:uFillTx/>
                <a:latin typeface="Courier"/>
                <a:ea typeface="Microsoft YaHei Light" panose="020B0502040204020203" pitchFamily="34" charset="-122"/>
                <a:cs typeface="Noto Sans Mono Light" panose="020B0409040504020204" pitchFamily="50"/>
              </a:rPr>
              <a:t>c_cpp_properties.json</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f    |</a:t>
            </a:r>
            <a:r>
              <a:rPr lang="en-US" sz="2600" u="none" strike="noStrike" kern="1200" cap="none" spc="-1" baseline="0" dirty="0" err="1">
                <a:solidFill>
                  <a:srgbClr val="FFFFFF"/>
                </a:solidFill>
                <a:uFillTx/>
                <a:latin typeface="Courier"/>
                <a:ea typeface="Microsoft YaHei Light" panose="020B0502040204020203" pitchFamily="34" charset="-122"/>
                <a:cs typeface="Noto Sans Mono Light" panose="020B0409040504020204" pitchFamily="50"/>
              </a:rPr>
              <a:t>gettime</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r>
              <a:rPr lang="en-US" sz="2600" u="none" strike="noStrike" kern="1200" cap="none" spc="-1" baseline="0" dirty="0">
                <a:solidFill>
                  <a:srgbClr val="FFFFFF"/>
                </a:solidFill>
                <a:uFillTx/>
                <a:latin typeface="Courier"/>
                <a:ea typeface="Microsoft YaHei Light" panose="020B0502040204020203" pitchFamily="34" charset="-122"/>
                <a:cs typeface="Noto Sans Mono Light" panose="020B0409040504020204" pitchFamily="50"/>
              </a:rPr>
              <a:t>f    |</a:t>
            </a:r>
            <a:r>
              <a:rPr lang="en-US" sz="2600" u="none" strike="noStrike" kern="1200" cap="none" spc="-1" baseline="0" dirty="0" err="1">
                <a:solidFill>
                  <a:srgbClr val="FFFFFF"/>
                </a:solidFill>
                <a:uFillTx/>
                <a:latin typeface="Courier"/>
                <a:ea typeface="Microsoft YaHei Light" panose="020B0502040204020203" pitchFamily="34" charset="-122"/>
                <a:cs typeface="Noto Sans Mono Light" panose="020B0409040504020204" pitchFamily="50"/>
              </a:rPr>
              <a:t>listDir</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1547475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583669-353B-D542-A7CD-34049182E593}"/>
              </a:ext>
            </a:extLst>
          </p:cNvPr>
          <p:cNvSpPr>
            <a:spLocks noGrp="1"/>
          </p:cNvSpPr>
          <p:nvPr>
            <p:ph type="title"/>
          </p:nvPr>
        </p:nvSpPr>
        <p:spPr/>
        <p:txBody>
          <a:bodyPr/>
          <a:lstStyle/>
          <a:p>
            <a:r>
              <a:rPr lang="zh-TW" altLang="zh-TW" spc="-1" dirty="0">
                <a:solidFill>
                  <a:srgbClr val="000000"/>
                </a:solidFill>
                <a:latin typeface="Arial"/>
                <a:cs typeface="Noto Sans Mono Light" panose="020B0409040504020204" pitchFamily="50"/>
              </a:rPr>
              <a:t>小結</a:t>
            </a:r>
            <a:endParaRPr kumimoji="1" lang="zh-TW" altLang="en-US" dirty="0"/>
          </a:p>
        </p:txBody>
      </p:sp>
      <p:sp>
        <p:nvSpPr>
          <p:cNvPr id="3" name="內容版面配置區 2">
            <a:extLst>
              <a:ext uri="{FF2B5EF4-FFF2-40B4-BE49-F238E27FC236}">
                <a16:creationId xmlns:a16="http://schemas.microsoft.com/office/drawing/2014/main" id="{CF5453BC-46E1-0A45-89E3-8BCF49B1BD69}"/>
              </a:ext>
            </a:extLst>
          </p:cNvPr>
          <p:cNvSpPr>
            <a:spLocks noGrp="1"/>
          </p:cNvSpPr>
          <p:nvPr>
            <p:ph idx="1"/>
          </p:nvPr>
        </p:nvSpPr>
        <p:spPr/>
        <p:txBody>
          <a:bodyPr/>
          <a:lstStyle/>
          <a:p>
            <a:pPr>
              <a:lnSpc>
                <a:spcPct val="150000"/>
              </a:lnSpc>
            </a:pPr>
            <a:r>
              <a:rPr kumimoji="1" lang="zh-TW" altLang="en-US" dirty="0"/>
              <a:t>了解在在傳統</a:t>
            </a:r>
            <a:r>
              <a:rPr kumimoji="1" lang="en-US" altLang="zh-TW" dirty="0"/>
              <a:t>Unix-like</a:t>
            </a:r>
            <a:r>
              <a:rPr kumimoji="1" lang="zh-TW" altLang="en-US" dirty="0"/>
              <a:t>系統中，目錄的構造如同檔案</a:t>
            </a:r>
          </a:p>
          <a:p>
            <a:pPr lvl="1">
              <a:lnSpc>
                <a:spcPct val="150000"/>
              </a:lnSpc>
            </a:pPr>
            <a:r>
              <a:rPr kumimoji="1" lang="zh-TW" altLang="en-US" dirty="0"/>
              <a:t>但實際上現在的目錄可能是</a:t>
            </a:r>
            <a:r>
              <a:rPr kumimoji="1" lang="en-US" altLang="zh-TW" dirty="0"/>
              <a:t>B-tree</a:t>
            </a:r>
            <a:r>
              <a:rPr kumimoji="1" lang="zh-TW" altLang="en-US" dirty="0"/>
              <a:t>或者是</a:t>
            </a:r>
            <a:r>
              <a:rPr kumimoji="1" lang="en-US" altLang="zh-TW" dirty="0"/>
              <a:t>hash</a:t>
            </a:r>
            <a:r>
              <a:rPr kumimoji="1" lang="zh-TW" altLang="en-US" dirty="0"/>
              <a:t>構造</a:t>
            </a:r>
          </a:p>
          <a:p>
            <a:pPr>
              <a:lnSpc>
                <a:spcPct val="150000"/>
              </a:lnSpc>
            </a:pPr>
            <a:r>
              <a:rPr kumimoji="1" lang="zh-TW" altLang="en-US" dirty="0"/>
              <a:t>雖然目錄如同一個檔案，但打開目錄需要使用特別的函數</a:t>
            </a:r>
          </a:p>
          <a:p>
            <a:pPr>
              <a:lnSpc>
                <a:spcPct val="150000"/>
              </a:lnSpc>
            </a:pPr>
            <a:r>
              <a:rPr kumimoji="1" lang="zh-TW" altLang="en-US" dirty="0"/>
              <a:t>了解為什麼</a:t>
            </a:r>
            <a:r>
              <a:rPr kumimoji="1" lang="en-US" altLang="zh-TW" dirty="0" err="1"/>
              <a:t>get_current_dir_name</a:t>
            </a:r>
            <a:r>
              <a:rPr kumimoji="1" lang="zh-TW" altLang="en-US" dirty="0"/>
              <a:t>比</a:t>
            </a:r>
            <a:r>
              <a:rPr kumimoji="1" lang="en-US" altLang="zh-TW" dirty="0" err="1"/>
              <a:t>getcwd</a:t>
            </a:r>
            <a:r>
              <a:rPr kumimoji="1" lang="zh-TW" altLang="en-US" dirty="0"/>
              <a:t>要來得好，並且了解</a:t>
            </a:r>
            <a:r>
              <a:rPr kumimoji="1" lang="en-US" altLang="zh-TW" dirty="0" err="1"/>
              <a:t>get_current_dir_name</a:t>
            </a:r>
            <a:r>
              <a:rPr kumimoji="1" lang="zh-TW" altLang="en-US" dirty="0"/>
              <a:t>必須搭配</a:t>
            </a:r>
            <a:r>
              <a:rPr kumimoji="1" lang="en-US" altLang="zh-TW" dirty="0"/>
              <a:t>free</a:t>
            </a:r>
            <a:r>
              <a:rPr kumimoji="1" lang="zh-TW" altLang="en-US" dirty="0"/>
              <a:t>使用</a:t>
            </a:r>
          </a:p>
          <a:p>
            <a:pPr>
              <a:lnSpc>
                <a:spcPct val="150000"/>
              </a:lnSpc>
            </a:pPr>
            <a:r>
              <a:rPr kumimoji="1" lang="zh-TW" altLang="en-US" dirty="0"/>
              <a:t>複習了遞迴的使用方式</a:t>
            </a:r>
          </a:p>
        </p:txBody>
      </p:sp>
    </p:spTree>
    <p:extLst>
      <p:ext uri="{BB962C8B-B14F-4D97-AF65-F5344CB8AC3E}">
        <p14:creationId xmlns:p14="http://schemas.microsoft.com/office/powerpoint/2010/main" val="38779002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3BCEE1-09FC-9143-93DE-3092B1CF7C09}"/>
              </a:ext>
            </a:extLst>
          </p:cNvPr>
          <p:cNvSpPr>
            <a:spLocks noGrp="1"/>
          </p:cNvSpPr>
          <p:nvPr>
            <p:ph type="title"/>
          </p:nvPr>
        </p:nvSpPr>
        <p:spPr/>
        <p:txBody>
          <a:bodyPr/>
          <a:lstStyle/>
          <a:p>
            <a:r>
              <a:rPr kumimoji="1" lang="zh-TW" altLang="en-US" dirty="0"/>
              <a:t>利用</a:t>
            </a:r>
            <a:r>
              <a:rPr kumimoji="1" lang="en-US" altLang="zh-TW" dirty="0"/>
              <a:t>stat</a:t>
            </a:r>
            <a:r>
              <a:rPr kumimoji="1" lang="zh-TW" altLang="en-US" dirty="0"/>
              <a:t>讀取檔案屬性</a:t>
            </a:r>
          </a:p>
        </p:txBody>
      </p:sp>
    </p:spTree>
    <p:extLst>
      <p:ext uri="{BB962C8B-B14F-4D97-AF65-F5344CB8AC3E}">
        <p14:creationId xmlns:p14="http://schemas.microsoft.com/office/powerpoint/2010/main" val="4737117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E9AEDB5-AF11-7849-A527-3A754B93E8A7}"/>
              </a:ext>
            </a:extLst>
          </p:cNvPr>
          <p:cNvSpPr>
            <a:spLocks noGrp="1"/>
          </p:cNvSpPr>
          <p:nvPr>
            <p:ph type="title"/>
          </p:nvPr>
        </p:nvSpPr>
        <p:spPr/>
        <p:txBody>
          <a:bodyPr/>
          <a:lstStyle/>
          <a:p>
            <a:r>
              <a:rPr lang="zh-TW" altLang="zh-TW" spc="-1" dirty="0">
                <a:solidFill>
                  <a:srgbClr val="000000"/>
                </a:solidFill>
                <a:latin typeface="Arial"/>
                <a:cs typeface="Noto Sans Mono Light" panose="020B0409040504020204" pitchFamily="50"/>
              </a:rPr>
              <a:t>更進階版的dir</a:t>
            </a:r>
            <a:endParaRPr kumimoji="1" lang="zh-TW" altLang="en-US" dirty="0"/>
          </a:p>
        </p:txBody>
      </p:sp>
      <p:sp>
        <p:nvSpPr>
          <p:cNvPr id="5" name="內容版面配置區 4">
            <a:extLst>
              <a:ext uri="{FF2B5EF4-FFF2-40B4-BE49-F238E27FC236}">
                <a16:creationId xmlns:a16="http://schemas.microsoft.com/office/drawing/2014/main" id="{C1D8FE8C-F4B2-3A4F-BC26-C4FF59BE3E80}"/>
              </a:ext>
            </a:extLst>
          </p:cNvPr>
          <p:cNvSpPr>
            <a:spLocks noGrp="1"/>
          </p:cNvSpPr>
          <p:nvPr>
            <p:ph idx="1"/>
          </p:nvPr>
        </p:nvSpPr>
        <p:spPr/>
        <p:txBody>
          <a:bodyPr/>
          <a:lstStyle/>
          <a:p>
            <a:pPr>
              <a:lnSpc>
                <a:spcPct val="150000"/>
              </a:lnSpc>
            </a:pPr>
            <a:r>
              <a:rPr kumimoji="1" lang="zh-TW" altLang="en-US" dirty="0"/>
              <a:t>目前的</a:t>
            </a:r>
            <a:r>
              <a:rPr kumimoji="1" lang="en-US" altLang="zh-TW" dirty="0" err="1"/>
              <a:t>dir</a:t>
            </a:r>
            <a:r>
              <a:rPr kumimoji="1" lang="zh-TW" altLang="en-US" dirty="0"/>
              <a:t>程式只能列印出檔案名稱，但無法知道這個檔案的屬性</a:t>
            </a:r>
          </a:p>
          <a:p>
            <a:pPr>
              <a:lnSpc>
                <a:spcPct val="150000"/>
              </a:lnSpc>
            </a:pPr>
            <a:r>
              <a:rPr kumimoji="1" lang="zh-TW" altLang="en-US" dirty="0"/>
              <a:t>如果要知道檔案的屬性，必須使用下一頁所列的三個函數</a:t>
            </a:r>
          </a:p>
        </p:txBody>
      </p:sp>
    </p:spTree>
    <p:extLst>
      <p:ext uri="{BB962C8B-B14F-4D97-AF65-F5344CB8AC3E}">
        <p14:creationId xmlns:p14="http://schemas.microsoft.com/office/powerpoint/2010/main" val="1436418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A7452E36-71A1-A04E-BAE2-289DEA5E07C2}"/>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更進階版的dir</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614A2E14-F655-C447-A18C-95EB2B3EA07C}"/>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457200" marR="0" lvl="0" indent="-456843"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0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&lt;sys/types.h&gt;</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0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&lt;sys/stat.h&gt;</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0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&lt;unistd.h&gt;</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stat(</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*path, </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struct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stat *buf);</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fstat(</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fd, </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struct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stat *buf);</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457200" marR="0" lvl="0" indent="-456843" algn="l" defTabSz="914400" rtl="0" fontAlgn="auto" hangingPunct="1">
              <a:lnSpc>
                <a:spcPct val="9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int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lstat(</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const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char</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*path, </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struct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stat *buf);</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stat會將資料寫入buf，lstat會檢視「soft link」本身，而fstat的傳入值是file descriptor</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228600" marR="0" lvl="0" indent="-228243" algn="l" defTabSz="914400" rtl="0" fontAlgn="auto" hangingPunct="1">
              <a:lnSpc>
                <a:spcPct val="90000"/>
              </a:lnSpc>
              <a:spcBef>
                <a:spcPts val="1000"/>
              </a:spcBef>
              <a:spcAft>
                <a:spcPts val="0"/>
              </a:spcAft>
              <a:buClr>
                <a:srgbClr val="000000"/>
              </a:buClr>
              <a:buSzPct val="100000"/>
              <a:buFont typeface="Arial"/>
              <a:buChar char="•"/>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下一頁說明</a:t>
            </a: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struct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stat</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7233228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0649963D-346A-9844-B2EC-6E74116C4E44}"/>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struct</a:t>
            </a:r>
            <a:r>
              <a:rPr lang="zh-TW" sz="4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stat</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8C5EB58C-C9B2-A547-B40F-2B9D1E5963DB}"/>
              </a:ext>
            </a:extLst>
          </p:cNvPr>
          <p:cNvSpPr txBox="1"/>
          <p:nvPr/>
        </p:nvSpPr>
        <p:spPr>
          <a:xfrm>
            <a:off x="838084" y="1825563"/>
            <a:ext cx="10515243" cy="4797719"/>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7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struct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stat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dev_t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st_dev</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ID of device containing file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ino_t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st_ino</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7400"/>
                </a:solidFill>
                <a:uFillTx/>
                <a:latin typeface="Menlo-Regular"/>
                <a:ea typeface="Microsoft YaHei Light" panose="020B0502040204020203" pitchFamily="34" charset="-122"/>
                <a:cs typeface="Noto Sans Mono Light" panose="020B0409040504020204" pitchFamily="50"/>
              </a:rPr>
              <a:t>inode</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number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mode_t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st_mode</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protection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nlink_t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st_nlink</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number of hard links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uid_t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st_uid</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user ID of owner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gid_t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st_gid</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group ID of owner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dev_t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st_rdev</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device ID (if special file)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off_t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st_size</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total size, in bytes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blksize_t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st_blksize</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7400"/>
                </a:solidFill>
                <a:uFillTx/>
                <a:latin typeface="Menlo-Regular"/>
                <a:ea typeface="Microsoft YaHei Light" panose="020B0502040204020203" pitchFamily="34" charset="-122"/>
                <a:cs typeface="Noto Sans Mono Light" panose="020B0409040504020204" pitchFamily="50"/>
              </a:rPr>
              <a:t>blocksize</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for filesystem I/O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blkcnt_t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st_blocks</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number of 512B blocks allocated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time_t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st_atime</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time of last access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time_t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st_mtime</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time of last modification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time_t</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err="1">
                <a:solidFill>
                  <a:srgbClr val="000000"/>
                </a:solidFill>
                <a:uFillTx/>
                <a:latin typeface="Menlo-Regular"/>
                <a:ea typeface="Microsoft YaHei Light" panose="020B0502040204020203" pitchFamily="34" charset="-122"/>
                <a:cs typeface="Noto Sans Mono Light" panose="020B0409040504020204" pitchFamily="50"/>
              </a:rPr>
              <a:t>st_ctime</a:t>
            </a: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a:t>
            </a:r>
            <a:r>
              <a:rPr lang="en-US" sz="18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time of last status change */</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18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70000"/>
              </a:lnSpc>
              <a:spcBef>
                <a:spcPts val="1000"/>
              </a:spcBef>
              <a:spcAft>
                <a:spcPts val="0"/>
              </a:spcAft>
              <a:buNone/>
              <a:tabLst/>
              <a:defRPr sz="1800" b="0" i="0" u="none" strike="noStrike" kern="0" cap="none" spc="0" baseline="0">
                <a:solidFill>
                  <a:srgbClr val="000000"/>
                </a:solidFill>
                <a:uFillTx/>
              </a:defRPr>
            </a:pP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80000"/>
              </a:lnSpc>
              <a:spcBef>
                <a:spcPts val="0"/>
              </a:spcBef>
              <a:spcAft>
                <a:spcPts val="0"/>
              </a:spcAft>
              <a:buNone/>
              <a:tabLst/>
              <a:defRPr sz="1800" b="0" i="0" u="none" strike="noStrike" kern="0" cap="none" spc="0" baseline="0">
                <a:solidFill>
                  <a:srgbClr val="000000"/>
                </a:solidFill>
                <a:uFillTx/>
              </a:defRPr>
            </a:pPr>
            <a:endParaRPr lang="en-US" sz="1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7836662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70C1E4B9-008B-1C45-A663-5CC645CFC6AC}"/>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struct</a:t>
            </a:r>
            <a:r>
              <a:rPr lang="zh-TW" sz="44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stat常用的欄位說明</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8370C7FD-0A01-4348-AE29-A2881316EFEE}"/>
              </a:ext>
            </a:extLst>
          </p:cNvPr>
          <p:cNvSpPr txBox="1"/>
          <p:nvPr/>
        </p:nvSpPr>
        <p:spPr>
          <a:xfrm>
            <a:off x="604802" y="1847883"/>
            <a:ext cx="10981797"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8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AA0D91"/>
                </a:solidFill>
                <a:uFillTx/>
                <a:latin typeface="Menlo-Regular"/>
                <a:ea typeface="Microsoft YaHei Light" panose="020B0502040204020203" pitchFamily="34" charset="-122"/>
                <a:cs typeface="Noto Sans Mono Light" panose="020B0409040504020204" pitchFamily="50"/>
              </a:rPr>
              <a:t>struct</a:t>
            </a: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stat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mode_t    st_mode;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檔案類型及檔案權限*/</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nlink_t   st_nlink;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多少hard link指到這個檔案*/</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uid_t     st_uid;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owner的ID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gid_t     st_gid;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group的ID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dev_t     st_rdev;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device ID (if special file)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off_t     st_size;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total size, in bytes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time_t    st_atime;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最後存取時間*/</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time_t    st_mtime;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上次修改時間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    time_t    st_ctime;   </a:t>
            </a:r>
            <a:r>
              <a:rPr lang="zh-TW" sz="2000" u="none" strike="noStrike" kern="1200" cap="none" spc="-1" baseline="0" dirty="0">
                <a:solidFill>
                  <a:srgbClr val="007400"/>
                </a:solidFill>
                <a:uFillTx/>
                <a:latin typeface="Menlo-Regular"/>
                <a:ea typeface="Microsoft YaHei Light" panose="020B0502040204020203" pitchFamily="34" charset="-122"/>
                <a:cs typeface="Noto Sans Mono Light" panose="020B0409040504020204" pitchFamily="50"/>
              </a:rPr>
              <a:t>/* 修改這個資料結構（meta-data）的時間 */</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000" u="none" strike="noStrike" kern="1200" cap="none" spc="-1" baseline="0" dirty="0">
                <a:solidFill>
                  <a:srgbClr val="000000"/>
                </a:solidFill>
                <a:uFillTx/>
                <a:latin typeface="Menlo-Regular"/>
                <a:ea typeface="Microsoft YaHei Light" panose="020B0502040204020203" pitchFamily="34" charset="-122"/>
                <a:cs typeface="Noto Sans Mono Light" panose="020B0409040504020204" pitchFamily="50"/>
              </a:rPr>
              <a:t>};</a:t>
            </a:r>
            <a:endParaRPr lang="zh-TW" sz="20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3150741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83AA6444-6C0A-164C-BFE6-5535AA6D7737}"/>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dir2</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9DF4ACB9-19B5-944F-A634-F83B86408373}"/>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&lt;stdio.h&gt;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&lt;dirent.h&gt;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&lt;stdio.h&gt;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&lt;dirent.h&gt;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&lt;string.h&gt;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&lt;sys/types.h&gt;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&lt;sys/stat.h&gt;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9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Menlo-Regular"/>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Menlo-Regular"/>
                <a:ea typeface="Microsoft YaHei Light" panose="020B0502040204020203" pitchFamily="34" charset="-122"/>
                <a:cs typeface="Noto Sans Mono Light" panose="020B0409040504020204" pitchFamily="50"/>
              </a:rPr>
              <a:t>&lt;unistd.h&gt;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40162682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39E50FC8-A011-6147-8BD2-B401DF4A3302}"/>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dir2</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9550D9A4-46A9-9746-9BA4-E03D93FFE4AD}"/>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80000"/>
              </a:lnSpc>
              <a:spcBef>
                <a:spcPts val="1000"/>
              </a:spcBef>
              <a:spcAft>
                <a:spcPts val="0"/>
              </a:spcAft>
              <a:buClr>
                <a:srgbClr val="64382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643820"/>
                </a:solidFill>
                <a:uFillTx/>
                <a:latin typeface="Courier New"/>
                <a:ea typeface="Microsoft YaHei Light" panose="020B0502040204020203" pitchFamily="34" charset="-122"/>
                <a:cs typeface="Noto Sans Mono Light" panose="020B0409040504020204" pitchFamily="50"/>
              </a:rPr>
              <a:t>#include </a:t>
            </a:r>
            <a:r>
              <a:rPr lang="zh-TW" sz="2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&lt;time.h&gt;</a:t>
            </a: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0" marR="0" lvl="0" indent="0" algn="l" defTabSz="914400" rtl="0" fontAlgn="auto" hangingPunct="1">
              <a:lnSpc>
                <a:spcPct val="80000"/>
              </a:lnSpc>
              <a:spcBef>
                <a:spcPts val="1000"/>
              </a:spcBef>
              <a:spcAft>
                <a:spcPts val="0"/>
              </a:spcAft>
              <a:buNone/>
              <a:tabLst/>
              <a:defRPr sz="1800" b="0" i="0" u="none" strike="noStrike" kern="0" cap="none" spc="0" baseline="0">
                <a:solidFill>
                  <a:srgbClr val="000000"/>
                </a:solidFill>
                <a:uFillTx/>
              </a:defRPr>
            </a:pPr>
            <a:endPar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80000"/>
              </a:lnSpc>
              <a:spcBef>
                <a:spcPts val="1000"/>
              </a:spcBef>
              <a:spcAft>
                <a:spcPts val="0"/>
              </a:spcAft>
              <a:buClr>
                <a:srgbClr val="AA0D91"/>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main(</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argc, </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**argv) {</a:t>
            </a: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DIR* dir;</a:t>
            </a: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struct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dirent* ent;</a:t>
            </a: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curDir = </a:t>
            </a:r>
            <a:r>
              <a:rPr lang="zh-TW" sz="2800" u="none" strike="noStrike" kern="1200" cap="none" spc="-1" baseline="0" dirty="0">
                <a:solidFill>
                  <a:srgbClr val="C41A16"/>
                </a:solidFill>
                <a:uFillTx/>
                <a:latin typeface="Courier New"/>
                <a:ea typeface="Microsoft YaHei Light" panose="020B0502040204020203" pitchFamily="34" charset="-122"/>
                <a:cs typeface="Noto Sans Mono Light" panose="020B0409040504020204" pitchFamily="50"/>
              </a:rPr>
              <a: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char</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pathname[</a:t>
            </a:r>
            <a:r>
              <a:rPr lang="zh-TW" sz="2800" u="none" strike="noStrike" kern="1200" cap="none" spc="-1" baseline="0" dirty="0">
                <a:solidFill>
                  <a:srgbClr val="1C00CF"/>
                </a:solidFill>
                <a:uFillTx/>
                <a:latin typeface="Courier New"/>
                <a:ea typeface="Microsoft YaHei Light" panose="020B0502040204020203" pitchFamily="34" charset="-122"/>
                <a:cs typeface="Noto Sans Mono Light" panose="020B0409040504020204" pitchFamily="50"/>
              </a:rPr>
              <a:t>512</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a:t>
            </a: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struct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stat buf;</a:t>
            </a:r>
          </a:p>
          <a:p>
            <a:pPr marL="514441" marR="0" lvl="0" indent="-514075" algn="l" defTabSz="914400" rtl="0" fontAlgn="auto" hangingPunct="1">
              <a:lnSpc>
                <a:spcPct val="8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a:t>
            </a:r>
            <a:r>
              <a:rPr lang="zh-TW" sz="2800" u="none" strike="noStrike" kern="1200" cap="none" spc="-1" baseline="0" dirty="0">
                <a:solidFill>
                  <a:srgbClr val="AA0D91"/>
                </a:solidFill>
                <a:uFillTx/>
                <a:latin typeface="Courier New"/>
                <a:ea typeface="Microsoft YaHei Light" panose="020B0502040204020203" pitchFamily="34" charset="-122"/>
                <a:cs typeface="Noto Sans Mono Light" panose="020B0409040504020204" pitchFamily="50"/>
              </a:rPr>
              <a:t>int</a:t>
            </a:r>
            <a:r>
              <a:rPr lang="zh-TW" sz="28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rPr>
              <a:t> perm;</a:t>
            </a:r>
          </a:p>
        </p:txBody>
      </p:sp>
    </p:spTree>
    <p:extLst>
      <p:ext uri="{BB962C8B-B14F-4D97-AF65-F5344CB8AC3E}">
        <p14:creationId xmlns:p14="http://schemas.microsoft.com/office/powerpoint/2010/main" val="35807927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20C91D3E-E3EF-3349-ABAE-8A33A8A05343}"/>
              </a:ext>
            </a:extLst>
          </p:cNvPr>
          <p:cNvSpPr txBox="1"/>
          <p:nvPr/>
        </p:nvSpPr>
        <p:spPr>
          <a:xfrm>
            <a:off x="838084" y="365037"/>
            <a:ext cx="10515243" cy="13251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zh-TW" sz="4400" u="none" strike="noStrike" kern="1200" cap="none" spc="-1" baseline="0" dirty="0">
                <a:solidFill>
                  <a:srgbClr val="000000"/>
                </a:solidFill>
                <a:uFillTx/>
                <a:latin typeface="Arial"/>
                <a:ea typeface="Microsoft YaHei Light" panose="020B0502040204020203" pitchFamily="34" charset="-122"/>
                <a:cs typeface="Noto Sans Mono Light" panose="020B0409040504020204" pitchFamily="50"/>
              </a:rPr>
              <a:t>dir2</a:t>
            </a:r>
            <a:endParaRPr lang="zh-TW" sz="44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
        <p:nvSpPr>
          <p:cNvPr id="3" name="TextShape 2">
            <a:extLst>
              <a:ext uri="{FF2B5EF4-FFF2-40B4-BE49-F238E27FC236}">
                <a16:creationId xmlns:a16="http://schemas.microsoft.com/office/drawing/2014/main" id="{2384BFA0-6437-3D41-B719-8A7C9BA524FF}"/>
              </a:ext>
            </a:extLst>
          </p:cNvPr>
          <p:cNvSpPr txBox="1"/>
          <p:nvPr/>
        </p:nvSpPr>
        <p:spPr>
          <a:xfrm>
            <a:off x="838084" y="1825563"/>
            <a:ext cx="10515243" cy="4350962"/>
          </a:xfrm>
          <a:prstGeom prst="rect">
            <a:avLst/>
          </a:prstGeom>
          <a:noFill/>
          <a:ln cap="flat">
            <a:noFill/>
          </a:ln>
        </p:spPr>
        <p:txBody>
          <a:bodyPr vert="horz" wrap="square" lIns="91440" tIns="45720" rIns="91440" bIns="45720" anchor="t" anchorCtr="0" compatLnSpc="1">
            <a:normAutofit/>
          </a:bodyPr>
          <a:lstStyle/>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b="0" i="0" u="none" strike="noStrike" kern="1200" cap="none" spc="-1" baseline="0" dirty="0">
                <a:solidFill>
                  <a:srgbClr val="000000"/>
                </a:solidFill>
                <a:uFillTx/>
                <a:latin typeface="Courier New"/>
                <a:ea typeface="Courier New"/>
                <a:cs typeface="Noto Sans Mono Light" panose="020B0409040504020204" pitchFamily="50"/>
              </a:rPr>
              <a:t>    </a:t>
            </a:r>
            <a:r>
              <a:rPr lang="en-US" sz="2600" b="0" i="0" u="none" strike="noStrike" kern="1200" cap="none" spc="-1" baseline="0" dirty="0">
                <a:solidFill>
                  <a:srgbClr val="AA0D91"/>
                </a:solidFill>
                <a:uFillTx/>
                <a:latin typeface="Courier New"/>
                <a:ea typeface="Courier New"/>
                <a:cs typeface="Noto Sans Mono Light" panose="020B0409040504020204" pitchFamily="50"/>
              </a:rPr>
              <a:t>char</a:t>
            </a:r>
            <a:r>
              <a:rPr lang="en-US" sz="2600" b="0" i="0" u="none" strike="noStrike" kern="1200" cap="none" spc="-1" baseline="0" dirty="0">
                <a:solidFill>
                  <a:srgbClr val="000000"/>
                </a:solidFill>
                <a:uFillTx/>
                <a:latin typeface="Courier New"/>
                <a:ea typeface="Courier New"/>
                <a:cs typeface="Noto Sans Mono Light" panose="020B0409040504020204" pitchFamily="50"/>
              </a:rPr>
              <a:t> *time;</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b="0" i="0" u="none" strike="noStrike" kern="1200" cap="none" spc="-1" baseline="0" dirty="0">
                <a:solidFill>
                  <a:srgbClr val="000000"/>
                </a:solidFill>
                <a:uFillTx/>
                <a:latin typeface="Courier New"/>
                <a:ea typeface="Courier New"/>
                <a:cs typeface="Noto Sans Mono Light" panose="020B0409040504020204" pitchFamily="50"/>
              </a:rPr>
              <a:t>    </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b="1" i="0" u="none" strike="noStrike" kern="1200" cap="none" spc="-1" baseline="0" dirty="0">
                <a:solidFill>
                  <a:srgbClr val="000000"/>
                </a:solidFill>
                <a:uFillTx/>
                <a:latin typeface="Courier New"/>
                <a:ea typeface="Courier New"/>
                <a:cs typeface="Noto Sans Mono Light" panose="020B0409040504020204" pitchFamily="50"/>
              </a:rPr>
              <a:t>    </a:t>
            </a:r>
            <a:r>
              <a:rPr lang="en-US" sz="2600" b="1" i="0" u="none" strike="noStrike" kern="1200" cap="none" spc="-1" baseline="0" dirty="0" err="1">
                <a:solidFill>
                  <a:srgbClr val="000000"/>
                </a:solidFill>
                <a:uFillTx/>
                <a:latin typeface="Courier New"/>
                <a:ea typeface="Courier New"/>
                <a:cs typeface="Noto Sans Mono Light" panose="020B0409040504020204" pitchFamily="50"/>
              </a:rPr>
              <a:t>dir</a:t>
            </a:r>
            <a:r>
              <a:rPr lang="en-US" sz="2600" b="1" i="0" u="none" strike="noStrike" kern="1200" cap="none" spc="-1" baseline="0" dirty="0">
                <a:solidFill>
                  <a:srgbClr val="000000"/>
                </a:solidFill>
                <a:uFillTx/>
                <a:latin typeface="Courier New"/>
                <a:ea typeface="Courier New"/>
                <a:cs typeface="Noto Sans Mono Light" panose="020B0409040504020204" pitchFamily="50"/>
              </a:rPr>
              <a:t> = </a:t>
            </a:r>
            <a:r>
              <a:rPr lang="en-US" sz="2600" b="1" i="0" u="none" strike="noStrike" kern="1200" cap="none" spc="-1" baseline="0" dirty="0" err="1">
                <a:solidFill>
                  <a:srgbClr val="000000"/>
                </a:solidFill>
                <a:uFillTx/>
                <a:latin typeface="Courier New"/>
                <a:ea typeface="Courier New"/>
                <a:cs typeface="Noto Sans Mono Light" panose="020B0409040504020204" pitchFamily="50"/>
              </a:rPr>
              <a:t>opendir</a:t>
            </a:r>
            <a:r>
              <a:rPr lang="en-US" sz="2600" b="1" i="0" u="none" strike="noStrike" kern="1200" cap="none" spc="-1" baseline="0" dirty="0">
                <a:solidFill>
                  <a:srgbClr val="000000"/>
                </a:solidFill>
                <a:uFillTx/>
                <a:latin typeface="Courier New"/>
                <a:ea typeface="Courier New"/>
                <a:cs typeface="Noto Sans Mono Light" panose="020B0409040504020204" pitchFamily="50"/>
              </a:rPr>
              <a:t>(</a:t>
            </a:r>
            <a:r>
              <a:rPr lang="en-US" sz="2600" b="1" i="0" u="none" strike="noStrike" kern="1200" cap="none" spc="-1" baseline="0" dirty="0" err="1">
                <a:solidFill>
                  <a:srgbClr val="000000"/>
                </a:solidFill>
                <a:uFillTx/>
                <a:latin typeface="Courier New"/>
                <a:ea typeface="Courier New"/>
                <a:cs typeface="Noto Sans Mono Light" panose="020B0409040504020204" pitchFamily="50"/>
              </a:rPr>
              <a:t>argv</a:t>
            </a:r>
            <a:r>
              <a:rPr lang="en-US" sz="2600" b="1" i="0" u="none" strike="noStrike" kern="1200" cap="none" spc="-1" baseline="0" dirty="0">
                <a:solidFill>
                  <a:srgbClr val="000000"/>
                </a:solidFill>
                <a:uFillTx/>
                <a:latin typeface="Courier New"/>
                <a:ea typeface="Courier New"/>
                <a:cs typeface="Noto Sans Mono Light" panose="020B0409040504020204" pitchFamily="50"/>
              </a:rPr>
              <a:t>[</a:t>
            </a:r>
            <a:r>
              <a:rPr lang="en-US" sz="2600" b="1" i="0" u="none" strike="noStrike" kern="1200" cap="none" spc="-1" baseline="0" dirty="0">
                <a:solidFill>
                  <a:srgbClr val="1C00CF"/>
                </a:solidFill>
                <a:uFillTx/>
                <a:latin typeface="Courier New"/>
                <a:ea typeface="Courier New"/>
                <a:cs typeface="Noto Sans Mono Light" panose="020B0409040504020204" pitchFamily="50"/>
              </a:rPr>
              <a:t>1</a:t>
            </a:r>
            <a:r>
              <a:rPr lang="en-US" sz="2600" b="1" i="0" u="none" strike="noStrike" kern="1200" cap="none" spc="-1" baseline="0" dirty="0">
                <a:solidFill>
                  <a:srgbClr val="000000"/>
                </a:solidFill>
                <a:uFillTx/>
                <a:latin typeface="Courier New"/>
                <a:ea typeface="Courier New"/>
                <a:cs typeface="Noto Sans Mono Light" panose="020B0409040504020204" pitchFamily="50"/>
              </a:rPr>
              <a:t>]);</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b="1" i="0" u="none" strike="noStrike" kern="1200" cap="none" spc="-1" baseline="0" dirty="0">
                <a:solidFill>
                  <a:srgbClr val="000000"/>
                </a:solidFill>
                <a:uFillTx/>
                <a:latin typeface="Courier New"/>
                <a:ea typeface="Courier New"/>
                <a:cs typeface="Noto Sans Mono Light" panose="020B0409040504020204" pitchFamily="50"/>
              </a:rPr>
              <a:t>    </a:t>
            </a:r>
            <a:r>
              <a:rPr lang="en-US" sz="2600" b="1" i="0" u="none" strike="noStrike" kern="1200" cap="none" spc="-1" baseline="0" dirty="0" err="1">
                <a:solidFill>
                  <a:srgbClr val="000000"/>
                </a:solidFill>
                <a:uFillTx/>
                <a:latin typeface="Courier New"/>
                <a:ea typeface="Courier New"/>
                <a:cs typeface="Noto Sans Mono Light" panose="020B0409040504020204" pitchFamily="50"/>
              </a:rPr>
              <a:t>ent</a:t>
            </a:r>
            <a:r>
              <a:rPr lang="en-US" sz="2600" b="1" i="0" u="none" strike="noStrike" kern="1200" cap="none" spc="-1" baseline="0" dirty="0">
                <a:solidFill>
                  <a:srgbClr val="000000"/>
                </a:solidFill>
                <a:uFillTx/>
                <a:latin typeface="Courier New"/>
                <a:ea typeface="Courier New"/>
                <a:cs typeface="Noto Sans Mono Light" panose="020B0409040504020204" pitchFamily="50"/>
              </a:rPr>
              <a:t> = </a:t>
            </a:r>
            <a:r>
              <a:rPr lang="en-US" sz="2600" b="1" i="0" u="none" strike="noStrike" kern="1200" cap="none" spc="-1" baseline="0" dirty="0" err="1">
                <a:solidFill>
                  <a:srgbClr val="000000"/>
                </a:solidFill>
                <a:uFillTx/>
                <a:latin typeface="Courier New"/>
                <a:ea typeface="Courier New"/>
                <a:cs typeface="Noto Sans Mono Light" panose="020B0409040504020204" pitchFamily="50"/>
              </a:rPr>
              <a:t>readdir</a:t>
            </a:r>
            <a:r>
              <a:rPr lang="en-US" sz="2600" b="1" i="0" u="none" strike="noStrike" kern="1200" cap="none" spc="-1" baseline="0" dirty="0">
                <a:solidFill>
                  <a:srgbClr val="000000"/>
                </a:solidFill>
                <a:uFillTx/>
                <a:latin typeface="Courier New"/>
                <a:ea typeface="Courier New"/>
                <a:cs typeface="Noto Sans Mono Light" panose="020B0409040504020204" pitchFamily="50"/>
              </a:rPr>
              <a:t>(</a:t>
            </a:r>
            <a:r>
              <a:rPr lang="en-US" sz="2600" b="1" i="0" u="none" strike="noStrike" kern="1200" cap="none" spc="-1" baseline="0" dirty="0" err="1">
                <a:solidFill>
                  <a:srgbClr val="000000"/>
                </a:solidFill>
                <a:uFillTx/>
                <a:latin typeface="Courier New"/>
                <a:ea typeface="Courier New"/>
                <a:cs typeface="Noto Sans Mono Light" panose="020B0409040504020204" pitchFamily="50"/>
              </a:rPr>
              <a:t>dir</a:t>
            </a:r>
            <a:r>
              <a:rPr lang="en-US" sz="2600" b="1" i="0" u="none" strike="noStrike" kern="1200" cap="none" spc="-1" baseline="0" dirty="0">
                <a:solidFill>
                  <a:srgbClr val="000000"/>
                </a:solidFill>
                <a:uFillTx/>
                <a:latin typeface="Courier New"/>
                <a:ea typeface="Courier New"/>
                <a:cs typeface="Noto Sans Mono Light" panose="020B0409040504020204" pitchFamily="50"/>
              </a:rPr>
              <a:t>);</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b="0" i="0" u="none" strike="noStrike" kern="1200" cap="none" spc="-1" baseline="0" dirty="0">
                <a:solidFill>
                  <a:srgbClr val="000000"/>
                </a:solidFill>
                <a:uFillTx/>
                <a:latin typeface="Courier New"/>
                <a:ea typeface="Courier New"/>
                <a:cs typeface="Noto Sans Mono Light" panose="020B0409040504020204" pitchFamily="50"/>
              </a:rPr>
              <a:t>    </a:t>
            </a:r>
            <a:r>
              <a:rPr lang="en-US" sz="2600" b="0" i="0" u="none" strike="noStrike" kern="1200" cap="none" spc="-1" baseline="0" dirty="0">
                <a:solidFill>
                  <a:srgbClr val="AA0D91"/>
                </a:solidFill>
                <a:uFillTx/>
                <a:latin typeface="Courier New"/>
                <a:ea typeface="Courier New"/>
                <a:cs typeface="Noto Sans Mono Light" panose="020B0409040504020204" pitchFamily="50"/>
              </a:rPr>
              <a:t>while</a:t>
            </a:r>
            <a:r>
              <a:rPr lang="en-US" sz="2600" b="0" i="0" u="none" strike="noStrike" kern="1200" cap="none" spc="-1" baseline="0" dirty="0">
                <a:solidFill>
                  <a:srgbClr val="000000"/>
                </a:solidFill>
                <a:uFillTx/>
                <a:latin typeface="Courier New"/>
                <a:ea typeface="Courier New"/>
                <a:cs typeface="Noto Sans Mono Light" panose="020B0409040504020204" pitchFamily="50"/>
              </a:rPr>
              <a:t>(</a:t>
            </a:r>
            <a:r>
              <a:rPr lang="en-US" sz="2600" b="0" i="0" u="none" strike="noStrike" kern="1200" cap="none" spc="-1" baseline="0" dirty="0" err="1">
                <a:solidFill>
                  <a:srgbClr val="000000"/>
                </a:solidFill>
                <a:uFillTx/>
                <a:latin typeface="Courier New"/>
                <a:ea typeface="Courier New"/>
                <a:cs typeface="Noto Sans Mono Light" panose="020B0409040504020204" pitchFamily="50"/>
              </a:rPr>
              <a:t>ent</a:t>
            </a:r>
            <a:r>
              <a:rPr lang="en-US" sz="2600" b="0" i="0" u="none" strike="noStrike" kern="1200" cap="none" spc="-1" baseline="0" dirty="0">
                <a:solidFill>
                  <a:srgbClr val="000000"/>
                </a:solidFill>
                <a:uFillTx/>
                <a:latin typeface="Courier New"/>
                <a:ea typeface="Courier New"/>
                <a:cs typeface="Noto Sans Mono Light" panose="020B0409040504020204" pitchFamily="50"/>
              </a:rPr>
              <a:t>!=</a:t>
            </a:r>
            <a:r>
              <a:rPr lang="en-US" sz="2600" b="0" i="0" u="none" strike="noStrike" kern="1200" cap="none" spc="-1" baseline="0" dirty="0">
                <a:solidFill>
                  <a:srgbClr val="AA0D91"/>
                </a:solidFill>
                <a:uFillTx/>
                <a:latin typeface="Courier New"/>
                <a:ea typeface="Courier New"/>
                <a:cs typeface="Noto Sans Mono Light" panose="020B0409040504020204" pitchFamily="50"/>
              </a:rPr>
              <a:t>NULL</a:t>
            </a:r>
            <a:r>
              <a:rPr lang="en-US" sz="2600" b="0" i="0" u="none" strike="noStrike" kern="1200" cap="none" spc="-1" baseline="0" dirty="0">
                <a:solidFill>
                  <a:srgbClr val="000000"/>
                </a:solidFill>
                <a:uFillTx/>
                <a:latin typeface="Courier New"/>
                <a:ea typeface="Courier New"/>
                <a:cs typeface="Noto Sans Mono Light" panose="020B0409040504020204" pitchFamily="50"/>
              </a:rPr>
              <a:t>) {</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b="0" i="0" u="none" strike="noStrike" kern="1200" cap="none" spc="-1" baseline="0" dirty="0">
                <a:solidFill>
                  <a:srgbClr val="000000"/>
                </a:solidFill>
                <a:uFillTx/>
                <a:latin typeface="Courier New"/>
                <a:ea typeface="Courier New"/>
                <a:cs typeface="Noto Sans Mono Light" panose="020B0409040504020204" pitchFamily="50"/>
              </a:rPr>
              <a:t>        </a:t>
            </a:r>
            <a:r>
              <a:rPr lang="en-US" sz="2600" b="0" i="0" u="none" strike="noStrike" kern="1200" cap="none" spc="-1" baseline="0" dirty="0" err="1">
                <a:solidFill>
                  <a:srgbClr val="000000"/>
                </a:solidFill>
                <a:uFillTx/>
                <a:latin typeface="Courier New"/>
                <a:ea typeface="Courier New"/>
                <a:cs typeface="Noto Sans Mono Light" panose="020B0409040504020204" pitchFamily="50"/>
              </a:rPr>
              <a:t>strcpy</a:t>
            </a:r>
            <a:r>
              <a:rPr lang="en-US" sz="2600" b="0" i="0" u="none" strike="noStrike" kern="1200" cap="none" spc="-1" baseline="0" dirty="0">
                <a:solidFill>
                  <a:srgbClr val="000000"/>
                </a:solidFill>
                <a:uFillTx/>
                <a:latin typeface="Courier New"/>
                <a:ea typeface="Courier New"/>
                <a:cs typeface="Noto Sans Mono Light" panose="020B0409040504020204" pitchFamily="50"/>
              </a:rPr>
              <a:t>(pathname, </a:t>
            </a:r>
            <a:r>
              <a:rPr lang="en-US" sz="2600" b="0" i="0" u="none" strike="noStrike" kern="1200" cap="none" spc="-1" baseline="0" dirty="0" err="1">
                <a:solidFill>
                  <a:srgbClr val="000000"/>
                </a:solidFill>
                <a:uFillTx/>
                <a:latin typeface="Courier New"/>
                <a:ea typeface="Courier New"/>
                <a:cs typeface="Noto Sans Mono Light" panose="020B0409040504020204" pitchFamily="50"/>
              </a:rPr>
              <a:t>curDir</a:t>
            </a:r>
            <a:r>
              <a:rPr lang="en-US" sz="2600" b="0" i="0" u="none" strike="noStrike" kern="1200" cap="none" spc="-1" baseline="0" dirty="0">
                <a:solidFill>
                  <a:srgbClr val="000000"/>
                </a:solidFill>
                <a:uFillTx/>
                <a:latin typeface="Courier New"/>
                <a:ea typeface="Courier New"/>
                <a:cs typeface="Noto Sans Mono Light" panose="020B0409040504020204" pitchFamily="50"/>
              </a:rPr>
              <a:t>);</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b="0" i="0" u="none" strike="noStrike" kern="1200" cap="none" spc="-1" baseline="0" dirty="0">
                <a:solidFill>
                  <a:srgbClr val="000000"/>
                </a:solidFill>
                <a:uFillTx/>
                <a:latin typeface="Courier New"/>
                <a:ea typeface="Courier New"/>
                <a:cs typeface="Noto Sans Mono Light" panose="020B0409040504020204" pitchFamily="50"/>
              </a:rPr>
              <a:t>        </a:t>
            </a:r>
            <a:r>
              <a:rPr lang="en-US" sz="2600" b="0" i="0" u="none" strike="noStrike" kern="1200" cap="none" spc="-1" baseline="0" dirty="0" err="1">
                <a:solidFill>
                  <a:srgbClr val="000000"/>
                </a:solidFill>
                <a:uFillTx/>
                <a:latin typeface="Courier New"/>
                <a:ea typeface="Courier New"/>
                <a:cs typeface="Noto Sans Mono Light" panose="020B0409040504020204" pitchFamily="50"/>
              </a:rPr>
              <a:t>strcat</a:t>
            </a:r>
            <a:r>
              <a:rPr lang="en-US" sz="2600" b="0" i="0" u="none" strike="noStrike" kern="1200" cap="none" spc="-1" baseline="0" dirty="0">
                <a:solidFill>
                  <a:srgbClr val="000000"/>
                </a:solidFill>
                <a:uFillTx/>
                <a:latin typeface="Courier New"/>
                <a:ea typeface="Courier New"/>
                <a:cs typeface="Noto Sans Mono Light" panose="020B0409040504020204" pitchFamily="50"/>
              </a:rPr>
              <a:t>(pathname, </a:t>
            </a:r>
            <a:r>
              <a:rPr lang="en-US" sz="2600" b="0" i="0" u="none" strike="noStrike" kern="1200" cap="none" spc="-1" baseline="0" dirty="0" err="1">
                <a:solidFill>
                  <a:srgbClr val="000000"/>
                </a:solidFill>
                <a:uFillTx/>
                <a:latin typeface="Courier New"/>
                <a:ea typeface="Courier New"/>
                <a:cs typeface="Noto Sans Mono Light" panose="020B0409040504020204" pitchFamily="50"/>
              </a:rPr>
              <a:t>ent</a:t>
            </a:r>
            <a:r>
              <a:rPr lang="en-US" sz="2600" b="0" i="0" u="none" strike="noStrike" kern="1200" cap="none" spc="-1" baseline="0" dirty="0">
                <a:solidFill>
                  <a:srgbClr val="000000"/>
                </a:solidFill>
                <a:uFillTx/>
                <a:latin typeface="Courier New"/>
                <a:ea typeface="Courier New"/>
                <a:cs typeface="Noto Sans Mono Light" panose="020B0409040504020204" pitchFamily="50"/>
              </a:rPr>
              <a:t>-&gt;</a:t>
            </a:r>
            <a:r>
              <a:rPr lang="en-US" sz="2600" b="0" i="0" u="none" strike="noStrike" kern="1200" cap="none" spc="-1" baseline="0" dirty="0" err="1">
                <a:solidFill>
                  <a:srgbClr val="000000"/>
                </a:solidFill>
                <a:uFillTx/>
                <a:latin typeface="Courier New"/>
                <a:ea typeface="Courier New"/>
                <a:cs typeface="Noto Sans Mono Light" panose="020B0409040504020204" pitchFamily="50"/>
              </a:rPr>
              <a:t>d_name</a:t>
            </a:r>
            <a:r>
              <a:rPr lang="en-US" sz="2600" b="0" i="0" u="none" strike="noStrike" kern="1200" cap="none" spc="-1" baseline="0" dirty="0">
                <a:solidFill>
                  <a:srgbClr val="000000"/>
                </a:solidFill>
                <a:uFillTx/>
                <a:latin typeface="Courier New"/>
                <a:ea typeface="Courier New"/>
                <a:cs typeface="Noto Sans Mono Light" panose="020B0409040504020204" pitchFamily="50"/>
              </a:rPr>
              <a:t>);</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b="1" i="0" u="none" strike="noStrike" kern="1200" cap="none" spc="-1" baseline="0" dirty="0">
                <a:solidFill>
                  <a:srgbClr val="000000"/>
                </a:solidFill>
                <a:uFillTx/>
                <a:latin typeface="Courier New"/>
                <a:ea typeface="Courier New"/>
                <a:cs typeface="Noto Sans Mono Light" panose="020B0409040504020204" pitchFamily="50"/>
              </a:rPr>
              <a:t>        stat(pathname, &amp;</a:t>
            </a:r>
            <a:r>
              <a:rPr lang="en-US" sz="2600" b="1" i="0" u="none" strike="noStrike" kern="1200" cap="none" spc="-1" baseline="0" dirty="0" err="1">
                <a:solidFill>
                  <a:srgbClr val="000000"/>
                </a:solidFill>
                <a:uFillTx/>
                <a:latin typeface="Courier New"/>
                <a:ea typeface="Courier New"/>
                <a:cs typeface="Noto Sans Mono Light" panose="020B0409040504020204" pitchFamily="50"/>
              </a:rPr>
              <a:t>buf</a:t>
            </a:r>
            <a:r>
              <a:rPr lang="en-US" sz="2600" b="1" i="0" u="none" strike="noStrike" kern="1200" cap="none" spc="-1" baseline="0" dirty="0">
                <a:solidFill>
                  <a:srgbClr val="000000"/>
                </a:solidFill>
                <a:uFillTx/>
                <a:latin typeface="Courier New"/>
                <a:ea typeface="Courier New"/>
                <a:cs typeface="Noto Sans Mono Light" panose="020B0409040504020204" pitchFamily="50"/>
              </a:rPr>
              <a:t>);</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b="0" i="0" u="none" strike="noStrike" kern="1200" cap="none" spc="-1" baseline="0" dirty="0">
                <a:solidFill>
                  <a:srgbClr val="000000"/>
                </a:solidFill>
                <a:uFillTx/>
                <a:latin typeface="Courier New"/>
                <a:ea typeface="Courier New"/>
                <a:cs typeface="Noto Sans Mono Light" panose="020B0409040504020204" pitchFamily="50"/>
              </a:rPr>
              <a:t>        perm = (</a:t>
            </a:r>
            <a:r>
              <a:rPr lang="en-US" sz="2600" b="0" i="0" u="none" strike="noStrike" kern="1200" cap="none" spc="-1" baseline="0" dirty="0" err="1">
                <a:solidFill>
                  <a:srgbClr val="000000"/>
                </a:solidFill>
                <a:uFillTx/>
                <a:latin typeface="Courier New"/>
                <a:ea typeface="Courier New"/>
                <a:cs typeface="Noto Sans Mono Light" panose="020B0409040504020204" pitchFamily="50"/>
              </a:rPr>
              <a:t>buf.st_mode</a:t>
            </a:r>
            <a:r>
              <a:rPr lang="en-US" sz="2600" b="0" i="0" u="none" strike="noStrike" kern="1200" cap="none" spc="-1" baseline="0" dirty="0">
                <a:solidFill>
                  <a:srgbClr val="000000"/>
                </a:solidFill>
                <a:uFillTx/>
                <a:latin typeface="Courier New"/>
                <a:ea typeface="Courier New"/>
                <a:cs typeface="Noto Sans Mono Light" panose="020B0409040504020204" pitchFamily="50"/>
              </a:rPr>
              <a:t> &amp; \</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a:p>
            <a:pPr marL="514441" marR="0" lvl="0" indent="-514075" algn="l" defTabSz="914400" rtl="0" fontAlgn="auto" hangingPunct="1">
              <a:lnSpc>
                <a:spcPct val="70000"/>
              </a:lnSpc>
              <a:spcBef>
                <a:spcPts val="1000"/>
              </a:spcBef>
              <a:spcAft>
                <a:spcPts val="0"/>
              </a:spcAft>
              <a:buClr>
                <a:srgbClr val="000000"/>
              </a:buClr>
              <a:buSzPct val="100000"/>
              <a:buFont typeface="StarSymbol"/>
              <a:buAutoNum type="arabicPeriod"/>
              <a:tabLst/>
              <a:defRPr sz="1800" b="0" i="0" u="none" strike="noStrike" kern="0" cap="none" spc="0" baseline="0">
                <a:solidFill>
                  <a:srgbClr val="000000"/>
                </a:solidFill>
                <a:uFillTx/>
              </a:defRPr>
            </a:pPr>
            <a:r>
              <a:rPr lang="en-US" sz="2600" b="0" i="0" u="none" strike="noStrike" kern="1200" cap="none" spc="-1" baseline="0" dirty="0">
                <a:solidFill>
                  <a:srgbClr val="000000"/>
                </a:solidFill>
                <a:uFillTx/>
                <a:latin typeface="Courier New"/>
                <a:ea typeface="Courier New"/>
                <a:cs typeface="Noto Sans Mono Light" panose="020B0409040504020204" pitchFamily="50"/>
              </a:rPr>
              <a:t>          (S_IRWXU | S_IRWXG | S_IRWXO));</a:t>
            </a:r>
            <a:endParaRPr lang="en-US" sz="2600" u="none" strike="noStrike" kern="1200" cap="none" spc="-1" baseline="0" dirty="0">
              <a:solidFill>
                <a:srgbClr val="000000"/>
              </a:solidFill>
              <a:uFillTx/>
              <a:latin typeface="Courier New"/>
              <a:ea typeface="Microsoft YaHei Light" panose="020B0502040204020203" pitchFamily="34" charset="-122"/>
              <a:cs typeface="Noto Sans Mono Light" panose="020B0409040504020204" pitchFamily="50"/>
            </a:endParaRPr>
          </a:p>
        </p:txBody>
      </p:sp>
    </p:spTree>
    <p:extLst>
      <p:ext uri="{BB962C8B-B14F-4D97-AF65-F5344CB8AC3E}">
        <p14:creationId xmlns:p14="http://schemas.microsoft.com/office/powerpoint/2010/main" val="2776544664"/>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1515</TotalTime>
  <Words>10985</Words>
  <Application>Microsoft Macintosh PowerPoint</Application>
  <PresentationFormat>寬螢幕</PresentationFormat>
  <Paragraphs>1477</Paragraphs>
  <Slides>161</Slides>
  <Notes>95</Notes>
  <HiddenSlides>0</HiddenSlides>
  <MMClips>0</MMClips>
  <ScaleCrop>false</ScaleCrop>
  <HeadingPairs>
    <vt:vector size="6" baseType="variant">
      <vt:variant>
        <vt:lpstr>使用字型</vt:lpstr>
      </vt:variant>
      <vt:variant>
        <vt:i4>17</vt:i4>
      </vt:variant>
      <vt:variant>
        <vt:lpstr>佈景主題</vt:lpstr>
      </vt:variant>
      <vt:variant>
        <vt:i4>1</vt:i4>
      </vt:variant>
      <vt:variant>
        <vt:lpstr>投影片標題</vt:lpstr>
      </vt:variant>
      <vt:variant>
        <vt:i4>161</vt:i4>
      </vt:variant>
    </vt:vector>
  </HeadingPairs>
  <TitlesOfParts>
    <vt:vector size="179" baseType="lpstr">
      <vt:lpstr>Microsoft YaHei</vt:lpstr>
      <vt:lpstr>Microsoft YaHei Light</vt:lpstr>
      <vt:lpstr>PingFang TC Light</vt:lpstr>
      <vt:lpstr>Source Han Sans TC Light</vt:lpstr>
      <vt:lpstr>Source Han Sans TW Light</vt:lpstr>
      <vt:lpstr>Source Han Sans TW Medium</vt:lpstr>
      <vt:lpstr>Source Han Sans TW Normal</vt:lpstr>
      <vt:lpstr>StarSymbol</vt:lpstr>
      <vt:lpstr>Arial</vt:lpstr>
      <vt:lpstr>Calibri</vt:lpstr>
      <vt:lpstr>Chalkboard SE</vt:lpstr>
      <vt:lpstr>Consolas</vt:lpstr>
      <vt:lpstr>Courier</vt:lpstr>
      <vt:lpstr>Courier New</vt:lpstr>
      <vt:lpstr>Menlo</vt:lpstr>
      <vt:lpstr>Menlo-Regular</vt:lpstr>
      <vt:lpstr>Monaco</vt:lpstr>
      <vt:lpstr>Office 佈景主題</vt:lpstr>
      <vt:lpstr>檔案及目錄</vt:lpstr>
      <vt:lpstr>內容</vt:lpstr>
      <vt:lpstr>認識檔案基本屬性</vt:lpstr>
      <vt:lpstr>檔案的基本屬性 (ls -alh)</vt:lpstr>
      <vt:lpstr>PowerPoint 簡報</vt:lpstr>
      <vt:lpstr>PowerPoint 簡報</vt:lpstr>
      <vt:lpstr>PowerPoint 簡報</vt:lpstr>
      <vt:lpstr>PowerPoint 簡報</vt:lpstr>
      <vt:lpstr>PowerPoint 簡報</vt:lpstr>
      <vt:lpstr>檔案的特殊屬性  set-uid</vt:lpstr>
      <vt:lpstr>process的權限</vt:lpstr>
      <vt:lpstr>設計上的需求</vt:lpstr>
      <vt:lpstr>process有三個id</vt:lpstr>
      <vt:lpstr>PowerPoint 簡報</vt:lpstr>
      <vt:lpstr>PowerPoint 簡報</vt:lpstr>
      <vt:lpstr>PowerPoint 簡報</vt:lpstr>
      <vt:lpstr>PowerPoint 簡報</vt:lpstr>
      <vt:lpstr>如果是setuid的程式，檔案的owner是root，會發生什麼情況？</vt:lpstr>
      <vt:lpstr>如果是setuid的程式，檔案的owner是root，會發生什麼情況？</vt:lpstr>
      <vt:lpstr>PowerPoint 簡報</vt:lpstr>
      <vt:lpstr>PowerPoint 簡報</vt:lpstr>
      <vt:lpstr>PowerPoint 簡報</vt:lpstr>
      <vt:lpstr>PowerPoint 簡報</vt:lpstr>
      <vt:lpstr>PowerPoint 簡報</vt:lpstr>
      <vt:lpstr>PowerPoint 簡報</vt:lpstr>
      <vt:lpstr>PowerPoint 簡報</vt:lpstr>
      <vt:lpstr>PowerPoint 簡報</vt:lpstr>
      <vt:lpstr>03/29</vt:lpstr>
      <vt:lpstr>今天的大綱</vt:lpstr>
      <vt:lpstr>setuid 常見的誤解</vt:lpstr>
      <vt:lpstr>PowerPoint 簡報</vt:lpstr>
      <vt:lpstr>setuid的目的</vt:lpstr>
      <vt:lpstr>setresuid</vt:lpstr>
      <vt:lpstr>要設定「real uid」還是「 effective uid」？</vt:lpstr>
      <vt:lpstr>更進一步</vt:lpstr>
      <vt:lpstr>查詢capability的常見用法</vt:lpstr>
      <vt:lpstr>Hard link 與 soft link</vt:lpstr>
      <vt:lpstr>檔案的編號</vt:lpstr>
      <vt:lpstr>目錄系統</vt:lpstr>
      <vt:lpstr>softlink</vt:lpstr>
      <vt:lpstr>如何找到函數</vt:lpstr>
      <vt:lpstr>硬連結及軟連結</vt:lpstr>
      <vt:lpstr>關於hard link</vt:lpstr>
      <vt:lpstr>關於soft link</vt:lpstr>
      <vt:lpstr>本小節進行方式</vt:lpstr>
      <vt:lpstr>硬碟的處理，Windows vs. UNIX</vt:lpstr>
      <vt:lpstr>目錄系統 與檔案系統</vt:lpstr>
      <vt:lpstr>檔案系統連接上目錄系統</vt:lpstr>
      <vt:lpstr>掛載另外一個檔案系統</vt:lpstr>
      <vt:lpstr>hardlink-1</vt:lpstr>
      <vt:lpstr>hardlink-2</vt:lpstr>
      <vt:lpstr>hard link的權限-1</vt:lpstr>
      <vt:lpstr>UNIX中的「file」</vt:lpstr>
      <vt:lpstr>刪除檔案（link）-1</vt:lpstr>
      <vt:lpstr>刪除檔案（link）-2</vt:lpstr>
      <vt:lpstr>刪除檔案（link）-3</vt:lpstr>
      <vt:lpstr>刪除檔案（link）-4</vt:lpstr>
      <vt:lpstr>softlink</vt:lpstr>
      <vt:lpstr>softlink</vt:lpstr>
      <vt:lpstr>softlink</vt:lpstr>
      <vt:lpstr>實驗-1</vt:lpstr>
      <vt:lpstr>實驗-1</vt:lpstr>
      <vt:lpstr>hardlink的特性</vt:lpstr>
      <vt:lpstr>hardlink的特性</vt:lpstr>
      <vt:lpstr>hardlink的特性</vt:lpstr>
      <vt:lpstr>softlink的特性 </vt:lpstr>
      <vt:lpstr>softlink的特性 </vt:lpstr>
      <vt:lpstr>PowerPoint 簡報</vt:lpstr>
      <vt:lpstr>link</vt:lpstr>
      <vt:lpstr>PowerPoint 簡報</vt:lpstr>
      <vt:lpstr>PowerPoint 簡報</vt:lpstr>
      <vt:lpstr>PowerPoint 簡報</vt:lpstr>
      <vt:lpstr>小結</vt:lpstr>
      <vt:lpstr>操作目錄及檔案屬性</vt:lpstr>
      <vt:lpstr>PowerPoint 簡報</vt:lpstr>
      <vt:lpstr>PowerPoint 簡報</vt:lpstr>
      <vt:lpstr>PowerPoint 簡報</vt:lpstr>
      <vt:lpstr>PowerPoint 簡報</vt:lpstr>
      <vt:lpstr>PowerPoint 簡報</vt:lpstr>
      <vt:lpstr>PowerPoint 簡報</vt:lpstr>
      <vt:lpstr>PowerPoint 簡報</vt:lpstr>
      <vt:lpstr>PowerPoint 簡報</vt:lpstr>
      <vt:lpstr>條列目錄裡所有的物件</vt:lpstr>
      <vt:lpstr>PowerPoint 簡報</vt:lpstr>
      <vt:lpstr>PowerPoint 簡報</vt:lpstr>
      <vt:lpstr>PowerPoint 簡報</vt:lpstr>
      <vt:lpstr>PowerPoint 簡報</vt:lpstr>
      <vt:lpstr>PowerPoint 簡報</vt:lpstr>
      <vt:lpstr>PowerPoint 簡報</vt:lpstr>
      <vt:lpstr>PowerPoint 簡報</vt:lpstr>
      <vt:lpstr>小結</vt:lpstr>
      <vt:lpstr>利用stat讀取檔案屬性</vt:lpstr>
      <vt:lpstr>更進階版的dir</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小結</vt:lpstr>
      <vt:lpstr>課堂小作業</vt:lpstr>
      <vt:lpstr>檔案的操作</vt:lpstr>
      <vt:lpstr>PowerPoint 簡報</vt:lpstr>
      <vt:lpstr>PowerPoint 簡報</vt:lpstr>
      <vt:lpstr>umask的功能 </vt:lpstr>
      <vt:lpstr>umask的功能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設定檔案的「ACL」</vt:lpstr>
      <vt:lpstr>檔案的ACL</vt:lpstr>
      <vt:lpstr>指令：getfacl, setfacl</vt:lpstr>
      <vt:lpstr>PowerPoint 簡報</vt:lpstr>
      <vt:lpstr>setfacl</vt:lpstr>
      <vt:lpstr>PowerPoint 簡報</vt:lpstr>
      <vt:lpstr>PowerPoint 簡報</vt:lpstr>
      <vt:lpstr>PowerPoint 簡報</vt:lpstr>
      <vt:lpstr>PowerPoint 簡報</vt:lpstr>
      <vt:lpstr>ACL functions</vt:lpstr>
      <vt:lpstr>clang</vt:lpstr>
      <vt:lpstr>position of gcc -l option</vt:lpstr>
      <vt:lpstr>PowerPoint 簡報</vt:lpstr>
      <vt:lpstr>PowerPoint 簡報</vt:lpstr>
      <vt:lpstr>PowerPoint 簡報</vt:lpstr>
      <vt:lpstr>PowerPoint 簡報</vt:lpstr>
      <vt:lpstr>PowerPoint 簡報</vt:lpstr>
      <vt:lpstr>小結</vt:lpstr>
      <vt:lpstr>擴充屬性</vt:lpstr>
      <vt:lpstr>PowerPoint 簡報</vt:lpstr>
      <vt:lpstr>PowerPoint 簡報</vt:lpstr>
      <vt:lpstr>PowerPoint 簡報</vt:lpstr>
      <vt:lpstr>PowerPoint 簡報</vt:lpstr>
      <vt:lpstr>PowerPoint 簡報</vt:lpstr>
      <vt:lpstr>PowerPoint 簡報</vt:lpstr>
      <vt:lpstr>修改listattr.c</vt:lpstr>
      <vt:lpstr>PowerPoint 簡報</vt:lpstr>
      <vt:lpstr>小結</vt:lpstr>
      <vt:lpstr>監聽檔案異動</vt:lpstr>
      <vt:lpstr>PowerPoint 簡報</vt:lpstr>
      <vt:lpstr>inotify</vt:lpstr>
      <vt:lpstr>PowerPoint 簡報</vt:lpstr>
      <vt:lpstr>PowerPoint 簡報</vt:lpstr>
      <vt:lpstr>PowerPoint 簡報</vt:lpstr>
      <vt:lpstr>PowerPoint 簡報</vt:lpstr>
      <vt:lpstr>PowerPoint 簡報</vt:lpstr>
      <vt:lpstr>小結</vt:lpstr>
      <vt:lpstr>作業</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Linux安裝與操作 </dc:title>
  <dc:creator>習五 羅</dc:creator>
  <cp:lastModifiedBy>Shiwu Lo</cp:lastModifiedBy>
  <cp:revision>62</cp:revision>
  <dcterms:created xsi:type="dcterms:W3CDTF">2019-01-31T14:35:51Z</dcterms:created>
  <dcterms:modified xsi:type="dcterms:W3CDTF">2022-03-29T03:04:06Z</dcterms:modified>
</cp:coreProperties>
</file>